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9" r:id="rId3"/>
    <p:sldId id="263" r:id="rId4"/>
    <p:sldId id="270" r:id="rId5"/>
    <p:sldId id="261" r:id="rId6"/>
    <p:sldId id="275" r:id="rId7"/>
    <p:sldId id="301" r:id="rId8"/>
    <p:sldId id="264" r:id="rId9"/>
    <p:sldId id="302" r:id="rId10"/>
    <p:sldId id="303" r:id="rId11"/>
    <p:sldId id="266" r:id="rId12"/>
    <p:sldId id="267" r:id="rId13"/>
    <p:sldId id="268" r:id="rId14"/>
    <p:sldId id="304" r:id="rId15"/>
    <p:sldId id="305" r:id="rId16"/>
    <p:sldId id="272" r:id="rId17"/>
    <p:sldId id="276" r:id="rId18"/>
    <p:sldId id="277" r:id="rId19"/>
    <p:sldId id="283" r:id="rId20"/>
    <p:sldId id="284" r:id="rId21"/>
    <p:sldId id="278" r:id="rId22"/>
    <p:sldId id="279" r:id="rId23"/>
    <p:sldId id="280" r:id="rId24"/>
    <p:sldId id="281" r:id="rId25"/>
    <p:sldId id="285" r:id="rId26"/>
    <p:sldId id="286" r:id="rId27"/>
    <p:sldId id="282" r:id="rId28"/>
    <p:sldId id="288" r:id="rId29"/>
    <p:sldId id="273" r:id="rId30"/>
    <p:sldId id="289" r:id="rId31"/>
    <p:sldId id="295" r:id="rId32"/>
    <p:sldId id="290" r:id="rId33"/>
    <p:sldId id="291" r:id="rId34"/>
    <p:sldId id="292" r:id="rId35"/>
    <p:sldId id="296" r:id="rId36"/>
    <p:sldId id="293" r:id="rId37"/>
    <p:sldId id="297" r:id="rId38"/>
    <p:sldId id="298" r:id="rId39"/>
    <p:sldId id="299" r:id="rId40"/>
    <p:sldId id="294" r:id="rId41"/>
    <p:sldId id="300" r:id="rId42"/>
    <p:sldId id="30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AEF8D-B752-4418-B744-F971DD1F3BF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36408-8A76-4F6D-A0B9-BB476A77F5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08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66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11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55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88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0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12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25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40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17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9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70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70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28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95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33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69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16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659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00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18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058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68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877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681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847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907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788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265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7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708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7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726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733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31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7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41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18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97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36408-8A76-4F6D-A0B9-BB476A77F5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2B1C6A-9D5D-EE10-E0AA-5D1F3E6F9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83047B-881D-B187-1CDA-FB0504F79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5BCCAE-B9F5-1853-C6BE-2B413C90D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DD4B-2BF1-4E4F-BDBF-68D57568CA9B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8F1724-8A5C-87B5-7CE5-9A39580B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036F1F-58CB-C624-D169-5E431E71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888F-E792-4C34-81E3-18B208F5BE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3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C8F1B-9BA7-0E51-DACE-415E4D9C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5FCEA3-B8F9-4F4E-FFF6-89B3FDB63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89A9CA-BD79-4789-447E-F179FA35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DD4B-2BF1-4E4F-BDBF-68D57568CA9B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9D7163-6CC4-95C8-B1E2-B6A0C7E81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7662BD-E45C-2F76-60B8-50B1DA5A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888F-E792-4C34-81E3-18B208F5BE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8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51BC18-1BB3-D7D0-7706-A896A6390B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FA06DBB-CB28-4CF6-E311-0D85F675C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90C656-4485-74E7-16B4-954E4391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DD4B-2BF1-4E4F-BDBF-68D57568CA9B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D6F95B-0323-87D4-21F2-324A55087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E49177-984D-CDA9-8D25-13C64477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888F-E792-4C34-81E3-18B208F5BE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0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0A09F-23BE-6805-118C-11F36A105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0B393B-43B4-2656-B7F1-E7774AB89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0652BA-C6A1-5A47-C28A-DC6BBC9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DD4B-2BF1-4E4F-BDBF-68D57568CA9B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F093B3-3D5C-AA16-6D65-B605A88A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E06E12-0A15-F9B3-EDB9-88E858F9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888F-E792-4C34-81E3-18B208F5BE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6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A55BA-25EA-AB53-64C6-95ACE859C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BE37A2-025D-CFE4-10A3-523DAC08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8C2F73-6F09-C380-ED21-1AE9B35BB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DD4B-2BF1-4E4F-BDBF-68D57568CA9B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5002D6-0227-6BC5-F23D-A078161E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DBE9B9-F28B-06D9-65C9-B879A5DC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888F-E792-4C34-81E3-18B208F5BE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2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8288A-88BB-778C-A61B-68EDBF547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670BB4-E81E-D72A-3601-CDE11DBC6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0827CC-E733-65C0-E7EF-BC9510D4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C94515-FCBF-FC56-2CA1-364937D8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DD4B-2BF1-4E4F-BDBF-68D57568CA9B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5FFE2A-79B4-10C3-EB7A-37C1CB7D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F726D7-EEA3-7272-B731-CC0FF3E5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888F-E792-4C34-81E3-18B208F5BE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8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E4055-2B18-D383-5805-BFB929E8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0E4797-B694-A241-7AE3-AA1D788C3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E92951-2CC5-5D84-8DE9-8C62011E7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02492-73CE-7DD4-DFE0-F597B23DB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B30A1A4-1C89-E116-E597-E77A06CC7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2C2CA0-1531-4AA4-F53A-6222767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DD4B-2BF1-4E4F-BDBF-68D57568CA9B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900A38D-F6D2-C390-7EA1-51D2A6FF4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68DDDF4-89A4-FE0F-0A78-5730D7302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888F-E792-4C34-81E3-18B208F5BE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3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3A836-FF35-B9ED-08D4-14C19CA2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F9683CC-E0B3-3303-5312-7FB9E5F1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DD4B-2BF1-4E4F-BDBF-68D57568CA9B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DDD0571-347E-AFC1-40A5-9AB09AA4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70178B6-4D9F-16C1-B7D0-FCABA206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888F-E792-4C34-81E3-18B208F5BE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2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3537855-A36D-3136-6680-E0F95B73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DD4B-2BF1-4E4F-BDBF-68D57568CA9B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7272F09-5D42-49BF-7275-4B27CB74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903A726-B0B3-EBB8-33AA-EC08E07D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888F-E792-4C34-81E3-18B208F5BE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0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8282C-63BA-9558-4908-451BF1F8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741548-423B-66AC-46B8-1C227F0B0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63D0CB4-6ABC-DC5D-1496-A842D33DD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7267AA-9EE0-7214-A3FA-AA9831DEE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DD4B-2BF1-4E4F-BDBF-68D57568CA9B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56420A-0344-C119-0086-824DA2CC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05D610-5584-96D2-D218-61B80200B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888F-E792-4C34-81E3-18B208F5BE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1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86248-69E2-4D9D-C6FC-570B7CC4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BB7F8-ABD0-DD7D-3C3B-A6BE93FB94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94A22E1-914D-845C-40FE-4A05E9C96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046042-88EE-0A4C-9E1E-96BF6CDD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DD4B-2BF1-4E4F-BDBF-68D57568CA9B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3CE5DA-F659-C49B-3693-C8D53433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D874BB-09B1-357F-0D1D-4216681E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888F-E792-4C34-81E3-18B208F5BE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1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D307AF3-D6AF-EB3A-0C4A-2522DB1F7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552BC0-319A-E93E-F1E1-D9BFE83B9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AA9744-5DED-B7BB-7C36-F1607B261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FDD4B-2BF1-4E4F-BDBF-68D57568CA9B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716DF3-AA84-2431-FCC2-378C0F1BB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4B4A3C-3B54-E0C6-E39D-E55CC7E68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9888F-E792-4C34-81E3-18B208F5BE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9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9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66C8396A-2E71-BFC6-1ABD-7B129809F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23" y="22541"/>
            <a:ext cx="6848835" cy="6835459"/>
          </a:xfrm>
        </p:spPr>
      </p:pic>
    </p:spTree>
    <p:extLst>
      <p:ext uri="{BB962C8B-B14F-4D97-AF65-F5344CB8AC3E}">
        <p14:creationId xmlns:p14="http://schemas.microsoft.com/office/powerpoint/2010/main" val="218212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" y="1343321"/>
            <a:ext cx="5382705" cy="1600200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Capilaridade do Registro Civil de Pessoas Naturais (RCPN)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9E394E-A686-C440-837B-15560FA2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1339" y="3080113"/>
            <a:ext cx="2813180" cy="336923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11AC98-EBA1-467D-7FBB-62C5B64E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3148" y="725215"/>
            <a:ext cx="5704005" cy="56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0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68" y="551388"/>
            <a:ext cx="5382705" cy="160020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que são “ofícios de cidadania”?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9E394E-A686-C440-837B-15560FA2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022" y="4855479"/>
            <a:ext cx="1522581" cy="185169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11AC98-EBA1-467D-7FBB-62C5B64E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7330" y="1039320"/>
            <a:ext cx="3692335" cy="366709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A586C31-6786-053E-8F1E-973B629CE544}"/>
              </a:ext>
            </a:extLst>
          </p:cNvPr>
          <p:cNvSpPr txBox="1"/>
          <p:nvPr/>
        </p:nvSpPr>
        <p:spPr>
          <a:xfrm>
            <a:off x="422561" y="1834947"/>
            <a:ext cx="46790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Lei 13.484/2017: reconhece os Ofícios de RCPN como “Ofícios de Cidadania”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ADI 5855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Provimento 66/2018, CNJ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3F816D2-6707-AC20-C8B2-23C4BD0F7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00" y="139028"/>
            <a:ext cx="3395153" cy="339183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4A8C6DC-D213-F92E-8113-A888FF0D9E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47" y="2989918"/>
            <a:ext cx="3395153" cy="33785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B1CEF03-C76C-3759-5B4A-5A8CDC4199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90" y="4855478"/>
            <a:ext cx="1593107" cy="185169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E2220D8-D242-CDFF-4B08-F1AB8279D1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84" y="4858290"/>
            <a:ext cx="1555620" cy="18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1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1" y="1154785"/>
            <a:ext cx="5382705" cy="160020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Gratuidades no registro civil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9E394E-A686-C440-837B-15560FA2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9567" y="4189123"/>
            <a:ext cx="1920283" cy="231065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11AC98-EBA1-467D-7FBB-62C5B64E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0870" y="651147"/>
            <a:ext cx="5828562" cy="574887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A65152C-780F-238E-61C6-EEDD4376F57A}"/>
              </a:ext>
            </a:extLst>
          </p:cNvPr>
          <p:cNvSpPr txBox="1"/>
          <p:nvPr/>
        </p:nvSpPr>
        <p:spPr>
          <a:xfrm>
            <a:off x="308299" y="1864462"/>
            <a:ext cx="53827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Universalização da gratuidade dos registros de nascimento e óbito (Lei 9.634/1997)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Celebração do casamento (art. 1.512, CC)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Atos previstos no ECA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Gratuidades para pessoas com pobreza declarada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Partes beneficiárias de justiça gratuita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65" y="1550711"/>
            <a:ext cx="5382705" cy="160020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que são “Unidades Interligadas”?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9E394E-A686-C440-837B-15560FA2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1984" y="3369403"/>
            <a:ext cx="2620375" cy="310922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11AC98-EBA1-467D-7FBB-62C5B64E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0870" y="622687"/>
            <a:ext cx="5828562" cy="580579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2A1F9F1-C44F-B38F-452F-D9CFAC93BB0A}"/>
              </a:ext>
            </a:extLst>
          </p:cNvPr>
          <p:cNvSpPr txBox="1"/>
          <p:nvPr/>
        </p:nvSpPr>
        <p:spPr>
          <a:xfrm>
            <a:off x="461913" y="1842979"/>
            <a:ext cx="5071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Provimento 13/2010, CNJ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Art. 54, §5º, Lei 6.015/1973 (alterada pela Lei 14.382/2022)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5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65" y="1550711"/>
            <a:ext cx="5382705" cy="160020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que são “Unidades Interligadas”?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9E394E-A686-C440-837B-15560FA2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3970" y="4596916"/>
            <a:ext cx="1495301" cy="18315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11AC98-EBA1-467D-7FBB-62C5B64E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3724" y="622687"/>
            <a:ext cx="5822853" cy="580579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2A1F9F1-C44F-B38F-452F-D9CFAC93BB0A}"/>
              </a:ext>
            </a:extLst>
          </p:cNvPr>
          <p:cNvSpPr txBox="1"/>
          <p:nvPr/>
        </p:nvSpPr>
        <p:spPr>
          <a:xfrm>
            <a:off x="0" y="1852405"/>
            <a:ext cx="507162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HMIB – Hospital Materno Infantil de Brasília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HRBZ – Hospital Regional de Brazlândia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HUB – Hospital Universitário de Brasília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HRAN – Hospital Regional da Asa Norte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HRPA – Hospital Regional do Paranoá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UMSS – Unidade Mista de São Sebastião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HRG – Hospital Regional do Gama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HRSM – Hospital Regional de Santa Maria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HRT – Hospital Regional de </a:t>
            </a:r>
            <a:r>
              <a:rPr lang="en-US" sz="16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Taguatinga</a:t>
            </a:r>
            <a:endParaRPr lang="en-US" sz="1600" b="1" i="0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HRS – Hospital Regional de </a:t>
            </a:r>
            <a:r>
              <a:rPr lang="en-US" sz="16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Samambaia</a:t>
            </a:r>
            <a:endParaRPr lang="en-US" sz="1600" b="1" i="0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HRC – Hospital Regional de Ceilândia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HRP – Hospital Regional de Planaltina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HRS – Hospital Regional de Sobradinho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Hospital Santa Helena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Hospital </a:t>
            </a:r>
            <a:r>
              <a:rPr lang="en-US" sz="16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Anchieta</a:t>
            </a:r>
            <a:endParaRPr lang="en-US" sz="1600" b="1" i="0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Hospital Santa Marta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Hospital Santa </a:t>
            </a:r>
            <a:r>
              <a:rPr lang="en-US" sz="16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Luzia</a:t>
            </a:r>
            <a:endParaRPr lang="en-US" sz="1600" b="1" i="0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Hospital Santa </a:t>
            </a:r>
            <a:r>
              <a:rPr lang="en-US" sz="16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Lúcia</a:t>
            </a:r>
            <a:r>
              <a:rPr lang="en-US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- Asa Sul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b="1" i="0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72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70" y="1333895"/>
            <a:ext cx="5382705" cy="160020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que são “Unidades Interligadas”?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565123-776F-203F-F803-57C6A416C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48" t="10653" r="10350" b="26941"/>
          <a:stretch/>
        </p:blipFill>
        <p:spPr>
          <a:xfrm rot="561979">
            <a:off x="6608192" y="279232"/>
            <a:ext cx="4449450" cy="629953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E206170-BE0A-EE16-5AC8-B2C4CF82EB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4" r="21646"/>
          <a:stretch/>
        </p:blipFill>
        <p:spPr>
          <a:xfrm rot="20921971">
            <a:off x="924656" y="2054955"/>
            <a:ext cx="3732902" cy="380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66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36" y="2465110"/>
            <a:ext cx="10039546" cy="3747153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4000" b="1" dirty="0">
                <a:solidFill>
                  <a:schemeClr val="bg1">
                    <a:lumMod val="6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Conhecendo as serventias extrajudiciais</a:t>
            </a:r>
            <a:br>
              <a:rPr lang="en-US" sz="400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2. Paternidade responsável e projeto parental</a:t>
            </a:r>
            <a:br>
              <a:rPr lang="pt-BR" sz="4000" b="1" dirty="0">
                <a:solidFill>
                  <a:schemeClr val="bg1">
                    <a:lumMod val="6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</a:br>
            <a:r>
              <a:rPr lang="pt-BR" sz="4000" b="1" dirty="0">
                <a:solidFill>
                  <a:schemeClr val="bg1">
                    <a:lumMod val="6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Alterações no nome da pessoa natural</a:t>
            </a:r>
            <a:br>
              <a:rPr lang="pt-BR" sz="4000" b="1" dirty="0">
                <a:solidFill>
                  <a:schemeClr val="bg1">
                    <a:lumMod val="6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B7BC99-6204-D6EE-05F1-374AE36B6B17}"/>
              </a:ext>
            </a:extLst>
          </p:cNvPr>
          <p:cNvSpPr txBox="1">
            <a:spLocks/>
          </p:cNvSpPr>
          <p:nvPr/>
        </p:nvSpPr>
        <p:spPr>
          <a:xfrm>
            <a:off x="1756528" y="-1417947"/>
            <a:ext cx="9144000" cy="2667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Cartórios e Acesso à justiça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17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65" y="1550711"/>
            <a:ext cx="5382705" cy="160020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que é e como reconhecer a filiação?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F3AAE27-5817-29C5-DBE4-031A9C76F449}"/>
              </a:ext>
            </a:extLst>
          </p:cNvPr>
          <p:cNvSpPr txBox="1"/>
          <p:nvPr/>
        </p:nvSpPr>
        <p:spPr>
          <a:xfrm>
            <a:off x="588163" y="4106960"/>
            <a:ext cx="10695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Presunção (art. 1.597, CC)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Voluntário ou espontâneo (art. 1.607 e 1.609, CC / art. 1º, Lei 8.560/1992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Judicial ou forçado (art. 2º-A, Lei 8.560/1992)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B2B9EE-6D6D-C259-4FB8-784D01FBB122}"/>
              </a:ext>
            </a:extLst>
          </p:cNvPr>
          <p:cNvSpPr txBox="1"/>
          <p:nvPr/>
        </p:nvSpPr>
        <p:spPr>
          <a:xfrm>
            <a:off x="588164" y="2228671"/>
            <a:ext cx="5967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Biológica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Civil (adoção)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Socioafetiva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AAE202F-0DE8-273B-61D9-1E1A01C42287}"/>
              </a:ext>
            </a:extLst>
          </p:cNvPr>
          <p:cNvSpPr txBox="1"/>
          <p:nvPr/>
        </p:nvSpPr>
        <p:spPr>
          <a:xfrm>
            <a:off x="5480675" y="2228671"/>
            <a:ext cx="5967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Filiação no momento do registro de nascimento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Averbação posterior (judicial, voluntário)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87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8" y="947397"/>
            <a:ext cx="5382705" cy="16002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Projeto “Pai presente”</a:t>
            </a:r>
            <a:br>
              <a:rPr lang="pt-B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(Provimento 12/2010, CNJ)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5D7B51D-BC6C-0779-5C34-00EE9C186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363" y="445086"/>
            <a:ext cx="5976032" cy="588265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3A60E29-4ADC-3D83-98E0-80A725AC01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5" t="12319" r="12201"/>
          <a:stretch/>
        </p:blipFill>
        <p:spPr>
          <a:xfrm>
            <a:off x="1583703" y="3157978"/>
            <a:ext cx="2705493" cy="315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28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42" y="853129"/>
            <a:ext cx="5382705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Alerta para a fragilização dos vínculos familiares: no primeiro quadrimestre de 2022, o Brasil bateu recorde de mães solo, com o registro de quase 57 mil crianças sem a paternidade estabelecida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5D7B51D-BC6C-0779-5C34-00EE9C186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363" y="445086"/>
            <a:ext cx="5976032" cy="58826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3A60E29-4ADC-3D83-98E0-80A725AC0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1635" y="2714920"/>
            <a:ext cx="3069520" cy="35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327" y="704654"/>
            <a:ext cx="9191133" cy="3747153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A atuação do Registro Civil de Pessoas Naturais na concretização dos direitos de personalidade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0BCA7B2-BF4F-0D9C-A172-691C43725DAF}"/>
              </a:ext>
            </a:extLst>
          </p:cNvPr>
          <p:cNvSpPr txBox="1">
            <a:spLocks/>
          </p:cNvSpPr>
          <p:nvPr/>
        </p:nvSpPr>
        <p:spPr>
          <a:xfrm>
            <a:off x="1690540" y="90341"/>
            <a:ext cx="9144000" cy="2667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Cartórios e Acesso à justiça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A2223F6C-3879-C68D-5C13-AF73679721FB}"/>
              </a:ext>
            </a:extLst>
          </p:cNvPr>
          <p:cNvSpPr txBox="1">
            <a:spLocks/>
          </p:cNvSpPr>
          <p:nvPr/>
        </p:nvSpPr>
        <p:spPr>
          <a:xfrm>
            <a:off x="1524000" y="532546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latin typeface="Abadi" panose="020B0604020104020204" pitchFamily="34" charset="0"/>
                <a:ea typeface="Calibri" panose="020F0502020204030204" pitchFamily="34" charset="0"/>
              </a:rPr>
              <a:t>Aluno: Igor Rafael Aguiar Ferreira</a:t>
            </a:r>
            <a:endParaRPr lang="en-US" sz="2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50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42" y="1296189"/>
            <a:ext cx="5382705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Número de crianças registradas sem o nome do pai na certidão de nascimento:</a:t>
            </a:r>
            <a:br>
              <a:rPr lang="pt-B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2017: 3% do total de nascidos</a:t>
            </a:r>
            <a:br>
              <a:rPr lang="pt-B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em 2022: 6,4%</a:t>
            </a:r>
            <a:br>
              <a:rPr lang="pt-B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 primeiros meses de 2023: 6,59%</a:t>
            </a:r>
            <a:br>
              <a:rPr lang="pt-B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5D7B51D-BC6C-0779-5C34-00EE9C186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2043" y="445086"/>
            <a:ext cx="5940671" cy="588265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3A60E29-4ADC-3D83-98E0-80A725AC0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1931" y="2714920"/>
            <a:ext cx="3188929" cy="35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09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05" y="2298962"/>
            <a:ext cx="5564395" cy="16002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Reconhecimento voluntário (espontâneo) perante o Oficial de Registro Civil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Provimento 16/2012, CNJ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2AF29C3-9952-67EE-0420-422F74FA3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815632"/>
            <a:ext cx="5940671" cy="587685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BA6E51F-67B6-F5C2-1581-E14D312B1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5257" y="3096161"/>
            <a:ext cx="3076544" cy="35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49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05" y="2176414"/>
            <a:ext cx="9715331" cy="160020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Averiguação Oficiosa: indicação do suposto pai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E89C82C-59C4-5248-78F0-F6DF528C6D09}"/>
              </a:ext>
            </a:extLst>
          </p:cNvPr>
          <p:cNvSpPr txBox="1"/>
          <p:nvPr/>
        </p:nvSpPr>
        <p:spPr>
          <a:xfrm>
            <a:off x="641023" y="3091991"/>
            <a:ext cx="9605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Provimento 16/2012, CNJ: regulamenta o art. 2º, da Lei 8.560/1992:</a:t>
            </a:r>
          </a:p>
          <a:p>
            <a:pPr algn="just"/>
            <a:endParaRPr lang="pt-BR" sz="2400" b="1" i="0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</a:endParaRPr>
          </a:p>
          <a:p>
            <a:pPr algn="just"/>
            <a:r>
              <a:rPr lang="pt-BR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Art. 2° Em registro de nascimento de menor apenas com a maternidade estabelecida, o oficial remeterá ao juiz certidão integral do registro e o nome e prenome, profissão, identidade e residência do suposto pai, a fim de ser averiguada oficiosamente a procedência da alegação.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59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05" y="2195267"/>
            <a:ext cx="8866919" cy="160020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Ação Investigatória de Paternidade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BA0BAC-97A1-4420-A3FB-CB26F2965E17}"/>
              </a:ext>
            </a:extLst>
          </p:cNvPr>
          <p:cNvSpPr txBox="1"/>
          <p:nvPr/>
        </p:nvSpPr>
        <p:spPr>
          <a:xfrm>
            <a:off x="641023" y="3091991"/>
            <a:ext cx="96059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Provimento 16/2012, CNJ:</a:t>
            </a:r>
          </a:p>
          <a:p>
            <a:pPr algn="just"/>
            <a:endParaRPr lang="pt-BR" sz="24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algn="just"/>
            <a:r>
              <a:rPr lang="pt-BR" sz="240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4º, §4º adverte que, “</a:t>
            </a:r>
            <a:r>
              <a:rPr lang="pt-BR" sz="2400" i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o suposto pai não atender, no prazo de 30 dias, a notificação judicial, ou negar a paternidade, o Juiz remeterá os autos ao representante do Ministério Público ou da Defensoria Pública para que intente, havendo elementos suficientes, a ação de investigação de paternidade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”;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24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49" y="2179889"/>
            <a:ext cx="11660395" cy="160020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Reconhecimento de filiação socioafetiva e multiparentalidade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4D2618B-9A45-438C-7234-C3F55A1CCE2D}"/>
              </a:ext>
            </a:extLst>
          </p:cNvPr>
          <p:cNvSpPr txBox="1"/>
          <p:nvPr/>
        </p:nvSpPr>
        <p:spPr>
          <a:xfrm>
            <a:off x="371349" y="1641161"/>
            <a:ext cx="60048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RE 898.060/SC (multiparentalidade)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Provimento 63/2017, CNJ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dispõe sobre o reconhecimento voluntário e a averbação da paternidade e maternidade socioafetiva no Livro “A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98CB26C-B418-195F-1CC0-35B604B07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324" y="1528644"/>
            <a:ext cx="5253872" cy="51974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850E3AD-70BF-61A3-F303-52F385E17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33" y="3998099"/>
            <a:ext cx="2302885" cy="272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44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49" y="2179889"/>
            <a:ext cx="11660395" cy="160020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Reconhecimento de filiação socioafetiva e multiparentalidade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4D2618B-9A45-438C-7234-C3F55A1CCE2D}"/>
              </a:ext>
            </a:extLst>
          </p:cNvPr>
          <p:cNvSpPr txBox="1"/>
          <p:nvPr/>
        </p:nvSpPr>
        <p:spPr>
          <a:xfrm>
            <a:off x="411438" y="1510156"/>
            <a:ext cx="6004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Provimento 83/2019, CNJ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alterou o Provimento 63/2017, estabelecendo requisitos mais rígidos para o estabelecimento da filiação socioafetiva extrajudicial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98CB26C-B418-195F-1CC0-35B604B07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5656" y="1528644"/>
            <a:ext cx="5233207" cy="51974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850E3AD-70BF-61A3-F303-52F385E17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6763" y="3732584"/>
            <a:ext cx="2538555" cy="2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73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49" y="2179889"/>
            <a:ext cx="11660395" cy="160020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Reconhecimento de filiação socioafetiva e multiparentalidade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4D2618B-9A45-438C-7234-C3F55A1CCE2D}"/>
              </a:ext>
            </a:extLst>
          </p:cNvPr>
          <p:cNvSpPr txBox="1"/>
          <p:nvPr/>
        </p:nvSpPr>
        <p:spPr>
          <a:xfrm>
            <a:off x="371349" y="1382286"/>
            <a:ext cx="60048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configuração da posse do estado de filho; b) filho maior de 12 anos; c) ambos devem estar presentes para a entrevista; d) filho precisa dar o consentimento; e) o pretenso pai deve ser pelo menos 16 anos mais velho que o filho; f) não poderão reconhecer a parentalidade socioafetiva irmãos entre si ou ascendentes; g) não poderá haver processo judicial ou pedido de adoção tramitando acerca da mesma filiação; h) o reconhecimento só pode se dar em relação a um genitor; i) dependerá de parecer favorável do MP, em caso de menor e incapaz;</a:t>
            </a:r>
            <a:endParaRPr lang="en-US" sz="20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98CB26C-B418-195F-1CC0-35B604B07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3845" y="1528644"/>
            <a:ext cx="5156829" cy="51974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850E3AD-70BF-61A3-F303-52F385E17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1401" y="4864869"/>
            <a:ext cx="1608564" cy="18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90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41" y="1375135"/>
            <a:ext cx="10016989" cy="160020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Filiação na Reprodução Artificial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15851A-9910-E7B1-1008-B538442A1E54}"/>
              </a:ext>
            </a:extLst>
          </p:cNvPr>
          <p:cNvSpPr txBox="1"/>
          <p:nvPr/>
        </p:nvSpPr>
        <p:spPr>
          <a:xfrm>
            <a:off x="260609" y="1180218"/>
            <a:ext cx="592337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Resolução CFM nº 2.294/2021 </a:t>
            </a:r>
          </a:p>
          <a:p>
            <a:pPr algn="just"/>
            <a:endParaRPr lang="pt-BR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Provimento 63/2017, CNJ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dispõe sobre o registro de nascimento e emissão da respectiva certidão dos filhos havidos por reprodução assistida</a:t>
            </a:r>
          </a:p>
          <a:p>
            <a:pPr algn="just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Reprodução assistida homóloga (Inseminação artificial </a:t>
            </a:r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mortem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Reprodução Assistida Heteróloga (doação de gametas ou embriões por terceiros / gestação por substituição)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42CB80-7B2B-33C9-DDAC-51BDADFB7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994" y="1839845"/>
            <a:ext cx="4950971" cy="492679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A2ACEF1-9B05-1158-9A4C-F23427364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03" y="4847594"/>
            <a:ext cx="1585463" cy="191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53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41" y="1375135"/>
            <a:ext cx="10016989" cy="160020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Filiação na Reprodução Artificial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15851A-9910-E7B1-1008-B538442A1E54}"/>
              </a:ext>
            </a:extLst>
          </p:cNvPr>
          <p:cNvSpPr txBox="1"/>
          <p:nvPr/>
        </p:nvSpPr>
        <p:spPr>
          <a:xfrm>
            <a:off x="260609" y="1180218"/>
            <a:ext cx="59233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50215" algn="l"/>
              </a:tabLst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17, Provimento 63/2017, CNJ: </a:t>
            </a:r>
          </a:p>
          <a:p>
            <a:pPr algn="just">
              <a:tabLst>
                <a:tab pos="450215" algn="l"/>
              </a:tabLst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 – declaração de nascido vivo (DNV);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450215" algn="l"/>
              </a:tabLst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II – declaração, com firma reconhecida, do diretor técnico da clínica, centro ou serviço de reprodução humana em que foi realizada a reprodução assistida, indicando que a criança foi gerada por reprodução assistida heteróloga, assim como o nome dos beneficiários; 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450215" algn="l"/>
              </a:tabLst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III – certidão de casamento, certidão de conversão de união estável em casamento, escritura pública de união estável ou sentença em que foi reconhecida a união estável do casal. 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42CB80-7B2B-33C9-DDAC-51BDADFB7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0994" y="1876107"/>
            <a:ext cx="4950971" cy="485427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A2ACEF1-9B05-1158-9A4C-F23427364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6903" y="4857694"/>
            <a:ext cx="1585463" cy="189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48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36" y="2465110"/>
            <a:ext cx="10039546" cy="3747153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4000" b="1" dirty="0">
                <a:solidFill>
                  <a:schemeClr val="bg1">
                    <a:lumMod val="6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Conhecendo as serventias extrajudiciais</a:t>
            </a:r>
            <a:br>
              <a:rPr lang="en-US" sz="400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bg1">
                    <a:lumMod val="6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2. Paternidade responsável e projeto parental</a:t>
            </a:r>
            <a:br>
              <a:rPr lang="pt-BR" sz="4000" b="1" dirty="0">
                <a:solidFill>
                  <a:schemeClr val="bg1">
                    <a:lumMod val="6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</a:b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Alterações no nome da pessoa natural</a:t>
            </a:r>
            <a:br>
              <a:rPr lang="pt-BR" sz="4000" b="1" dirty="0">
                <a:solidFill>
                  <a:schemeClr val="bg1">
                    <a:lumMod val="6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B7BC99-6204-D6EE-05F1-374AE36B6B17}"/>
              </a:ext>
            </a:extLst>
          </p:cNvPr>
          <p:cNvSpPr txBox="1">
            <a:spLocks/>
          </p:cNvSpPr>
          <p:nvPr/>
        </p:nvSpPr>
        <p:spPr>
          <a:xfrm>
            <a:off x="1756528" y="-1417947"/>
            <a:ext cx="9144000" cy="2667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Cartórios e Acesso à justiça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17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36" y="2465110"/>
            <a:ext cx="10039546" cy="3747153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Conhecendo as serventias extrajudiciais</a:t>
            </a:r>
            <a:br>
              <a:rPr lang="en-US" sz="400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2. Paternidade responsável e projeto parental</a:t>
            </a:r>
            <a:br>
              <a:rPr lang="pt-BR" sz="40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</a:b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Alterações no nome da pessoa natural</a:t>
            </a:r>
            <a:br>
              <a:rPr lang="pt-BR" sz="40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156F61-BD3E-20AF-69BD-7BCF9421C4E6}"/>
              </a:ext>
            </a:extLst>
          </p:cNvPr>
          <p:cNvSpPr txBox="1">
            <a:spLocks/>
          </p:cNvSpPr>
          <p:nvPr/>
        </p:nvSpPr>
        <p:spPr>
          <a:xfrm>
            <a:off x="1737674" y="-1483934"/>
            <a:ext cx="9144000" cy="2667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Cartórios e Acesso à justiça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39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3" y="1286678"/>
            <a:ext cx="5382705" cy="160020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Nome como direito de personalidade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16, CC / Art. 55, Lei 6.015/1973 (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alteração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promovida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pela Lei 14.382/2022)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9E394E-A686-C440-837B-15560FA2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3502" y="3058740"/>
            <a:ext cx="2888857" cy="341198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11AC98-EBA1-467D-7FBB-62C5B64E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0870" y="634071"/>
            <a:ext cx="5828562" cy="578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16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7" y="551388"/>
            <a:ext cx="5382705" cy="1600200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Alteração do nome em 15 dias  após o nascimento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9E394E-A686-C440-837B-15560FA2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7704" y="3067618"/>
            <a:ext cx="2880453" cy="339422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11AC98-EBA1-467D-7FBB-62C5B64E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9177" y="631225"/>
            <a:ext cx="4171947" cy="578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98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7" y="551388"/>
            <a:ext cx="5382705" cy="1600200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Alteração do nome em 15 dias  após o nascimento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9E394E-A686-C440-837B-15560FA2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7704" y="3029682"/>
            <a:ext cx="2880453" cy="347009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11AC98-EBA1-467D-7FBB-62C5B64E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0870" y="631225"/>
            <a:ext cx="5828562" cy="578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03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7" y="551388"/>
            <a:ext cx="5382705" cy="1600200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Alteração imotivada após a maioridade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9E394E-A686-C440-837B-15560FA2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3502" y="3082030"/>
            <a:ext cx="2888857" cy="336540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11AC98-EBA1-467D-7FBB-62C5B64EA2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" r="1976" b="13708"/>
          <a:stretch/>
        </p:blipFill>
        <p:spPr>
          <a:xfrm>
            <a:off x="7004776" y="845874"/>
            <a:ext cx="3977450" cy="560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00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89" y="141244"/>
            <a:ext cx="5382705" cy="1600200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Alteração de patronímicos familiares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9E394E-A686-C440-837B-15560FA2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5818" y="4802211"/>
            <a:ext cx="1574275" cy="178720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11AC98-EBA1-467D-7FBB-62C5B64E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7870" y="966461"/>
            <a:ext cx="5966740" cy="5622953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5B055E7-7982-FEBD-7D57-5D2261089573}"/>
              </a:ext>
            </a:extLst>
          </p:cNvPr>
          <p:cNvSpPr txBox="1">
            <a:spLocks/>
          </p:cNvSpPr>
          <p:nvPr/>
        </p:nvSpPr>
        <p:spPr>
          <a:xfrm>
            <a:off x="207390" y="2267066"/>
            <a:ext cx="5382705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A77E59C-A16D-B678-9B3C-98A03DC00C12}"/>
              </a:ext>
            </a:extLst>
          </p:cNvPr>
          <p:cNvSpPr txBox="1"/>
          <p:nvPr/>
        </p:nvSpPr>
        <p:spPr>
          <a:xfrm>
            <a:off x="207389" y="1252408"/>
            <a:ext cx="52445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Art. 57, Lei 60.15/1973: </a:t>
            </a:r>
          </a:p>
          <a:p>
            <a:pPr algn="just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 - inclusão de sobrenomes familiares;      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II - inclusão ou exclusão de sobrenome do cônjuge, na constância do casamento;      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III - exclusão de sobrenome do ex-cônjuge, após a dissolução da sociedade conjugal, por qualquer de suas causas;      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 - inclusão e exclusão de sobrenomes em razão de alteração das relações de filiação, inclusive para os descendentes, cônjuge ou companheiro da pessoa que teve seu estado alterado.      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56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89" y="141244"/>
            <a:ext cx="5382705" cy="1600200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Alteração de patronímicos familiares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9E394E-A686-C440-837B-15560FA2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507" y="4802211"/>
            <a:ext cx="1528896" cy="178720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11AC98-EBA1-467D-7FBB-62C5B64E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3491" y="966461"/>
            <a:ext cx="5595497" cy="5622953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5B055E7-7982-FEBD-7D57-5D2261089573}"/>
              </a:ext>
            </a:extLst>
          </p:cNvPr>
          <p:cNvSpPr txBox="1">
            <a:spLocks/>
          </p:cNvSpPr>
          <p:nvPr/>
        </p:nvSpPr>
        <p:spPr>
          <a:xfrm>
            <a:off x="207390" y="2267066"/>
            <a:ext cx="5382705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A77E59C-A16D-B678-9B3C-98A03DC00C12}"/>
              </a:ext>
            </a:extLst>
          </p:cNvPr>
          <p:cNvSpPr txBox="1"/>
          <p:nvPr/>
        </p:nvSpPr>
        <p:spPr>
          <a:xfrm>
            <a:off x="207389" y="1374956"/>
            <a:ext cx="52445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Proviment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o 82/2019, CNJ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Alteração de Patronímico Familiar (art. 1º, caput do Provimento nº 82 do CNJ);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Alteração de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Nome de Viúvo (art. 1º, §3º do Provimento nº 82 do CNJ);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Alteração de Nome de Filho Menor para Identidade Familiar (art. 2º, I e II do Provimento nº 82 do CNJ);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  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56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7" y="551388"/>
            <a:ext cx="5382705" cy="1600200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Alteração de nome e gênero de pessoas trans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9E394E-A686-C440-837B-15560FA2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7080" y="3747402"/>
            <a:ext cx="2547226" cy="302593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11AC98-EBA1-467D-7FBB-62C5B64E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910426"/>
            <a:ext cx="5828562" cy="586291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4E408FC-298A-64DE-1987-A0AA6C203A40}"/>
              </a:ext>
            </a:extLst>
          </p:cNvPr>
          <p:cNvSpPr txBox="1"/>
          <p:nvPr/>
        </p:nvSpPr>
        <p:spPr>
          <a:xfrm>
            <a:off x="471340" y="1704895"/>
            <a:ext cx="52445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ADI 4275/DF (Informativo 892)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RE 670.422/RS (Informativo 911)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Provimento 73/2018: dispõe sobre a alteração de prenome e gênero nos assentos de nascimento e casamento de pessoa transgênero no RCPN</a:t>
            </a:r>
          </a:p>
          <a:p>
            <a:pPr algn="just"/>
            <a:endParaRPr lang="en-US" sz="20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66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36" y="183742"/>
            <a:ext cx="5382705" cy="1600200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Alteração de nome e gênero de pessoas trans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9E394E-A686-C440-837B-15560FA2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0774" y="3775236"/>
            <a:ext cx="2261529" cy="270538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11AC98-EBA1-467D-7FBB-62C5B64E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0870" y="619841"/>
            <a:ext cx="5828562" cy="581148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4E408FC-298A-64DE-1987-A0AA6C203A40}"/>
              </a:ext>
            </a:extLst>
          </p:cNvPr>
          <p:cNvSpPr txBox="1"/>
          <p:nvPr/>
        </p:nvSpPr>
        <p:spPr>
          <a:xfrm>
            <a:off x="469275" y="1651603"/>
            <a:ext cx="52445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Pessoas maiores de 18 anos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Mediante declaração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Opção por retificação de nome e/ou gênero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Opção de alterar agnomes indicativos de gênero ou de descendência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Não pode alterar nomes de família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algn="just"/>
            <a:endParaRPr lang="pt-BR" sz="2000" b="1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19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36" y="183742"/>
            <a:ext cx="5382705" cy="1600200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Alteração de nome e gênero de pessoas trans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9E394E-A686-C440-837B-15560FA2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4760" y="5067253"/>
            <a:ext cx="1120196" cy="135269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11AC98-EBA1-467D-7FBB-62C5B64E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0870" y="631225"/>
            <a:ext cx="5828562" cy="5788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4E408FC-298A-64DE-1987-A0AA6C203A40}"/>
              </a:ext>
            </a:extLst>
          </p:cNvPr>
          <p:cNvSpPr txBox="1"/>
          <p:nvPr/>
        </p:nvSpPr>
        <p:spPr>
          <a:xfrm>
            <a:off x="128617" y="1318946"/>
            <a:ext cx="45361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Certidão do distribuidor cível do local de residência dos últimos cinco anos (estadual/federal);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Certidão do distribuidor criminal do local de residência dos últimos cinco anos</a:t>
            </a:r>
            <a:br>
              <a:rPr lang="pt-BR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(estadual/federal);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Certidão de execução criminal do local de residência dos últimos cinco anos</a:t>
            </a:r>
            <a:br>
              <a:rPr lang="pt-BR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(estadual/federal);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Certidão dos tabelionatos de protestos do local de residência dos últimos cinco anos;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Certidão da Justiça Eleitoral do local de residência dos últimos cinco anos;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Certidão da Justiça do Trabalho do local de residência dos últimos cinco anos;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Certidão da Justiça Militar, se for o caso.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accent1">
                  <a:lumMod val="5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55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36" y="183742"/>
            <a:ext cx="5382705" cy="1600200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Alteração de nome e gênero de pessoas trans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9E394E-A686-C440-837B-15560FA2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7971" y="3264445"/>
            <a:ext cx="2645830" cy="311059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11AC98-EBA1-467D-7FBB-62C5B64E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7963" y="631225"/>
            <a:ext cx="5794376" cy="578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2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36" y="2465110"/>
            <a:ext cx="10039546" cy="3747153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Conhecendo as serventias extrajudiciais</a:t>
            </a:r>
            <a:br>
              <a:rPr lang="en-US" sz="400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bg1">
                    <a:lumMod val="6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2. Paternidade responsável e projeto parental</a:t>
            </a:r>
            <a:br>
              <a:rPr lang="pt-BR" sz="4000" b="1" dirty="0">
                <a:solidFill>
                  <a:schemeClr val="bg1">
                    <a:lumMod val="6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</a:br>
            <a:r>
              <a:rPr lang="pt-BR" sz="4000" b="1" dirty="0">
                <a:solidFill>
                  <a:schemeClr val="bg1">
                    <a:lumMod val="6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Alterações no nome da pessoa natural</a:t>
            </a:r>
            <a:br>
              <a:rPr lang="pt-BR" sz="4000" b="1" dirty="0">
                <a:solidFill>
                  <a:schemeClr val="bg1">
                    <a:lumMod val="6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B7BC99-6204-D6EE-05F1-374AE36B6B17}"/>
              </a:ext>
            </a:extLst>
          </p:cNvPr>
          <p:cNvSpPr txBox="1">
            <a:spLocks/>
          </p:cNvSpPr>
          <p:nvPr/>
        </p:nvSpPr>
        <p:spPr>
          <a:xfrm>
            <a:off x="1756528" y="-1417947"/>
            <a:ext cx="9144000" cy="2667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Cartórios e Acesso à justiça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93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7" y="551388"/>
            <a:ext cx="5382705" cy="1600200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Averbação de nome e designação de gênero de “Criança Intersexo”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9E394E-A686-C440-837B-15560FA2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3502" y="3106553"/>
            <a:ext cx="2888857" cy="331635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11AC98-EBA1-467D-7FBB-62C5B64E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0870" y="622687"/>
            <a:ext cx="5828562" cy="580579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48241F8-3BAC-9A20-2679-0C34C6A0F6DA}"/>
              </a:ext>
            </a:extLst>
          </p:cNvPr>
          <p:cNvSpPr txBox="1"/>
          <p:nvPr/>
        </p:nvSpPr>
        <p:spPr>
          <a:xfrm>
            <a:off x="392568" y="1982739"/>
            <a:ext cx="4822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ADS: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Anomalia de Diferenciação Sexual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DDS: Distúrbio de Diferenciação Sexual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43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7" y="551388"/>
            <a:ext cx="5382705" cy="1600200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Averbação de nome e designação de gênero de “Criança Intersexo”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9E394E-A686-C440-837B-15560FA2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1980" y="4125152"/>
            <a:ext cx="2172202" cy="250488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11AC98-EBA1-467D-7FBB-62C5B64E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0869" y="844162"/>
            <a:ext cx="5828562" cy="576595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B49D54A-933D-75AD-6250-6EB29EBFD2E2}"/>
              </a:ext>
            </a:extLst>
          </p:cNvPr>
          <p:cNvSpPr txBox="1"/>
          <p:nvPr/>
        </p:nvSpPr>
        <p:spPr>
          <a:xfrm>
            <a:off x="392569" y="1982739"/>
            <a:ext cx="52352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Designação feita por opção a qualquer tempo (gratuitamente)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Sem burocracia (desnecessidade de apresentação de laudos)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Opção de retificação de sexo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Necessidade de consentimento de crianças maiores de 12 anos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13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884" y="5257800"/>
            <a:ext cx="5382705" cy="1600200"/>
          </a:xfrm>
        </p:spPr>
        <p:txBody>
          <a:bodyPr>
            <a:noAutofit/>
          </a:bodyPr>
          <a:lstStyle/>
          <a:p>
            <a:pPr algn="just"/>
            <a:r>
              <a:rPr lang="pt-BR" sz="60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...OBRIGADO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60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0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" y="1343321"/>
            <a:ext cx="5382705" cy="1600200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que faz o Registro Civil de Pessoas Naturais (RCPN)?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9E394E-A686-C440-837B-15560FA2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02" y="3029682"/>
            <a:ext cx="2888857" cy="347009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11AC98-EBA1-467D-7FBB-62C5B64E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70" y="551388"/>
            <a:ext cx="5828562" cy="594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38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" y="1343321"/>
            <a:ext cx="5382705" cy="1600200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que faz o Registro Civil de Pessoas Naturais (RCPN)?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9E394E-A686-C440-837B-15560FA2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3502" y="3080113"/>
            <a:ext cx="2888857" cy="336923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11AC98-EBA1-467D-7FBB-62C5B64E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0870" y="645455"/>
            <a:ext cx="5828562" cy="576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2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" y="1343321"/>
            <a:ext cx="5382705" cy="1600200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que faz o Registro Civil de Pessoas Naturais (RCPN)?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9E394E-A686-C440-837B-15560FA2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6663" y="3080113"/>
            <a:ext cx="2862534" cy="336923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11AC98-EBA1-467D-7FBB-62C5B64E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3747" y="645455"/>
            <a:ext cx="5822807" cy="576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2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3" y="639763"/>
            <a:ext cx="5382705" cy="160020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registro de nascimento é direito humano?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9E394E-A686-C440-837B-15560FA2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6445" y="4058809"/>
            <a:ext cx="2035914" cy="242980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11AC98-EBA1-467D-7FBB-62C5B64E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8024" y="716976"/>
            <a:ext cx="5828562" cy="577164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A5C68CA-B2AA-14E8-F7BA-DC29042163CA}"/>
              </a:ext>
            </a:extLst>
          </p:cNvPr>
          <p:cNvSpPr txBox="1"/>
          <p:nvPr/>
        </p:nvSpPr>
        <p:spPr>
          <a:xfrm>
            <a:off x="197963" y="1812040"/>
            <a:ext cx="58285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pt-BR" sz="2000" i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Direito à Identidade, estabelecido pela Declaração Universal dos Direitos Humanos (1948), é um dos princípios da promoção da cidadania plena e tem como pilares o acesso à identificação, ao registro civil de nascimento e à documentação básica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Ministério dos Direitos Humanos e da Cidadania)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9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93">
              <a:srgbClr val="CCD9EE"/>
            </a:gs>
            <a:gs pos="23447">
              <a:srgbClr val="DEE6F4"/>
            </a:gs>
            <a:gs pos="6247">
              <a:srgbClr val="F0F3FA"/>
            </a:gs>
            <a:gs pos="50784">
              <a:srgbClr val="C2D2EB"/>
            </a:gs>
            <a:gs pos="14874">
              <a:srgbClr val="E7ED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6241-9E8F-9038-7C8B-854B539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" y="1343321"/>
            <a:ext cx="5382705" cy="1600200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Capilaridade do Registro Civil de Pessoas Naturais (RCPN)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9E394E-A686-C440-837B-15560FA2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6404" y="3080113"/>
            <a:ext cx="2823051" cy="336923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11AC98-EBA1-467D-7FBB-62C5B64E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3148" y="645455"/>
            <a:ext cx="5704005" cy="576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618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9272</TotalTime>
  <Words>1718</Words>
  <Application>Microsoft Office PowerPoint</Application>
  <PresentationFormat>Widescreen</PresentationFormat>
  <Paragraphs>181</Paragraphs>
  <Slides>42</Slides>
  <Notes>41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7" baseType="lpstr">
      <vt:lpstr>Abadi</vt:lpstr>
      <vt:lpstr>Arial</vt:lpstr>
      <vt:lpstr>Calibri</vt:lpstr>
      <vt:lpstr>Calibri Light</vt:lpstr>
      <vt:lpstr>Tema do Office</vt:lpstr>
      <vt:lpstr>Apresentação do PowerPoint</vt:lpstr>
      <vt:lpstr>A atuação do Registro Civil de Pessoas Naturais na concretização dos direitos de personalidade </vt:lpstr>
      <vt:lpstr>1. Conhecendo as serventias extrajudiciais 2. Paternidade responsável e projeto parental 3. Alterações no nome da pessoa natural </vt:lpstr>
      <vt:lpstr>1. Conhecendo as serventias extrajudiciais 2. Paternidade responsável e projeto parental 3. Alterações no nome da pessoa natural </vt:lpstr>
      <vt:lpstr>O que faz o Registro Civil de Pessoas Naturais (RCPN)? </vt:lpstr>
      <vt:lpstr>O que faz o Registro Civil de Pessoas Naturais (RCPN)? </vt:lpstr>
      <vt:lpstr>O que faz o Registro Civil de Pessoas Naturais (RCPN)? </vt:lpstr>
      <vt:lpstr>O registro de nascimento é direito humano? </vt:lpstr>
      <vt:lpstr>Capilaridade do Registro Civil de Pessoas Naturais (RCPN) </vt:lpstr>
      <vt:lpstr>Capilaridade do Registro Civil de Pessoas Naturais (RCPN) </vt:lpstr>
      <vt:lpstr>O que são “ofícios de cidadania”? </vt:lpstr>
      <vt:lpstr>Gratuidades no registro civil  </vt:lpstr>
      <vt:lpstr>O que são “Unidades Interligadas”?   </vt:lpstr>
      <vt:lpstr>O que são “Unidades Interligadas”?   </vt:lpstr>
      <vt:lpstr>O que são “Unidades Interligadas”?   </vt:lpstr>
      <vt:lpstr>1. Conhecendo as serventias extrajudiciais 2. Paternidade responsável e projeto parental 3. Alterações no nome da pessoa natural </vt:lpstr>
      <vt:lpstr>O que é e como reconhecer a filiação?   </vt:lpstr>
      <vt:lpstr>Projeto “Pai presente”  (Provimento 12/2010, CNJ) </vt:lpstr>
      <vt:lpstr>Alerta para a fragilização dos vínculos familiares: no primeiro quadrimestre de 2022, o Brasil bateu recorde de mães solo, com o registro de quase 57 mil crianças sem a paternidade estabelecida</vt:lpstr>
      <vt:lpstr>Número de crianças registradas sem o nome do pai na certidão de nascimento:  - em 2017: 3% do total de nascidos - em 2022: 6,4% - 2 primeiros meses de 2023: 6,59% </vt:lpstr>
      <vt:lpstr>Reconhecimento voluntário (espontâneo) perante o Oficial de Registro Civil  Provimento 16/2012, CNJ  </vt:lpstr>
      <vt:lpstr>Averiguação Oficiosa: indicação do suposto pai    </vt:lpstr>
      <vt:lpstr>Ação Investigatória de Paternidade    </vt:lpstr>
      <vt:lpstr>Reconhecimento de filiação socioafetiva e multiparentalidade     </vt:lpstr>
      <vt:lpstr>Reconhecimento de filiação socioafetiva e multiparentalidade     </vt:lpstr>
      <vt:lpstr>Reconhecimento de filiação socioafetiva e multiparentalidade     </vt:lpstr>
      <vt:lpstr>Filiação na Reprodução Artificial    </vt:lpstr>
      <vt:lpstr>Filiação na Reprodução Artificial    </vt:lpstr>
      <vt:lpstr>1. Conhecendo as serventias extrajudiciais 2. Paternidade responsável e projeto parental 3. Alterações no nome da pessoa natural </vt:lpstr>
      <vt:lpstr>Nome como direito de personalidade  Art. 16, CC / Art. 55, Lei 6.015/1973 (alteração promovida pela Lei 14.382/2022)</vt:lpstr>
      <vt:lpstr>Alteração do nome em 15 dias  após o nascimento </vt:lpstr>
      <vt:lpstr>Alteração do nome em 15 dias  após o nascimento </vt:lpstr>
      <vt:lpstr>Alteração imotivada após a maioridade </vt:lpstr>
      <vt:lpstr>Alteração de patronímicos familiares </vt:lpstr>
      <vt:lpstr>Alteração de patronímicos familiares </vt:lpstr>
      <vt:lpstr>Alteração de nome e gênero de pessoas trans </vt:lpstr>
      <vt:lpstr>Alteração de nome e gênero de pessoas trans </vt:lpstr>
      <vt:lpstr>Alteração de nome e gênero de pessoas trans </vt:lpstr>
      <vt:lpstr>Alteração de nome e gênero de pessoas trans </vt:lpstr>
      <vt:lpstr>Averbação de nome e designação de gênero de “Criança Intersexo” </vt:lpstr>
      <vt:lpstr>Averbação de nome e designação de gênero de “Criança Intersexo” </vt:lpstr>
      <vt:lpstr>...OBRIGADO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Igor Rafael Aguiar Ferreira</dc:creator>
  <cp:lastModifiedBy>Lourivania Lacerda</cp:lastModifiedBy>
  <cp:revision>14</cp:revision>
  <dcterms:created xsi:type="dcterms:W3CDTF">2023-03-27T14:15:01Z</dcterms:created>
  <dcterms:modified xsi:type="dcterms:W3CDTF">2023-07-04T00:05:18Z</dcterms:modified>
</cp:coreProperties>
</file>