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7" r:id="rId2"/>
    <p:sldId id="264" r:id="rId3"/>
    <p:sldId id="265" r:id="rId4"/>
    <p:sldId id="266" r:id="rId5"/>
    <p:sldId id="268" r:id="rId6"/>
    <p:sldId id="269" r:id="rId7"/>
    <p:sldId id="274" r:id="rId8"/>
    <p:sldId id="273" r:id="rId9"/>
    <p:sldId id="270" r:id="rId10"/>
    <p:sldId id="277" r:id="rId11"/>
    <p:sldId id="276" r:id="rId12"/>
    <p:sldId id="275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2" autoAdjust="0"/>
    <p:restoredTop sz="94660"/>
  </p:normalViewPr>
  <p:slideViewPr>
    <p:cSldViewPr snapToGrid="0">
      <p:cViewPr>
        <p:scale>
          <a:sx n="69" d="100"/>
          <a:sy n="69" d="100"/>
        </p:scale>
        <p:origin x="-750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61E6398-04D6-448F-A9B5-6EEDC4601401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8E6677F-7EB1-4F10-AD59-77456B9C8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85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6398-04D6-448F-A9B5-6EEDC4601401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677F-7EB1-4F10-AD59-77456B9C8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03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6398-04D6-448F-A9B5-6EEDC4601401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677F-7EB1-4F10-AD59-77456B9C8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144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6398-04D6-448F-A9B5-6EEDC4601401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677F-7EB1-4F10-AD59-77456B9C8F30}" type="slidenum">
              <a:rPr lang="pt-BR" smtClean="0"/>
              <a:t>‹nº›</a:t>
            </a:fld>
            <a:endParaRPr lang="pt-B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4466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6398-04D6-448F-A9B5-6EEDC4601401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677F-7EB1-4F10-AD59-77456B9C8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20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6398-04D6-448F-A9B5-6EEDC4601401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677F-7EB1-4F10-AD59-77456B9C8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551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6398-04D6-448F-A9B5-6EEDC4601401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677F-7EB1-4F10-AD59-77456B9C8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059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6398-04D6-448F-A9B5-6EEDC4601401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677F-7EB1-4F10-AD59-77456B9C8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765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6398-04D6-448F-A9B5-6EEDC4601401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677F-7EB1-4F10-AD59-77456B9C8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09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6398-04D6-448F-A9B5-6EEDC4601401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677F-7EB1-4F10-AD59-77456B9C8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56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6398-04D6-448F-A9B5-6EEDC4601401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677F-7EB1-4F10-AD59-77456B9C8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6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6398-04D6-448F-A9B5-6EEDC4601401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677F-7EB1-4F10-AD59-77456B9C8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61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6398-04D6-448F-A9B5-6EEDC4601401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677F-7EB1-4F10-AD59-77456B9C8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8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6398-04D6-448F-A9B5-6EEDC4601401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677F-7EB1-4F10-AD59-77456B9C8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22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6398-04D6-448F-A9B5-6EEDC4601401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677F-7EB1-4F10-AD59-77456B9C8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04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6398-04D6-448F-A9B5-6EEDC4601401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677F-7EB1-4F10-AD59-77456B9C8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85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6398-04D6-448F-A9B5-6EEDC4601401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677F-7EB1-4F10-AD59-77456B9C8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1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E6398-04D6-448F-A9B5-6EEDC4601401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6677F-7EB1-4F10-AD59-77456B9C8F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219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odicorease.pro.br/rease/article/view/1417/611" TargetMode="External"/><Relationship Id="rId2" Type="http://schemas.openxmlformats.org/officeDocument/2006/relationships/hyperlink" Target="https://www.provafacilnaweb.com.br/blog/ensinar-na-era-da-desinformacao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ecurity.ufrj.br/dicas/fake-news-como-identificar-e-evitar-a-disseminacao/" TargetMode="External"/><Relationship Id="rId5" Type="http://schemas.openxmlformats.org/officeDocument/2006/relationships/hyperlink" Target="https://folhanoroeste.com.br/educacao/o-perigo-das-fake-news-na-preparacao-para-vestibulares-e-enem/" TargetMode="External"/><Relationship Id="rId4" Type="http://schemas.openxmlformats.org/officeDocument/2006/relationships/hyperlink" Target="https://www.inteligenciadevida.com.br/pt/conteudo/fake-news-falta-de-empatia-bullying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B18FC7-2230-AC6B-9126-20816A4F7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31" y="433791"/>
            <a:ext cx="9905998" cy="1478570"/>
          </a:xfrm>
        </p:spPr>
        <p:txBody>
          <a:bodyPr>
            <a:normAutofit/>
          </a:bodyPr>
          <a:lstStyle/>
          <a:p>
            <a:pPr algn="just"/>
            <a:r>
              <a:rPr lang="pt-BR" sz="3000" dirty="0"/>
              <a:t>Direito digital no contexto das fake News e desinformações e seus impactos no ambiente escolar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1AF1A28-CB0B-D05D-16A1-5F99D5835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431" y="2383415"/>
            <a:ext cx="9905999" cy="41236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2800" b="0" i="0" dirty="0">
                <a:solidFill>
                  <a:srgbClr val="D1D5D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Bem-vindos!</a:t>
            </a:r>
          </a:p>
          <a:p>
            <a:r>
              <a:rPr lang="pt-BR" b="0" i="0" dirty="0">
                <a:solidFill>
                  <a:srgbClr val="D1D5D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Hoje iremos apresentar a vocês um trabalho que aborda um tema de extrema importância na nossa sociedade contemporânea, principalmente no ambiente escolar: fake </a:t>
            </a:r>
            <a:r>
              <a:rPr lang="pt-BR" b="0" i="0" dirty="0" err="1">
                <a:solidFill>
                  <a:srgbClr val="D1D5D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news</a:t>
            </a:r>
            <a:r>
              <a:rPr lang="pt-BR" b="0" i="0" dirty="0">
                <a:solidFill>
                  <a:srgbClr val="D1D5D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desinformação. </a:t>
            </a:r>
          </a:p>
          <a:p>
            <a:r>
              <a:rPr lang="pt-BR" dirty="0">
                <a:solidFill>
                  <a:srgbClr val="D1D5D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 apresentação iremos abordar os seguintes temas:</a:t>
            </a:r>
          </a:p>
          <a:p>
            <a:r>
              <a:rPr lang="pt-BR" dirty="0">
                <a:solidFill>
                  <a:srgbClr val="D1D5D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1- Conceito e diferença de fake News e desinformação e como ocorre nas escolas</a:t>
            </a:r>
          </a:p>
          <a:p>
            <a:r>
              <a:rPr lang="pt-BR" dirty="0">
                <a:solidFill>
                  <a:srgbClr val="D1D5D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2- Quais as consequências e os efeitos negativos no ambiente escolar</a:t>
            </a:r>
          </a:p>
          <a:p>
            <a:r>
              <a:rPr lang="pt-BR" dirty="0">
                <a:solidFill>
                  <a:srgbClr val="D1D5D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3- Como identificar e combater a fake News e desinformação </a:t>
            </a:r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31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5268" y="438409"/>
            <a:ext cx="10427132" cy="1478570"/>
          </a:xfrm>
        </p:spPr>
        <p:txBody>
          <a:bodyPr/>
          <a:lstStyle/>
          <a:p>
            <a:r>
              <a:rPr lang="pt-BR" dirty="0">
                <a:effectLst/>
              </a:rPr>
              <a:t>Como a disseminação de </a:t>
            </a:r>
            <a:r>
              <a:rPr lang="pt-BR" dirty="0" err="1">
                <a:effectLst/>
              </a:rPr>
              <a:t>Fake</a:t>
            </a:r>
            <a:r>
              <a:rPr lang="pt-BR" dirty="0">
                <a:effectLst/>
              </a:rPr>
              <a:t> News na era digital afeta a sociedade?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37856" y="1875415"/>
            <a:ext cx="9462654" cy="3541714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pt-BR" sz="1800" b="1" dirty="0" smtClean="0"/>
              <a:t>O </a:t>
            </a:r>
            <a:r>
              <a:rPr lang="pt-BR" sz="1800" b="1" dirty="0"/>
              <a:t>que são </a:t>
            </a:r>
            <a:r>
              <a:rPr lang="pt-BR" sz="1800" b="1" dirty="0" err="1"/>
              <a:t>fake</a:t>
            </a:r>
            <a:r>
              <a:rPr lang="pt-BR" sz="1800" b="1" dirty="0"/>
              <a:t> </a:t>
            </a:r>
            <a:r>
              <a:rPr lang="pt-BR" sz="1800" b="1" dirty="0" err="1" smtClean="0"/>
              <a:t>news</a:t>
            </a:r>
            <a:r>
              <a:rPr lang="pt-BR" sz="1800" b="1" dirty="0" smtClean="0"/>
              <a:t>?</a:t>
            </a:r>
          </a:p>
          <a:p>
            <a:pPr marL="457200" indent="-457200">
              <a:buAutoNum type="arabicPeriod"/>
            </a:pPr>
            <a:r>
              <a:rPr lang="pt-BR" sz="1800" b="1" dirty="0">
                <a:effectLst/>
              </a:rPr>
              <a:t>A liberdade de expressão é um direito absoluto</a:t>
            </a:r>
            <a:r>
              <a:rPr lang="pt-BR" sz="1800" b="1" dirty="0" smtClean="0">
                <a:effectLst/>
              </a:rPr>
              <a:t>?</a:t>
            </a:r>
          </a:p>
          <a:p>
            <a:pPr marL="457200" indent="-457200">
              <a:buAutoNum type="arabicPeriod"/>
            </a:pPr>
            <a:r>
              <a:rPr lang="pt-BR" sz="1800" b="1" dirty="0">
                <a:effectLst/>
              </a:rPr>
              <a:t>Em relação ao público da mídia, qual sua opinião</a:t>
            </a:r>
            <a:r>
              <a:rPr lang="pt-BR" sz="1800" b="1" dirty="0" smtClean="0">
                <a:effectLst/>
              </a:rPr>
              <a:t>?</a:t>
            </a:r>
          </a:p>
          <a:p>
            <a:pPr marL="457200" indent="-457200">
              <a:buAutoNum type="arabicPeriod"/>
            </a:pPr>
            <a:r>
              <a:rPr lang="pt-BR" sz="1800" b="1" dirty="0">
                <a:effectLst/>
              </a:rPr>
              <a:t>O que é notícia</a:t>
            </a:r>
            <a:r>
              <a:rPr lang="pt-BR" sz="1800" b="1" dirty="0" smtClean="0">
                <a:effectLst/>
              </a:rPr>
              <a:t>?</a:t>
            </a:r>
          </a:p>
          <a:p>
            <a:pPr marL="457200" indent="-457200">
              <a:buAutoNum type="arabicPeriod"/>
            </a:pPr>
            <a:r>
              <a:rPr lang="pt-BR" sz="1800" b="1" dirty="0">
                <a:effectLst/>
              </a:rPr>
              <a:t>Você recebe uma notícia que parece real, mas não tem certeza. O que você faz</a:t>
            </a:r>
            <a:r>
              <a:rPr lang="pt-BR" sz="1800" b="1" dirty="0" smtClean="0">
                <a:effectLst/>
              </a:rPr>
              <a:t>?</a:t>
            </a:r>
          </a:p>
          <a:p>
            <a:pPr marL="457200" indent="-457200">
              <a:buAutoNum type="arabicPeriod"/>
            </a:pPr>
            <a:r>
              <a:rPr lang="pt-BR" sz="1800" b="1" dirty="0">
                <a:effectLst/>
              </a:rPr>
              <a:t>Por que há pessoas que produzem </a:t>
            </a:r>
            <a:r>
              <a:rPr lang="pt-BR" sz="1800" b="1" dirty="0" err="1">
                <a:effectLst/>
              </a:rPr>
              <a:t>fake</a:t>
            </a:r>
            <a:r>
              <a:rPr lang="pt-BR" sz="1800" b="1" dirty="0">
                <a:effectLst/>
              </a:rPr>
              <a:t> </a:t>
            </a:r>
            <a:r>
              <a:rPr lang="pt-BR" sz="1800" b="1" dirty="0" err="1" smtClean="0">
                <a:effectLst/>
              </a:rPr>
              <a:t>news</a:t>
            </a:r>
            <a:r>
              <a:rPr lang="pt-BR" sz="1800" b="1" dirty="0" smtClean="0">
                <a:effectLst/>
              </a:rPr>
              <a:t>?</a:t>
            </a:r>
          </a:p>
          <a:p>
            <a:pPr marL="457200" indent="-457200">
              <a:buAutoNum type="arabicPeriod"/>
            </a:pPr>
            <a:r>
              <a:rPr lang="pt-BR" sz="1800" b="1" dirty="0">
                <a:effectLst/>
              </a:rPr>
              <a:t>O que podemos afirmar sobre os comentários em redes sociais</a:t>
            </a:r>
            <a:r>
              <a:rPr lang="pt-BR" sz="1800" b="1" dirty="0" smtClean="0">
                <a:effectLst/>
              </a:rPr>
              <a:t>?</a:t>
            </a:r>
          </a:p>
          <a:p>
            <a:pPr marL="457200" indent="-457200">
              <a:buAutoNum type="arabicPeriod"/>
            </a:pPr>
            <a:r>
              <a:rPr lang="pt-BR" sz="1800" b="1" dirty="0">
                <a:effectLst/>
              </a:rPr>
              <a:t>“Bom jornalismo é o jornalismo isento e imparcial”. Essa afirmação</a:t>
            </a:r>
            <a:r>
              <a:rPr lang="pt-BR" sz="1800" b="1" dirty="0" smtClean="0">
                <a:effectLst/>
              </a:rPr>
              <a:t>:</a:t>
            </a:r>
          </a:p>
          <a:p>
            <a:pPr marL="457200" indent="-457200">
              <a:buAutoNum type="arabicPeriod"/>
            </a:pPr>
            <a:r>
              <a:rPr lang="pt-BR" sz="1800" b="1" dirty="0">
                <a:effectLst/>
              </a:rPr>
              <a:t>Quanto à relação entre </a:t>
            </a:r>
            <a:r>
              <a:rPr lang="pt-BR" sz="1800" b="1" dirty="0" err="1">
                <a:effectLst/>
              </a:rPr>
              <a:t>fake</a:t>
            </a:r>
            <a:r>
              <a:rPr lang="pt-BR" sz="1800" b="1" dirty="0">
                <a:effectLst/>
              </a:rPr>
              <a:t> </a:t>
            </a:r>
            <a:r>
              <a:rPr lang="pt-BR" sz="1800" b="1" dirty="0" err="1">
                <a:effectLst/>
              </a:rPr>
              <a:t>news</a:t>
            </a:r>
            <a:r>
              <a:rPr lang="pt-BR" sz="1800" b="1" dirty="0">
                <a:effectLst/>
              </a:rPr>
              <a:t> e desinformação, é correto dizer</a:t>
            </a:r>
            <a:r>
              <a:rPr lang="pt-BR" sz="1800" b="1" dirty="0" smtClean="0">
                <a:effectLst/>
              </a:rPr>
              <a:t>:</a:t>
            </a:r>
          </a:p>
          <a:p>
            <a:pPr marL="457200" indent="-457200">
              <a:buAutoNum type="arabicPeriod"/>
            </a:pPr>
            <a:r>
              <a:rPr lang="pt-BR" sz="1800" b="1" dirty="0">
                <a:effectLst/>
              </a:rPr>
              <a:t>Sobre as diferenças entre informação e opinião, é correto dizer:</a:t>
            </a: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16419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ráfico de respostas do Formulários Google. Título da pergunta: (1/10) O que são fake news?&#10;. Número de respostas: 114 respostas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0218"/>
            <a:ext cx="6165273" cy="300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Gráfico de respostas do Formulários Google. Título da pergunta: (2/10) A liberdade de expressão é um direito absoluto?. Número de respostas: 114 respostas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73" y="360218"/>
            <a:ext cx="6026725" cy="300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Gráfico de respostas do Formulários Google. Título da pergunta: (3/10) Em relação ao público da mídia, qual sua opinião?&#10;. Número de respostas: 114 respostas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6654"/>
            <a:ext cx="6303818" cy="322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Gráfico de respostas do Formulários Google. Título da pergunta: (4/10) O que é notícia?&#10;. Número de respostas: 114 respostas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82" y="3366654"/>
            <a:ext cx="6151419" cy="32281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6303818" y="2997323"/>
            <a:ext cx="1524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Alternativa D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52398" y="3149723"/>
            <a:ext cx="1524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Alternativa B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6097140"/>
            <a:ext cx="1524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Alternativa A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303818" y="6097140"/>
            <a:ext cx="1524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Alternativa C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ráfico de respostas do Formulários Google. Título da pergunta: (5/10) Você recebe uma notícia que parece real, mas não tem certeza. O que você faz?&#10;. Número de respostas: 113 respostas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165273" cy="242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Gráfico de respostas do Formulários Google. Título da pergunta: (6/10) Por que há pessoas que produzem fake news?&#10;. Número de respostas: 114 respostas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37" y="-1"/>
            <a:ext cx="6137564" cy="242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Gráfico de respostas do Formulários Google. Título da pergunta: (7/10) O que podemos afirmar sobre os comentários em redes sociais?&#10;. Número de respostas: 113 respostas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8019"/>
            <a:ext cx="6165272" cy="242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Gráfico de respostas do Formulários Google. Título da pergunta: (8/10) “Bom jornalismo é o jornalismo isento e imparcial”. Essa afirmação:. Número de respostas: 113 respostas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36" y="2160010"/>
            <a:ext cx="6137563" cy="242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Gráfico de respostas do Formulários Google. Título da pergunta: (9/10) Quanto à relação entre fake news e desinformação, é correto dizer:&#10;. Número de respostas: 114 respostas.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436745"/>
            <a:ext cx="6165275" cy="242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Gráfico de respostas do Formulários Google. Título da pergunta: (10/10) Sobre as diferenças entre informação e opinião, é correto dizer:&#10;. Número de respostas: 113 respostas.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37" y="4436744"/>
            <a:ext cx="6137564" cy="24212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-2" y="1988742"/>
            <a:ext cx="1524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Alternativa C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4240720"/>
            <a:ext cx="1524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Alternativa A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4" y="6519446"/>
            <a:ext cx="1524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Alternativa A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65272" y="1988742"/>
            <a:ext cx="1524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Alternativa </a:t>
            </a:r>
            <a:r>
              <a:rPr lang="pt-BR" sz="1200" dirty="0" smtClean="0">
                <a:solidFill>
                  <a:schemeClr val="bg1"/>
                </a:solidFill>
              </a:rPr>
              <a:t>D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054436" y="4240720"/>
            <a:ext cx="1524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Alternativa B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082143" y="6433251"/>
            <a:ext cx="1524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Alternativa A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EED04B-74F9-62E3-F692-E5C027F6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8497" y="443346"/>
            <a:ext cx="5023140" cy="951490"/>
          </a:xfrm>
        </p:spPr>
        <p:txBody>
          <a:bodyPr>
            <a:normAutofit/>
          </a:bodyPr>
          <a:lstStyle/>
          <a:p>
            <a:r>
              <a:rPr lang="pt-BR" sz="3000" dirty="0"/>
              <a:t>Referências bibliográficas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CF60D1D-CAE7-B0DD-6CF3-54254E91D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2897" y="2281238"/>
            <a:ext cx="8791575" cy="1655762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Https://www.Provafacilnaweb.Com.Br/blog/ensinar-na-era-da-desinformacao/</a:t>
            </a:r>
            <a:r>
              <a:rPr lang="pt-BR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Https://periodicorease.Pro.Br/rease/article/view/1417/611</a:t>
            </a:r>
            <a:endParaRPr lang="pt-BR" cap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Https://www.Inteligenciadevida.Com.Br/pt/conteudo/fake-news-falta-de-empatia-bullying/</a:t>
            </a:r>
            <a:endParaRPr lang="pt-BR" cap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Https://folhanoroeste.Com.Br/educacao/o-perigo-das-fake-news-na-preparacao-para-vestibulares-e-enem/</a:t>
            </a:r>
            <a:endParaRPr lang="pt-BR" cap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Https://www.Security.Ufrj.Br/dicas/fake-news-como-identificar-e-evitar-a-disseminacao/</a:t>
            </a:r>
            <a:endParaRPr lang="pt-BR" cap="none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pt-B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18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D7A9A58-9179-65E4-8121-F9B86EDBD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18" y="485125"/>
            <a:ext cx="9716655" cy="6441932"/>
          </a:xfrm>
        </p:spPr>
        <p:txBody>
          <a:bodyPr>
            <a:noAutofit/>
          </a:bodyPr>
          <a:lstStyle/>
          <a:p>
            <a:pPr algn="just"/>
            <a:r>
              <a:rPr lang="pt-BR" sz="1800" b="0" i="0" dirty="0">
                <a:solidFill>
                  <a:srgbClr val="D1D5D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Prezados espectadores e professores,</a:t>
            </a:r>
          </a:p>
          <a:p>
            <a:pPr algn="just"/>
            <a:r>
              <a:rPr lang="pt-BR" sz="1800" b="0" i="0" dirty="0">
                <a:solidFill>
                  <a:srgbClr val="D1D5D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Gostaríamos de expressar nossa profunda gratidão por terem nos acompanhado durante a apresentação do nosso trabalho sobre fake </a:t>
            </a:r>
            <a:r>
              <a:rPr lang="pt-BR" sz="1800" b="0" i="0" dirty="0" err="1">
                <a:solidFill>
                  <a:srgbClr val="D1D5D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news</a:t>
            </a:r>
            <a:r>
              <a:rPr lang="pt-BR" sz="1800" b="0" i="0" dirty="0">
                <a:solidFill>
                  <a:srgbClr val="D1D5D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desinformação no ambiente escolar, foi uma oportunidade valiosa para explorar um tema tão relevante e urgente nos dias de hoje.</a:t>
            </a:r>
          </a:p>
          <a:p>
            <a:pPr algn="just"/>
            <a:r>
              <a:rPr lang="pt-BR" sz="1800" b="0" i="0" dirty="0">
                <a:solidFill>
                  <a:srgbClr val="D1D5D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Nós, como membros deste grupo, gostaríamos de agradecer uns aos outros pelo comprometimento, esforço e trabalho em equipe dedicados a este projeto, cada um de nós contribuiu de maneira significativa, trazendo ideias, pesquisando informações relevantes e desenvolvendo uma análise crítica sobre o assunto. </a:t>
            </a:r>
          </a:p>
          <a:p>
            <a:pPr algn="just"/>
            <a:r>
              <a:rPr lang="pt-BR" sz="1800" b="0" i="0" dirty="0">
                <a:solidFill>
                  <a:srgbClr val="D1D5D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Também gostaríamos de agradecer a nossa professora e orientadora por nos fornecerem orientação e apoio ao longo do processo, suas sugestões valiosas e feedback construtivo nos ajudaram a aprimorar e aprofundar nossa compreensão sobre o tema.</a:t>
            </a:r>
          </a:p>
          <a:p>
            <a:pPr algn="just"/>
            <a:r>
              <a:rPr lang="pt-BR" sz="1800" b="0" i="0" dirty="0">
                <a:solidFill>
                  <a:srgbClr val="D1D5D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Por fim, queremos agradecer a todos os presentes por dedicarem seu tempo para assistir à nossa apresentação, esperamos que tenham adquirido novos conhecimentos e reflexões sobre a importância de combater a disseminação de fake </a:t>
            </a:r>
            <a:r>
              <a:rPr lang="pt-BR" sz="1800" b="0" i="0" dirty="0" err="1">
                <a:solidFill>
                  <a:srgbClr val="D1D5D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news</a:t>
            </a:r>
            <a:r>
              <a:rPr lang="pt-BR" sz="1800" b="0" i="0" dirty="0">
                <a:solidFill>
                  <a:srgbClr val="D1D5D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desinformação no ambiente escolar.</a:t>
            </a:r>
          </a:p>
          <a:p>
            <a:pPr algn="just"/>
            <a:r>
              <a:rPr lang="pt-BR" sz="1800" b="0" i="0" dirty="0">
                <a:solidFill>
                  <a:srgbClr val="D1D5D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Atenciosamente,</a:t>
            </a:r>
          </a:p>
          <a:p>
            <a:pPr algn="just"/>
            <a:r>
              <a:rPr lang="pt-BR" sz="1800" b="0" i="0" dirty="0">
                <a:solidFill>
                  <a:srgbClr val="D1D5D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Leonardo Fatel de Lima, Bruna Abra </a:t>
            </a:r>
            <a:r>
              <a:rPr lang="pt-BR" sz="1800" b="0" i="0" dirty="0" err="1">
                <a:solidFill>
                  <a:srgbClr val="D1D5D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Paggiaro</a:t>
            </a:r>
            <a:r>
              <a:rPr lang="pt-BR" sz="1800" b="0" i="0" dirty="0">
                <a:solidFill>
                  <a:srgbClr val="D1D5D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Vanessa Gabriele Ribeiro da Mata</a:t>
            </a:r>
            <a:endParaRPr lang="pt-B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872C56-0DFB-675D-B218-06C4EC70F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845" y="294180"/>
            <a:ext cx="6050713" cy="1478570"/>
          </a:xfrm>
        </p:spPr>
        <p:txBody>
          <a:bodyPr>
            <a:normAutofit/>
          </a:bodyPr>
          <a:lstStyle/>
          <a:p>
            <a:r>
              <a:rPr lang="pt-BR" sz="3300" dirty="0">
                <a:ea typeface="Cambria" panose="02040503050406030204" pitchFamily="18" charset="0"/>
              </a:rPr>
              <a:t>O INÍCIO DA POPULARIZAÇÃO DOS COMPUTADORES PESSOAIS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xmlns="" id="{C57BF87E-A972-D57C-23A7-EF2333232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680" y="1930400"/>
            <a:ext cx="7044239" cy="389858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Era da Informação, impulsionada pela disseminação dos computadores pessoais, mantém sua influência marcante na educação, principalmente no Ensino Básico. No entanto, é inegável que a Era da Desinformação também desempenha um papel significativo nos dias de hoje.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Nesse contexto, as escolas têm um papel crucial ao promover o pensamento crítico desde a infância, capacitando os estudantes a discernir entre fatos e informações falsas.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Essa habilidade é essencial para evitar quedas em armadilhas e enganos.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Espaço Reservado para Conteúdo 4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xmlns="" id="{14738DDE-7B92-EA82-CADB-C55A7F0A2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7"/>
          <a:stretch/>
        </p:blipFill>
        <p:spPr>
          <a:xfrm>
            <a:off x="7540558" y="10"/>
            <a:ext cx="4753042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7600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9B37FD-12BE-2751-6FF0-CA4493B0C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3737" y="151158"/>
            <a:ext cx="6050713" cy="1478570"/>
          </a:xfrm>
        </p:spPr>
        <p:txBody>
          <a:bodyPr>
            <a:normAutofit fontScale="90000"/>
          </a:bodyPr>
          <a:lstStyle/>
          <a:p>
            <a:r>
              <a:rPr lang="pt-BR" dirty="0"/>
              <a:t>Qual a distinção entre a fake News e a desinformação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7B730BEA-95A9-A4F8-ECB7-8DBAABF17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478" y="1915159"/>
            <a:ext cx="6078453" cy="3129281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pt-BR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Fake </a:t>
            </a:r>
            <a:r>
              <a:rPr lang="pt-BR" sz="20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news</a:t>
            </a:r>
            <a:r>
              <a:rPr lang="pt-BR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20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refere-se especificamente a notícias falsas, ou seja, informações que são deliberadamente fabricadas e apresentadas como verdadeiras para enganar o público, elas são criadas com a intenção de confundir, manipular ou influenciar a opinião das pessoas, muitas vezes visando validar pontos de vista particulares ou prejudicar indivíduos, grupos ou instituições.</a:t>
            </a:r>
          </a:p>
          <a:p>
            <a:pPr algn="just">
              <a:lnSpc>
                <a:spcPct val="110000"/>
              </a:lnSpc>
            </a:pPr>
            <a:r>
              <a:rPr lang="pt-BR" sz="20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Por outro lado, a desinformação é um termo mais amplo que engloba não apenas as fake </a:t>
            </a:r>
            <a:r>
              <a:rPr lang="pt-BR" sz="20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news</a:t>
            </a:r>
            <a:r>
              <a:rPr lang="pt-BR" sz="20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mas também informações imprecisas, distorcidas ou incompletas, independentemente </a:t>
            </a:r>
            <a:r>
              <a:rPr lang="pt-BR" sz="20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 terem sido criadas intencionalmente para enganar.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Espaço Reservado para Conteúdo 4" descr="Imagem digital fictícia de personagem de desenho animado&#10;&#10;Descrição gerada automaticamente com confiança baixa">
            <a:extLst>
              <a:ext uri="{FF2B5EF4-FFF2-40B4-BE49-F238E27FC236}">
                <a16:creationId xmlns:a16="http://schemas.microsoft.com/office/drawing/2014/main" xmlns="" id="{DA9FB6E5-3B66-B14D-20E5-C75A3581E8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79" r="21358"/>
          <a:stretch/>
        </p:blipFill>
        <p:spPr>
          <a:xfrm>
            <a:off x="-46237" y="10"/>
            <a:ext cx="463558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7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53147A-D343-224F-362D-A502A6CE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296" y="102580"/>
            <a:ext cx="6050713" cy="1478570"/>
          </a:xfrm>
        </p:spPr>
        <p:txBody>
          <a:bodyPr>
            <a:noAutofit/>
          </a:bodyPr>
          <a:lstStyle/>
          <a:p>
            <a:pPr algn="just"/>
            <a:r>
              <a:rPr lang="pt-BR" sz="3000" dirty="0"/>
              <a:t>COMO A FAKE NEWS E A DESINFORMAÇÃO SÃO ESPALHADAS NO AMBIENTE ESCOLAR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0545C59C-F9B2-0347-9F65-9AC565A92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959" y="1823718"/>
            <a:ext cx="6371389" cy="3453132"/>
          </a:xfrm>
        </p:spPr>
        <p:txBody>
          <a:bodyPr>
            <a:noAutofit/>
          </a:bodyPr>
          <a:lstStyle/>
          <a:p>
            <a:pPr algn="just"/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A disseminação de fake </a:t>
            </a:r>
            <a:r>
              <a:rPr lang="pt-B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news</a:t>
            </a: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 e desinformação no ambiente escolar ocorre por meio de redes sociais e compartilhamento online, pesquisa e trabalhos acadêmicos que utilizam fontes não confiáveis, conversas informais e boatos, além da influência externa de grupos com agendas específicas.</a:t>
            </a:r>
          </a:p>
          <a:p>
            <a:pPr algn="just"/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Combater esses problemas requer ações coletivas, com as escolas desempenhando um papel crucial na promoção da alfabetização digital, do pensamento crítico e da educação midiática. É fundamental incentivar o uso de fontes confiáveis, a verificação de fatos e o diálogo sobre a importância da confiabilidade das informações.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Espaço Reservado para Conteúdo 4" descr="Interface gráfica do usuário&#10;&#10;Descrição gerada automaticamente">
            <a:extLst>
              <a:ext uri="{FF2B5EF4-FFF2-40B4-BE49-F238E27FC236}">
                <a16:creationId xmlns:a16="http://schemas.microsoft.com/office/drawing/2014/main" xmlns="" id="{DD38BC6D-0F79-5650-91B5-4E684EA0B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30" r="8146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4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3EF0702B-8BDA-49B2-9FB5-FAEFBAAD2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1">
            <a:extLst>
              <a:ext uri="{FF2B5EF4-FFF2-40B4-BE49-F238E27FC236}">
                <a16:creationId xmlns:a16="http://schemas.microsoft.com/office/drawing/2014/main" xmlns="" id="{9D8D9FF3-B837-4563-BBDD-397FAC4FD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724185D4-BA0D-4936-9FD1-DAFC9F2D4F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xmlns="" id="{88C0A3E2-2EF8-4B78-924A-4CE18DC2E1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xmlns="" id="{FC28307F-5603-45B4-811B-D1FDA9AC74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xmlns="" id="{69FD485A-59BE-46AD-AF37-77821F8F7F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xmlns="" id="{BDFEA793-B98A-4CAB-A0D5-2B470E05F9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xmlns="" id="{EE25D0AE-3B13-4655-A294-EF0D78F1227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xmlns="" id="{23C38D80-292F-43A1-B89C-E624D0BF8B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xmlns="" id="{E2B5219E-9DCD-4C4B-991C-FC45DFCD14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xmlns="" id="{A30E8782-7DF6-427A-9A2A-702365C0EC7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xmlns="" id="{FE1B06CA-5BA9-45ED-B3C6-CAE40B8E23C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xmlns="" id="{C52909D3-C19E-4F06-A560-2D2DD63235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xmlns="" id="{C6838D4B-DA22-4462-9CE0-E01E48BA91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xmlns="" id="{AE0BE66B-3C19-4B17-AD92-0BC90461D63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xmlns="" id="{AD0FA87C-8F9F-421D-BD98-51D6F78A02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xmlns="" id="{D1CCD0AA-AEA4-4E75-B606-ED77C1354D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xmlns="" id="{AE2D1BCE-E4E7-47AB-BE42-82509939EF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xmlns="" id="{473D3523-AEDD-4EE1-A0AD-58CA27B8778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xmlns="" id="{544D95D4-2423-4287-B761-407A6573A0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xmlns="" id="{7B471CBE-8098-4218-9F7A-6F1CBD1C3F3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xmlns="" id="{F846011B-9AD7-4FD0-B6C2-5305FEA5F49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xmlns="" id="{D865D67E-FECF-4D91-B760-03E7FDD77A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xmlns="" id="{4BC160F1-DA26-4D45-85A9-9F848ED55B2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xmlns="" id="{D94B6483-65D5-4965-AE49-E65F7112BA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xmlns="" id="{1DACBD0F-F55C-49F2-BB15-E050ED16FE2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xmlns="" id="{BC0FA2EE-3EF5-41AD-9BCC-4BD4066F21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xmlns="" id="{66313D2E-7E8B-424D-8808-5A952762DD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xmlns="" id="{F4A99A13-FD75-4F56-A5F9-54E5807E5DB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xmlns="" id="{808E31E1-F7AD-4A81-8FD3-806FF7B69D2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38424CA8-1819-45B9-9FA4-FA97F27750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xmlns="" id="{1A2DDE80-0145-4EFF-84F1-FFD7B2AC1DD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xmlns="" id="{1F71CC74-5030-4F80-BFFA-228D1A010C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xmlns="" id="{27BB5C15-D356-4178-BF59-F5F0771737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xmlns="" id="{2700F8A0-067E-4788-A2D8-C429B70F51A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xmlns="" id="{73E624AE-B247-4560-A06C-B614B831B78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xmlns="" id="{BD34E5F9-A598-428D-9A27-0BDF94519A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xmlns="" id="{C93F07E1-E991-48B7-ABD5-6D145A4B5FE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xmlns="" id="{ECBD8DC9-06EC-452D-B7F6-A6F5902874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xmlns="" id="{B6A9688A-5360-4512-BCAF-ACB027A176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xmlns="" id="{22DD5AF5-A34B-4E01-AAB8-94FFC93E458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11" name="Group 52">
            <a:extLst>
              <a:ext uri="{FF2B5EF4-FFF2-40B4-BE49-F238E27FC236}">
                <a16:creationId xmlns:a16="http://schemas.microsoft.com/office/drawing/2014/main" xmlns="" id="{1FB308D4-9340-4C23-AAB0-C77A6B8D9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1FC82A93-81D3-45C9-95A2-6B7FDAFD3B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xmlns="" id="{366ADA64-0FB2-4760-944A-3ACC14F10E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Imagem 4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xmlns="" id="{C877BD18-DDE9-49E6-3A89-99B681A0BC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8715" b="17006"/>
          <a:stretch/>
        </p:blipFill>
        <p:spPr>
          <a:xfrm>
            <a:off x="0" y="10"/>
            <a:ext cx="12188369" cy="6857990"/>
          </a:xfrm>
          <a:prstGeom prst="rect">
            <a:avLst/>
          </a:prstGeom>
        </p:spPr>
      </p:pic>
      <p:grpSp>
        <p:nvGrpSpPr>
          <p:cNvPr id="52" name="Group 56">
            <a:extLst>
              <a:ext uri="{FF2B5EF4-FFF2-40B4-BE49-F238E27FC236}">
                <a16:creationId xmlns:a16="http://schemas.microsoft.com/office/drawing/2014/main" xmlns="" id="{3E8042A5-086D-4778-B813-627DEA979B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72533" y="0"/>
            <a:ext cx="11455400" cy="6848476"/>
            <a:chOff x="372533" y="0"/>
            <a:chExt cx="11455400" cy="6848476"/>
          </a:xfrm>
        </p:grpSpPr>
        <p:sp>
          <p:nvSpPr>
            <p:cNvPr id="56" name="Round Diagonal Corner Rectangle 7">
              <a:extLst>
                <a:ext uri="{FF2B5EF4-FFF2-40B4-BE49-F238E27FC236}">
                  <a16:creationId xmlns:a16="http://schemas.microsoft.com/office/drawing/2014/main" xmlns="" id="{682F267F-DBD4-4D07-8D3F-D158AB5BED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22867" y="766234"/>
              <a:ext cx="10346266" cy="5325532"/>
            </a:xfrm>
            <a:prstGeom prst="round2DiagRect">
              <a:avLst>
                <a:gd name="adj1" fmla="val 4147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2837D4D0-6B8D-4CB5-9BCA-DFB941CCE9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11085512" y="0"/>
              <a:ext cx="650875" cy="1730375"/>
              <a:chOff x="11347978" y="0"/>
              <a:chExt cx="650875" cy="1730375"/>
            </a:xfrm>
          </p:grpSpPr>
          <p:sp>
            <p:nvSpPr>
              <p:cNvPr id="79" name="Freeform 32">
                <a:extLst>
                  <a:ext uri="{FF2B5EF4-FFF2-40B4-BE49-F238E27FC236}">
                    <a16:creationId xmlns:a16="http://schemas.microsoft.com/office/drawing/2014/main" xmlns="" id="{7EA3A86A-82A5-4CD3-AEF0-A34A24502D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467041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0" name="Freeform 33">
                <a:extLst>
                  <a:ext uri="{FF2B5EF4-FFF2-40B4-BE49-F238E27FC236}">
                    <a16:creationId xmlns:a16="http://schemas.microsoft.com/office/drawing/2014/main" xmlns="" id="{1CF08B4E-BA7C-43AD-80BC-E2DC0BDC866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347978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1" name="Freeform 34">
                <a:extLst>
                  <a:ext uri="{FF2B5EF4-FFF2-40B4-BE49-F238E27FC236}">
                    <a16:creationId xmlns:a16="http://schemas.microsoft.com/office/drawing/2014/main" xmlns="" id="{035C602E-6CAE-4568-82AC-DB8C0AB51CD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614678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2" name="Freeform 37">
                <a:extLst>
                  <a:ext uri="{FF2B5EF4-FFF2-40B4-BE49-F238E27FC236}">
                    <a16:creationId xmlns:a16="http://schemas.microsoft.com/office/drawing/2014/main" xmlns="" id="{4DDF3192-457C-4DA1-9462-FF0201E6AB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694053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06459D38-B0C2-456F-B94C-2BDC8AAF32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flipH="1">
              <a:off x="11229445" y="4867275"/>
              <a:ext cx="598488" cy="1981201"/>
              <a:chOff x="11424178" y="4867275"/>
              <a:chExt cx="598488" cy="1981201"/>
            </a:xfrm>
          </p:grpSpPr>
          <p:sp>
            <p:nvSpPr>
              <p:cNvPr id="73" name="Freeform 35">
                <a:extLst>
                  <a:ext uri="{FF2B5EF4-FFF2-40B4-BE49-F238E27FC236}">
                    <a16:creationId xmlns:a16="http://schemas.microsoft.com/office/drawing/2014/main" xmlns="" id="{96E05598-7B23-40EF-9FBC-6BC371A57C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514666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74" name="Freeform 36">
                <a:extLst>
                  <a:ext uri="{FF2B5EF4-FFF2-40B4-BE49-F238E27FC236}">
                    <a16:creationId xmlns:a16="http://schemas.microsoft.com/office/drawing/2014/main" xmlns="" id="{FAB56040-C448-45F3-A3F9-C7A06F1ABF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755966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75" name="Freeform 38">
                <a:extLst>
                  <a:ext uri="{FF2B5EF4-FFF2-40B4-BE49-F238E27FC236}">
                    <a16:creationId xmlns:a16="http://schemas.microsoft.com/office/drawing/2014/main" xmlns="" id="{CD96BC18-825C-4F5B-B444-49199AADC3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619441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76" name="Freeform 39">
                <a:extLst>
                  <a:ext uri="{FF2B5EF4-FFF2-40B4-BE49-F238E27FC236}">
                    <a16:creationId xmlns:a16="http://schemas.microsoft.com/office/drawing/2014/main" xmlns="" id="{8C07827E-16A1-4797-A2D9-49F6ED9B7A9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424178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77" name="Freeform 40">
                <a:extLst>
                  <a:ext uri="{FF2B5EF4-FFF2-40B4-BE49-F238E27FC236}">
                    <a16:creationId xmlns:a16="http://schemas.microsoft.com/office/drawing/2014/main" xmlns="" id="{99C52AB4-3E04-48E2-9B65-F72A4E9AA2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832166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78" name="Rectangle 41">
                <a:extLst>
                  <a:ext uri="{FF2B5EF4-FFF2-40B4-BE49-F238E27FC236}">
                    <a16:creationId xmlns:a16="http://schemas.microsoft.com/office/drawing/2014/main" xmlns="" id="{87B8359A-DD34-4B28-AA44-6D102A4955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922653" y="6596063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01F5BB62-C844-4119-AB0D-539F3B1BB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flipH="1">
              <a:off x="440267" y="5118101"/>
              <a:ext cx="650875" cy="1730375"/>
              <a:chOff x="118533" y="5118101"/>
              <a:chExt cx="650875" cy="1730375"/>
            </a:xfrm>
          </p:grpSpPr>
          <p:sp>
            <p:nvSpPr>
              <p:cNvPr id="69" name="Freeform 32">
                <a:extLst>
                  <a:ext uri="{FF2B5EF4-FFF2-40B4-BE49-F238E27FC236}">
                    <a16:creationId xmlns:a16="http://schemas.microsoft.com/office/drawing/2014/main" xmlns="" id="{BBDBB14A-54B0-4366-A990-18C91075A44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flipV="1">
                <a:off x="237596" y="6335713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70" name="Freeform 33">
                <a:extLst>
                  <a:ext uri="{FF2B5EF4-FFF2-40B4-BE49-F238E27FC236}">
                    <a16:creationId xmlns:a16="http://schemas.microsoft.com/office/drawing/2014/main" xmlns="" id="{531669E3-5883-4FFF-8370-F8781A4CEA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flipV="1">
                <a:off x="118533" y="622141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71" name="Freeform 34">
                <a:extLst>
                  <a:ext uri="{FF2B5EF4-FFF2-40B4-BE49-F238E27FC236}">
                    <a16:creationId xmlns:a16="http://schemas.microsoft.com/office/drawing/2014/main" xmlns="" id="{A752DDF0-FCDB-4F46-B137-AF4B6A72AE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flipV="1">
                <a:off x="385233" y="5118101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72" name="Freeform 37">
                <a:extLst>
                  <a:ext uri="{FF2B5EF4-FFF2-40B4-BE49-F238E27FC236}">
                    <a16:creationId xmlns:a16="http://schemas.microsoft.com/office/drawing/2014/main" xmlns="" id="{16B5E313-D34D-4F56-BB12-70083B0AD8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flipV="1">
                <a:off x="464608" y="5299075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CE4570D7-06AE-4078-97F6-4F3A79818C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372533" y="0"/>
              <a:ext cx="598488" cy="1981201"/>
              <a:chOff x="194733" y="0"/>
              <a:chExt cx="598488" cy="1981201"/>
            </a:xfrm>
          </p:grpSpPr>
          <p:sp>
            <p:nvSpPr>
              <p:cNvPr id="63" name="Freeform 35">
                <a:extLst>
                  <a:ext uri="{FF2B5EF4-FFF2-40B4-BE49-F238E27FC236}">
                    <a16:creationId xmlns:a16="http://schemas.microsoft.com/office/drawing/2014/main" xmlns="" id="{D3FF7E43-9ACC-4E6A-BDB7-AB55929C30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flipV="1">
                <a:off x="285221" y="0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64" name="Freeform 36">
                <a:extLst>
                  <a:ext uri="{FF2B5EF4-FFF2-40B4-BE49-F238E27FC236}">
                    <a16:creationId xmlns:a16="http://schemas.microsoft.com/office/drawing/2014/main" xmlns="" id="{ACBF8041-3AD8-4EC2-9D3C-8D9BBF121A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flipV="1">
                <a:off x="526521" y="1141413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65" name="Freeform 38">
                <a:extLst>
                  <a:ext uri="{FF2B5EF4-FFF2-40B4-BE49-F238E27FC236}">
                    <a16:creationId xmlns:a16="http://schemas.microsoft.com/office/drawing/2014/main" xmlns="" id="{7B211858-FA84-444D-A337-8EFC4C6E4D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flipV="1">
                <a:off x="389996" y="1792288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66" name="Freeform 39">
                <a:extLst>
                  <a:ext uri="{FF2B5EF4-FFF2-40B4-BE49-F238E27FC236}">
                    <a16:creationId xmlns:a16="http://schemas.microsoft.com/office/drawing/2014/main" xmlns="" id="{E163D0B2-A785-42FD-B6C2-895B5861D35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flipV="1">
                <a:off x="194733" y="0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67" name="Freeform 40">
                <a:extLst>
                  <a:ext uri="{FF2B5EF4-FFF2-40B4-BE49-F238E27FC236}">
                    <a16:creationId xmlns:a16="http://schemas.microsoft.com/office/drawing/2014/main" xmlns="" id="{303CCB76-FDF7-40C4-ABC9-23C3A00681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flipV="1">
                <a:off x="602721" y="24288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xmlns="" id="{45C1F2F9-DDA2-4422-B65D-96EDA9E01D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flipV="1">
                <a:off x="693208" y="0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375B70-D6BA-51A0-BA3B-8F3F1C0FA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007533"/>
            <a:ext cx="9905998" cy="1092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dirty="0"/>
              <a:t>EFEITOS NEGATIVOS NO AMBIENTE ESCOLAR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1620232-83C0-B7C3-710C-D79B8DAB2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2761673"/>
            <a:ext cx="9905999" cy="29448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pesquisa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realizada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pela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dnpontocom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apresentada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por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reportagem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site neo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mundo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(GERAÇÃO Z, 2018),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mostra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que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jovens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são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mais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propensos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a 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compartilharem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fake news,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uma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vez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são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usuários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mais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ativos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também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aqueles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que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menos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checam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as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informações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conteúdo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Esta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pesquisa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mostrou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ainda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que:</a:t>
            </a:r>
          </a:p>
          <a:p>
            <a:pPr indent="-228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1- A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geração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Z (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nascidos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entre 1990 e 2010),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leem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apenas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título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das 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informações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 antes  de 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compartilhar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indent="-228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2 - a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geração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 (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nascidos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entre 1980 e 1990)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possui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maior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cuidado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checam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as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fontes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antes de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compartilhar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indent="-228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3 - A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geração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(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nascidos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até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início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dos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anos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1980)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são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menos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influenciados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e,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por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conseguinte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são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menos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cap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propagadores</a:t>
            </a:r>
            <a:r>
              <a:rPr lang="en-US" cap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fake news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95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9">
            <a:extLst>
              <a:ext uri="{FF2B5EF4-FFF2-40B4-BE49-F238E27FC236}">
                <a16:creationId xmlns:a16="http://schemas.microsoft.com/office/drawing/2014/main" xmlns="" id="{3E91C053-6923-4624-A5C7-7FADACFFB2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D854DF2-ECAF-4FDC-87FF-D822F84F2D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xmlns="" id="{98936DA5-9204-4847-B20C-D1052B0144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44F2BE-5B84-0178-8149-A76EF7A83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5112" y="1122363"/>
            <a:ext cx="4052887" cy="2387600"/>
          </a:xfrm>
        </p:spPr>
        <p:txBody>
          <a:bodyPr>
            <a:normAutofit/>
          </a:bodyPr>
          <a:lstStyle/>
          <a:p>
            <a:r>
              <a:rPr lang="pt-BR" sz="4100" dirty="0"/>
              <a:t>IMPACTO DA FAKE NEWS NO AMBIENTE ESCOLAR                  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E0B340A-2816-00A6-BAD0-854002D05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9445" y="3824288"/>
            <a:ext cx="4082297" cy="165576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BuLLYNG</a:t>
            </a:r>
            <a:endParaRPr lang="pt-BR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1700" dirty="0">
                <a:latin typeface="Cambria" panose="02040503050406030204" pitchFamily="18" charset="0"/>
                <a:ea typeface="Cambria" panose="02040503050406030204" pitchFamily="18" charset="0"/>
              </a:rPr>
              <a:t>CYBERBULLYNG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1700" dirty="0">
                <a:latin typeface="Cambria" panose="02040503050406030204" pitchFamily="18" charset="0"/>
                <a:ea typeface="Cambria" panose="02040503050406030204" pitchFamily="18" charset="0"/>
              </a:rPr>
              <a:t>CANCELAMENTO VIRTUAL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sz="1700" dirty="0">
                <a:latin typeface="Cambria" panose="02040503050406030204" pitchFamily="18" charset="0"/>
                <a:ea typeface="Cambria" panose="02040503050406030204" pitchFamily="18" charset="0"/>
              </a:rPr>
              <a:t>ENEM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1BE0049-C859-6E45-5488-51424C5D62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26" r="6970" b="1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77200B-D056-41B2-BDA7-483B4B529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xmlns="" id="{DC7C755F-7337-42CD-A242-2C808CA193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77E668DC-531A-4B70-9DA6-B62E82B8D1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F976EB0A-C63C-4BCC-BD6F-017804A141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xmlns="" id="{8D841135-D9DE-4047-963E-C8D93FC5CF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29D8D972-A409-4FCE-8662-19739DCBB2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xmlns="" id="{E9B3F120-083D-4F13-B2EE-EF0C5495C0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xmlns="" id="{61DE903C-C09D-481C-9BEF-870221A8C1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xmlns="" id="{C0F225B9-DB9B-4327-8A6E-BE3A98D715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xmlns="" id="{DA9FDEBA-1946-4492-8EBA-C6072AE285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xmlns="" id="{776A07CD-AD4D-4756-ACE3-659EEF75C8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xmlns="" id="{405776CF-2F3C-45B5-BC1A-A6B397D3B2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xmlns="" id="{73138E22-EA96-4C6B-A8A5-FADC37C7CA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xmlns="" id="{DDE494AA-59F1-46AB-B1FF-C1E263884C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xmlns="" id="{1D9B70D6-9B89-46BA-B5FC-87E74123A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xmlns="" id="{E33BACB1-DBF1-46FB-AB6E-7C6EACE18C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xmlns="" id="{F6B26C4E-0F22-4373-A448-CA4020F6C7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xmlns="" id="{22266EB7-804C-4351-B430-579D1EAFB0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xmlns="" id="{8F4D21C7-30F5-41F9-870D-13B73F2B44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xmlns="" id="{21BA4FF0-F223-408F-AE01-2FB1D5ECEB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xmlns="" id="{DE387396-373D-4D9F-8CB9-90532AB96D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xmlns="" id="{50A02CAD-CD69-4724-AAC7-512F946014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xmlns="" id="{24F36368-AD48-4BAD-BE9F-609E41F275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xmlns="" id="{A831E9F1-E2CD-4861-BF5D-7D79E52699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xmlns="" id="{3F2B8C38-5D31-4631-84D2-6534F5AC95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xmlns="" id="{A2367778-1A52-414F-8B44-894936996D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xmlns="" id="{F83BD3DA-2CFF-4317-A632-C4DABDB6E7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xmlns="" id="{F37A758D-1572-46C8-8118-FF52954EB1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xmlns="" id="{5BC7CC6B-284A-4422-91CD-91476AD114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Rectangle 33">
              <a:extLst>
                <a:ext uri="{FF2B5EF4-FFF2-40B4-BE49-F238E27FC236}">
                  <a16:creationId xmlns:a16="http://schemas.microsoft.com/office/drawing/2014/main" xmlns="" id="{1742E2C8-41EA-4F07-941A-7BC1D51C7D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xmlns="" id="{D8DAA69C-AAEE-44CB-B3CE-3095524FD1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xmlns="" id="{A051A554-EC8B-458B-85B0-0224CB63E3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xmlns="" id="{12265303-6285-46C9-BFFB-0D849ECC6D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xmlns="" id="{617FB0C3-5E4C-4F36-BBE1-EFFA0712C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xmlns="" id="{B6DD0585-BAF7-4BB2-91BF-5E5B59D2F2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xmlns="" id="{F5D6B1A5-0B98-400D-AD73-7EE4A91910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xmlns="" id="{29914D6F-FC8B-411A-BA36-4040BF8EF9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xmlns="" id="{428E7DD4-0EF3-423A-86F6-92224CDC21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xmlns="" id="{52D8F31E-6C57-40A0-B21D-6C5B6C9EF0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43">
              <a:extLst>
                <a:ext uri="{FF2B5EF4-FFF2-40B4-BE49-F238E27FC236}">
                  <a16:creationId xmlns:a16="http://schemas.microsoft.com/office/drawing/2014/main" xmlns="" id="{5FEFD476-88ED-4B64-89D4-983152CC6F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xmlns="" id="{25F3492C-BFCF-4539-A5CE-5132FC0CB4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45">
              <a:extLst>
                <a:ext uri="{FF2B5EF4-FFF2-40B4-BE49-F238E27FC236}">
                  <a16:creationId xmlns:a16="http://schemas.microsoft.com/office/drawing/2014/main" xmlns="" id="{68B362C4-6F8E-47B6-941A-B809061E66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xmlns="" id="{914A9C7C-7086-46B8-BBBB-B316EB03DD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xmlns="" id="{1CA7B351-BA7D-402D-9732-04B14F01AC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xmlns="" id="{A2637454-9BCF-4FE2-B1AE-9F6BC10678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xmlns="" id="{EA4566DC-BD71-4982-9801-ED37609230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xmlns="" id="{DEADF554-4101-472C-942A-8C4AC62C9F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xmlns="" id="{F6F0C1D0-D143-4BA5-B30F-40D7E23CF9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xmlns="" id="{512C7BD0-C35B-4EE5-BB92-4DDB807330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xmlns="" id="{4AC6D785-1C9F-4956-8BF8-DC296699B0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xmlns="" id="{B3B196DC-CD57-45C8-928A-902CFA3AAA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xmlns="" id="{501AF574-B25F-4728-908E-B2518CF0C6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xmlns="" id="{0344E288-406B-4F7C-BC7E-F07CACD881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xmlns="" id="{213AFFB7-94D6-4C3C-A80A-CBB1C36E73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xmlns="" id="{41D003C4-2B72-4A50-8FA7-6FD78408E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F08A61E1-AE70-4019-921E-F08BB0D33C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71" name="Freeform 32">
              <a:extLst>
                <a:ext uri="{FF2B5EF4-FFF2-40B4-BE49-F238E27FC236}">
                  <a16:creationId xmlns:a16="http://schemas.microsoft.com/office/drawing/2014/main" xmlns="" id="{F3AA3A2C-DFCB-40C5-823C-2720C07BA0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3">
              <a:extLst>
                <a:ext uri="{FF2B5EF4-FFF2-40B4-BE49-F238E27FC236}">
                  <a16:creationId xmlns:a16="http://schemas.microsoft.com/office/drawing/2014/main" xmlns="" id="{AD758498-9228-48C3-9AD7-1A4131CE61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xmlns="" id="{88CF6F3A-EDE8-4380-B2B7-8882E249BD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35">
              <a:extLst>
                <a:ext uri="{FF2B5EF4-FFF2-40B4-BE49-F238E27FC236}">
                  <a16:creationId xmlns:a16="http://schemas.microsoft.com/office/drawing/2014/main" xmlns="" id="{533FA3B9-779C-4381-8357-2B7404A09C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xmlns="" id="{2DCD24E8-D684-44E1-BFBE-51CF5F5941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xmlns="" id="{D624B77E-5F93-49C0-A6CC-EC4BB2CA3D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38">
              <a:extLst>
                <a:ext uri="{FF2B5EF4-FFF2-40B4-BE49-F238E27FC236}">
                  <a16:creationId xmlns:a16="http://schemas.microsoft.com/office/drawing/2014/main" xmlns="" id="{141400B4-DBCD-4FC7-9EF9-7ED9CA19B5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39">
              <a:extLst>
                <a:ext uri="{FF2B5EF4-FFF2-40B4-BE49-F238E27FC236}">
                  <a16:creationId xmlns:a16="http://schemas.microsoft.com/office/drawing/2014/main" xmlns="" id="{8BB981FA-D705-4547-BCE9-556A5AF86F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40">
              <a:extLst>
                <a:ext uri="{FF2B5EF4-FFF2-40B4-BE49-F238E27FC236}">
                  <a16:creationId xmlns:a16="http://schemas.microsoft.com/office/drawing/2014/main" xmlns="" id="{51C8E791-A9A3-46D6-BEF3-BE05FF235F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Rectangle 41">
              <a:extLst>
                <a:ext uri="{FF2B5EF4-FFF2-40B4-BE49-F238E27FC236}">
                  <a16:creationId xmlns:a16="http://schemas.microsoft.com/office/drawing/2014/main" xmlns="" id="{D416BE5D-93A0-401B-AEEF-8CAC96CEAE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168300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1BE0049-C859-6E45-5488-51424C5D62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26" r="6970" b="1"/>
          <a:stretch/>
        </p:blipFill>
        <p:spPr>
          <a:xfrm>
            <a:off x="0" y="-19040"/>
            <a:ext cx="12192000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77200B-D056-41B2-BDA7-483B4B529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xmlns="" id="{DC7C755F-7337-42CD-A242-2C808CA193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77E668DC-531A-4B70-9DA6-B62E82B8D1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F976EB0A-C63C-4BCC-BD6F-017804A141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xmlns="" id="{8D841135-D9DE-4047-963E-C8D93FC5CF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29D8D972-A409-4FCE-8662-19739DCBB2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xmlns="" id="{E9B3F120-083D-4F13-B2EE-EF0C5495C0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xmlns="" id="{61DE903C-C09D-481C-9BEF-870221A8C1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xmlns="" id="{C0F225B9-DB9B-4327-8A6E-BE3A98D715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xmlns="" id="{DA9FDEBA-1946-4492-8EBA-C6072AE285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xmlns="" id="{776A07CD-AD4D-4756-ACE3-659EEF75C8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xmlns="" id="{405776CF-2F3C-45B5-BC1A-A6B397D3B2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xmlns="" id="{73138E22-EA96-4C6B-A8A5-FADC37C7CA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xmlns="" id="{DDE494AA-59F1-46AB-B1FF-C1E263884C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xmlns="" id="{1D9B70D6-9B89-46BA-B5FC-87E74123A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xmlns="" id="{E33BACB1-DBF1-46FB-AB6E-7C6EACE18C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xmlns="" id="{F6B26C4E-0F22-4373-A448-CA4020F6C7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xmlns="" id="{22266EB7-804C-4351-B430-579D1EAFB0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xmlns="" id="{8F4D21C7-30F5-41F9-870D-13B73F2B44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xmlns="" id="{21BA4FF0-F223-408F-AE01-2FB1D5ECEB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xmlns="" id="{DE387396-373D-4D9F-8CB9-90532AB96D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xmlns="" id="{50A02CAD-CD69-4724-AAC7-512F946014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xmlns="" id="{24F36368-AD48-4BAD-BE9F-609E41F275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xmlns="" id="{A831E9F1-E2CD-4861-BF5D-7D79E52699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xmlns="" id="{3F2B8C38-5D31-4631-84D2-6534F5AC95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xmlns="" id="{A2367778-1A52-414F-8B44-894936996D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xmlns="" id="{F83BD3DA-2CFF-4317-A632-C4DABDB6E7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xmlns="" id="{F37A758D-1572-46C8-8118-FF52954EB1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xmlns="" id="{5BC7CC6B-284A-4422-91CD-91476AD114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Rectangle 33">
              <a:extLst>
                <a:ext uri="{FF2B5EF4-FFF2-40B4-BE49-F238E27FC236}">
                  <a16:creationId xmlns:a16="http://schemas.microsoft.com/office/drawing/2014/main" xmlns="" id="{1742E2C8-41EA-4F07-941A-7BC1D51C7D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xmlns="" id="{D8DAA69C-AAEE-44CB-B3CE-3095524FD1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xmlns="" id="{A051A554-EC8B-458B-85B0-0224CB63E3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xmlns="" id="{12265303-6285-46C9-BFFB-0D849ECC6D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xmlns="" id="{617FB0C3-5E4C-4F36-BBE1-EFFA0712C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xmlns="" id="{B6DD0585-BAF7-4BB2-91BF-5E5B59D2F2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xmlns="" id="{F5D6B1A5-0B98-400D-AD73-7EE4A91910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xmlns="" id="{29914D6F-FC8B-411A-BA36-4040BF8EF9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xmlns="" id="{428E7DD4-0EF3-423A-86F6-92224CDC21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xmlns="" id="{52D8F31E-6C57-40A0-B21D-6C5B6C9EF0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43">
              <a:extLst>
                <a:ext uri="{FF2B5EF4-FFF2-40B4-BE49-F238E27FC236}">
                  <a16:creationId xmlns:a16="http://schemas.microsoft.com/office/drawing/2014/main" xmlns="" id="{5FEFD476-88ED-4B64-89D4-983152CC6F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xmlns="" id="{25F3492C-BFCF-4539-A5CE-5132FC0CB4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45">
              <a:extLst>
                <a:ext uri="{FF2B5EF4-FFF2-40B4-BE49-F238E27FC236}">
                  <a16:creationId xmlns:a16="http://schemas.microsoft.com/office/drawing/2014/main" xmlns="" id="{68B362C4-6F8E-47B6-941A-B809061E66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xmlns="" id="{914A9C7C-7086-46B8-BBBB-B316EB03DD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xmlns="" id="{1CA7B351-BA7D-402D-9732-04B14F01AC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xmlns="" id="{A2637454-9BCF-4FE2-B1AE-9F6BC10678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xmlns="" id="{EA4566DC-BD71-4982-9801-ED37609230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xmlns="" id="{DEADF554-4101-472C-942A-8C4AC62C9F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xmlns="" id="{F6F0C1D0-D143-4BA5-B30F-40D7E23CF9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xmlns="" id="{512C7BD0-C35B-4EE5-BB92-4DDB807330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xmlns="" id="{4AC6D785-1C9F-4956-8BF8-DC296699B0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xmlns="" id="{B3B196DC-CD57-45C8-928A-902CFA3AAA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xmlns="" id="{501AF574-B25F-4728-908E-B2518CF0C6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xmlns="" id="{0344E288-406B-4F7C-BC7E-F07CACD881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xmlns="" id="{213AFFB7-94D6-4C3C-A80A-CBB1C36E73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xmlns="" id="{41D003C4-2B72-4A50-8FA7-6FD78408E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F08A61E1-AE70-4019-921E-F08BB0D33C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71" name="Freeform 32">
              <a:extLst>
                <a:ext uri="{FF2B5EF4-FFF2-40B4-BE49-F238E27FC236}">
                  <a16:creationId xmlns:a16="http://schemas.microsoft.com/office/drawing/2014/main" xmlns="" id="{F3AA3A2C-DFCB-40C5-823C-2720C07BA0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3">
              <a:extLst>
                <a:ext uri="{FF2B5EF4-FFF2-40B4-BE49-F238E27FC236}">
                  <a16:creationId xmlns:a16="http://schemas.microsoft.com/office/drawing/2014/main" xmlns="" id="{AD758498-9228-48C3-9AD7-1A4131CE61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xmlns="" id="{88CF6F3A-EDE8-4380-B2B7-8882E249BD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35">
              <a:extLst>
                <a:ext uri="{FF2B5EF4-FFF2-40B4-BE49-F238E27FC236}">
                  <a16:creationId xmlns:a16="http://schemas.microsoft.com/office/drawing/2014/main" xmlns="" id="{533FA3B9-779C-4381-8357-2B7404A09C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xmlns="" id="{2DCD24E8-D684-44E1-BFBE-51CF5F5941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xmlns="" id="{D624B77E-5F93-49C0-A6CC-EC4BB2CA3D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38">
              <a:extLst>
                <a:ext uri="{FF2B5EF4-FFF2-40B4-BE49-F238E27FC236}">
                  <a16:creationId xmlns:a16="http://schemas.microsoft.com/office/drawing/2014/main" xmlns="" id="{141400B4-DBCD-4FC7-9EF9-7ED9CA19B5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39">
              <a:extLst>
                <a:ext uri="{FF2B5EF4-FFF2-40B4-BE49-F238E27FC236}">
                  <a16:creationId xmlns:a16="http://schemas.microsoft.com/office/drawing/2014/main" xmlns="" id="{8BB981FA-D705-4547-BCE9-556A5AF86F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40">
              <a:extLst>
                <a:ext uri="{FF2B5EF4-FFF2-40B4-BE49-F238E27FC236}">
                  <a16:creationId xmlns:a16="http://schemas.microsoft.com/office/drawing/2014/main" xmlns="" id="{51C8E791-A9A3-46D6-BEF3-BE05FF235F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Rectangle 41">
              <a:extLst>
                <a:ext uri="{FF2B5EF4-FFF2-40B4-BE49-F238E27FC236}">
                  <a16:creationId xmlns:a16="http://schemas.microsoft.com/office/drawing/2014/main" xmlns="" id="{D416BE5D-93A0-401B-AEEF-8CAC96CEAE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6" name="Retângulo 5"/>
          <p:cNvSpPr/>
          <p:nvPr/>
        </p:nvSpPr>
        <p:spPr>
          <a:xfrm>
            <a:off x="238125" y="265907"/>
            <a:ext cx="11713368" cy="635396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92894" y="1054164"/>
            <a:ext cx="4641705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sz="4100" cap="all" dirty="0"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  <a:t>IMPACTO DA FAKE NEWS NO AMBIENTE ESCOLAR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799" y="1602669"/>
            <a:ext cx="6706032" cy="4054893"/>
          </a:xfrm>
          <a:prstGeom prst="rect">
            <a:avLst/>
          </a:prstGeom>
        </p:spPr>
      </p:pic>
      <p:sp>
        <p:nvSpPr>
          <p:cNvPr id="81" name="Subtítulo 2">
            <a:extLst>
              <a:ext uri="{FF2B5EF4-FFF2-40B4-BE49-F238E27FC236}">
                <a16:creationId xmlns:a16="http://schemas.microsoft.com/office/drawing/2014/main" xmlns="" id="{1E0B340A-2816-00A6-BAD0-854002D05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8757" y="3948193"/>
            <a:ext cx="2266083" cy="94297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ENEM</a:t>
            </a:r>
          </a:p>
        </p:txBody>
      </p:sp>
    </p:spTree>
    <p:extLst>
      <p:ext uri="{BB962C8B-B14F-4D97-AF65-F5344CB8AC3E}">
        <p14:creationId xmlns:p14="http://schemas.microsoft.com/office/powerpoint/2010/main" val="233257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9">
            <a:extLst>
              <a:ext uri="{FF2B5EF4-FFF2-40B4-BE49-F238E27FC236}">
                <a16:creationId xmlns:a16="http://schemas.microsoft.com/office/drawing/2014/main" xmlns="" id="{3E91C053-6923-4624-A5C7-7FADACFFB2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D854DF2-ECAF-4FDC-87FF-D822F84F2D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xmlns="" id="{98936DA5-9204-4847-B20C-D1052B0144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44F2BE-5B84-0178-8149-A76EF7A83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4983" y="738189"/>
            <a:ext cx="4142508" cy="2387600"/>
          </a:xfrm>
        </p:spPr>
        <p:txBody>
          <a:bodyPr>
            <a:normAutofit/>
          </a:bodyPr>
          <a:lstStyle/>
          <a:p>
            <a:pPr algn="ctr"/>
            <a:r>
              <a:rPr lang="pt-BR" sz="4100" dirty="0"/>
              <a:t>IMPACTO DA FAKE NEWS NO AMBIENTE ESCOLAR                  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E0B340A-2816-00A6-BAD0-854002D05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6426" y="3417888"/>
            <a:ext cx="5156474" cy="165576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BuLLYNG</a:t>
            </a: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CYBERBULLYNG</a:t>
            </a:r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e </a:t>
            </a:r>
            <a:r>
              <a:rPr lang="pt-BR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CANCELAMENTO VIRTUAL</a:t>
            </a:r>
            <a:endParaRPr lang="pt-B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1BE0049-C859-6E45-5488-51424C5D62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26" r="6970" b="1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77200B-D056-41B2-BDA7-483B4B529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xmlns="" id="{DC7C755F-7337-42CD-A242-2C808CA193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77E668DC-531A-4B70-9DA6-B62E82B8D1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F976EB0A-C63C-4BCC-BD6F-017804A141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xmlns="" id="{8D841135-D9DE-4047-963E-C8D93FC5CF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29D8D972-A409-4FCE-8662-19739DCBB2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xmlns="" id="{E9B3F120-083D-4F13-B2EE-EF0C5495C0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xmlns="" id="{61DE903C-C09D-481C-9BEF-870221A8C1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xmlns="" id="{C0F225B9-DB9B-4327-8A6E-BE3A98D715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xmlns="" id="{DA9FDEBA-1946-4492-8EBA-C6072AE285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xmlns="" id="{776A07CD-AD4D-4756-ACE3-659EEF75C8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xmlns="" id="{405776CF-2F3C-45B5-BC1A-A6B397D3B2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xmlns="" id="{73138E22-EA96-4C6B-A8A5-FADC37C7CA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xmlns="" id="{DDE494AA-59F1-46AB-B1FF-C1E263884C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xmlns="" id="{1D9B70D6-9B89-46BA-B5FC-87E74123A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xmlns="" id="{E33BACB1-DBF1-46FB-AB6E-7C6EACE18C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xmlns="" id="{F6B26C4E-0F22-4373-A448-CA4020F6C7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xmlns="" id="{22266EB7-804C-4351-B430-579D1EAFB0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xmlns="" id="{8F4D21C7-30F5-41F9-870D-13B73F2B44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xmlns="" id="{21BA4FF0-F223-408F-AE01-2FB1D5ECEB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xmlns="" id="{DE387396-373D-4D9F-8CB9-90532AB96D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xmlns="" id="{50A02CAD-CD69-4724-AAC7-512F946014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xmlns="" id="{24F36368-AD48-4BAD-BE9F-609E41F275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xmlns="" id="{A831E9F1-E2CD-4861-BF5D-7D79E52699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xmlns="" id="{3F2B8C38-5D31-4631-84D2-6534F5AC95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xmlns="" id="{A2367778-1A52-414F-8B44-894936996D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xmlns="" id="{F83BD3DA-2CFF-4317-A632-C4DABDB6E7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xmlns="" id="{F37A758D-1572-46C8-8118-FF52954EB1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xmlns="" id="{5BC7CC6B-284A-4422-91CD-91476AD114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Rectangle 33">
              <a:extLst>
                <a:ext uri="{FF2B5EF4-FFF2-40B4-BE49-F238E27FC236}">
                  <a16:creationId xmlns:a16="http://schemas.microsoft.com/office/drawing/2014/main" xmlns="" id="{1742E2C8-41EA-4F07-941A-7BC1D51C7D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xmlns="" id="{D8DAA69C-AAEE-44CB-B3CE-3095524FD1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xmlns="" id="{A051A554-EC8B-458B-85B0-0224CB63E3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xmlns="" id="{12265303-6285-46C9-BFFB-0D849ECC6D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xmlns="" id="{617FB0C3-5E4C-4F36-BBE1-EFFA0712C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xmlns="" id="{B6DD0585-BAF7-4BB2-91BF-5E5B59D2F2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xmlns="" id="{F5D6B1A5-0B98-400D-AD73-7EE4A91910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xmlns="" id="{29914D6F-FC8B-411A-BA36-4040BF8EF9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xmlns="" id="{428E7DD4-0EF3-423A-86F6-92224CDC21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xmlns="" id="{52D8F31E-6C57-40A0-B21D-6C5B6C9EF0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43">
              <a:extLst>
                <a:ext uri="{FF2B5EF4-FFF2-40B4-BE49-F238E27FC236}">
                  <a16:creationId xmlns:a16="http://schemas.microsoft.com/office/drawing/2014/main" xmlns="" id="{5FEFD476-88ED-4B64-89D4-983152CC6F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xmlns="" id="{25F3492C-BFCF-4539-A5CE-5132FC0CB4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45">
              <a:extLst>
                <a:ext uri="{FF2B5EF4-FFF2-40B4-BE49-F238E27FC236}">
                  <a16:creationId xmlns:a16="http://schemas.microsoft.com/office/drawing/2014/main" xmlns="" id="{68B362C4-6F8E-47B6-941A-B809061E66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xmlns="" id="{914A9C7C-7086-46B8-BBBB-B316EB03DD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xmlns="" id="{1CA7B351-BA7D-402D-9732-04B14F01AC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xmlns="" id="{A2637454-9BCF-4FE2-B1AE-9F6BC10678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xmlns="" id="{EA4566DC-BD71-4982-9801-ED37609230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xmlns="" id="{DEADF554-4101-472C-942A-8C4AC62C9F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xmlns="" id="{F6F0C1D0-D143-4BA5-B30F-40D7E23CF9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xmlns="" id="{512C7BD0-C35B-4EE5-BB92-4DDB807330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xmlns="" id="{4AC6D785-1C9F-4956-8BF8-DC296699B0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xmlns="" id="{B3B196DC-CD57-45C8-928A-902CFA3AAA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xmlns="" id="{501AF574-B25F-4728-908E-B2518CF0C6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xmlns="" id="{0344E288-406B-4F7C-BC7E-F07CACD881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xmlns="" id="{213AFFB7-94D6-4C3C-A80A-CBB1C36E73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xmlns="" id="{41D003C4-2B72-4A50-8FA7-6FD78408E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F08A61E1-AE70-4019-921E-F08BB0D33C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71" name="Freeform 32">
              <a:extLst>
                <a:ext uri="{FF2B5EF4-FFF2-40B4-BE49-F238E27FC236}">
                  <a16:creationId xmlns:a16="http://schemas.microsoft.com/office/drawing/2014/main" xmlns="" id="{F3AA3A2C-DFCB-40C5-823C-2720C07BA0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3">
              <a:extLst>
                <a:ext uri="{FF2B5EF4-FFF2-40B4-BE49-F238E27FC236}">
                  <a16:creationId xmlns:a16="http://schemas.microsoft.com/office/drawing/2014/main" xmlns="" id="{AD758498-9228-48C3-9AD7-1A4131CE61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xmlns="" id="{88CF6F3A-EDE8-4380-B2B7-8882E249BD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35">
              <a:extLst>
                <a:ext uri="{FF2B5EF4-FFF2-40B4-BE49-F238E27FC236}">
                  <a16:creationId xmlns:a16="http://schemas.microsoft.com/office/drawing/2014/main" xmlns="" id="{533FA3B9-779C-4381-8357-2B7404A09C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xmlns="" id="{2DCD24E8-D684-44E1-BFBE-51CF5F5941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xmlns="" id="{D624B77E-5F93-49C0-A6CC-EC4BB2CA3D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38">
              <a:extLst>
                <a:ext uri="{FF2B5EF4-FFF2-40B4-BE49-F238E27FC236}">
                  <a16:creationId xmlns:a16="http://schemas.microsoft.com/office/drawing/2014/main" xmlns="" id="{141400B4-DBCD-4FC7-9EF9-7ED9CA19B5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39">
              <a:extLst>
                <a:ext uri="{FF2B5EF4-FFF2-40B4-BE49-F238E27FC236}">
                  <a16:creationId xmlns:a16="http://schemas.microsoft.com/office/drawing/2014/main" xmlns="" id="{8BB981FA-D705-4547-BCE9-556A5AF86F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40">
              <a:extLst>
                <a:ext uri="{FF2B5EF4-FFF2-40B4-BE49-F238E27FC236}">
                  <a16:creationId xmlns:a16="http://schemas.microsoft.com/office/drawing/2014/main" xmlns="" id="{51C8E791-A9A3-46D6-BEF3-BE05FF235F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Rectangle 41">
              <a:extLst>
                <a:ext uri="{FF2B5EF4-FFF2-40B4-BE49-F238E27FC236}">
                  <a16:creationId xmlns:a16="http://schemas.microsoft.com/office/drawing/2014/main" xmlns="" id="{D416BE5D-93A0-401B-AEEF-8CAC96CEAE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04463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>
            <a:extLst>
              <a:ext uri="{FF2B5EF4-FFF2-40B4-BE49-F238E27FC236}">
                <a16:creationId xmlns:a16="http://schemas.microsoft.com/office/drawing/2014/main" xmlns="" id="{3EF0702B-8BDA-49B2-9FB5-FAEFBAAD2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9D8D9FF3-B837-4563-BBDD-397FAC4FD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xmlns="" id="{724185D4-BA0D-4936-9FD1-DAFC9F2D4F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33" name="Rectangle 5">
                <a:extLst>
                  <a:ext uri="{FF2B5EF4-FFF2-40B4-BE49-F238E27FC236}">
                    <a16:creationId xmlns:a16="http://schemas.microsoft.com/office/drawing/2014/main" xmlns="" id="{88C0A3E2-2EF8-4B78-924A-4CE18DC2E1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34" name="Freeform 6">
                <a:extLst>
                  <a:ext uri="{FF2B5EF4-FFF2-40B4-BE49-F238E27FC236}">
                    <a16:creationId xmlns:a16="http://schemas.microsoft.com/office/drawing/2014/main" xmlns="" id="{FC28307F-5603-45B4-811B-D1FDA9AC74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5" name="Freeform 7">
                <a:extLst>
                  <a:ext uri="{FF2B5EF4-FFF2-40B4-BE49-F238E27FC236}">
                    <a16:creationId xmlns:a16="http://schemas.microsoft.com/office/drawing/2014/main" xmlns="" id="{69FD485A-59BE-46AD-AF37-77821F8F7F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6" name="Freeform 8">
                <a:extLst>
                  <a:ext uri="{FF2B5EF4-FFF2-40B4-BE49-F238E27FC236}">
                    <a16:creationId xmlns:a16="http://schemas.microsoft.com/office/drawing/2014/main" xmlns="" id="{BDFEA793-B98A-4CAB-A0D5-2B470E05F9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7" name="Freeform 9">
                <a:extLst>
                  <a:ext uri="{FF2B5EF4-FFF2-40B4-BE49-F238E27FC236}">
                    <a16:creationId xmlns:a16="http://schemas.microsoft.com/office/drawing/2014/main" xmlns="" id="{EE25D0AE-3B13-4655-A294-EF0D78F1227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8" name="Freeform 10">
                <a:extLst>
                  <a:ext uri="{FF2B5EF4-FFF2-40B4-BE49-F238E27FC236}">
                    <a16:creationId xmlns:a16="http://schemas.microsoft.com/office/drawing/2014/main" xmlns="" id="{23C38D80-292F-43A1-B89C-E624D0BF8B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9" name="Freeform 11">
                <a:extLst>
                  <a:ext uri="{FF2B5EF4-FFF2-40B4-BE49-F238E27FC236}">
                    <a16:creationId xmlns:a16="http://schemas.microsoft.com/office/drawing/2014/main" xmlns="" id="{E2B5219E-9DCD-4C4B-991C-FC45DFCD14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0" name="Freeform 12">
                <a:extLst>
                  <a:ext uri="{FF2B5EF4-FFF2-40B4-BE49-F238E27FC236}">
                    <a16:creationId xmlns:a16="http://schemas.microsoft.com/office/drawing/2014/main" xmlns="" id="{A30E8782-7DF6-427A-9A2A-702365C0EC7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1" name="Freeform 13">
                <a:extLst>
                  <a:ext uri="{FF2B5EF4-FFF2-40B4-BE49-F238E27FC236}">
                    <a16:creationId xmlns:a16="http://schemas.microsoft.com/office/drawing/2014/main" xmlns="" id="{FE1B06CA-5BA9-45ED-B3C6-CAE40B8E23C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2" name="Freeform 14">
                <a:extLst>
                  <a:ext uri="{FF2B5EF4-FFF2-40B4-BE49-F238E27FC236}">
                    <a16:creationId xmlns:a16="http://schemas.microsoft.com/office/drawing/2014/main" xmlns="" id="{C52909D3-C19E-4F06-A560-2D2DD63235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3" name="Freeform 15">
                <a:extLst>
                  <a:ext uri="{FF2B5EF4-FFF2-40B4-BE49-F238E27FC236}">
                    <a16:creationId xmlns:a16="http://schemas.microsoft.com/office/drawing/2014/main" xmlns="" id="{C6838D4B-DA22-4462-9CE0-E01E48BA91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4" name="Line 16">
                <a:extLst>
                  <a:ext uri="{FF2B5EF4-FFF2-40B4-BE49-F238E27FC236}">
                    <a16:creationId xmlns:a16="http://schemas.microsoft.com/office/drawing/2014/main" xmlns="" id="{AE0BE66B-3C19-4B17-AD92-0BC90461D63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45" name="Freeform 17">
                <a:extLst>
                  <a:ext uri="{FF2B5EF4-FFF2-40B4-BE49-F238E27FC236}">
                    <a16:creationId xmlns:a16="http://schemas.microsoft.com/office/drawing/2014/main" xmlns="" id="{AD0FA87C-8F9F-421D-BD98-51D6F78A02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6" name="Freeform 18">
                <a:extLst>
                  <a:ext uri="{FF2B5EF4-FFF2-40B4-BE49-F238E27FC236}">
                    <a16:creationId xmlns:a16="http://schemas.microsoft.com/office/drawing/2014/main" xmlns="" id="{D1CCD0AA-AEA4-4E75-B606-ED77C1354D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7" name="Freeform 19">
                <a:extLst>
                  <a:ext uri="{FF2B5EF4-FFF2-40B4-BE49-F238E27FC236}">
                    <a16:creationId xmlns:a16="http://schemas.microsoft.com/office/drawing/2014/main" xmlns="" id="{AE2D1BCE-E4E7-47AB-BE42-82509939EF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8" name="Freeform 20">
                <a:extLst>
                  <a:ext uri="{FF2B5EF4-FFF2-40B4-BE49-F238E27FC236}">
                    <a16:creationId xmlns:a16="http://schemas.microsoft.com/office/drawing/2014/main" xmlns="" id="{473D3523-AEDD-4EE1-A0AD-58CA27B8778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9" name="Rectangle 21">
                <a:extLst>
                  <a:ext uri="{FF2B5EF4-FFF2-40B4-BE49-F238E27FC236}">
                    <a16:creationId xmlns:a16="http://schemas.microsoft.com/office/drawing/2014/main" xmlns="" id="{544D95D4-2423-4287-B761-407A6573A0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50" name="Freeform 22">
                <a:extLst>
                  <a:ext uri="{FF2B5EF4-FFF2-40B4-BE49-F238E27FC236}">
                    <a16:creationId xmlns:a16="http://schemas.microsoft.com/office/drawing/2014/main" xmlns="" id="{7B471CBE-8098-4218-9F7A-6F1CBD1C3F3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1" name="Freeform 23">
                <a:extLst>
                  <a:ext uri="{FF2B5EF4-FFF2-40B4-BE49-F238E27FC236}">
                    <a16:creationId xmlns:a16="http://schemas.microsoft.com/office/drawing/2014/main" xmlns="" id="{F846011B-9AD7-4FD0-B6C2-5305FEA5F49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2" name="Freeform 24">
                <a:extLst>
                  <a:ext uri="{FF2B5EF4-FFF2-40B4-BE49-F238E27FC236}">
                    <a16:creationId xmlns:a16="http://schemas.microsoft.com/office/drawing/2014/main" xmlns="" id="{D865D67E-FECF-4D91-B760-03E7FDD77AF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3" name="Freeform 25">
                <a:extLst>
                  <a:ext uri="{FF2B5EF4-FFF2-40B4-BE49-F238E27FC236}">
                    <a16:creationId xmlns:a16="http://schemas.microsoft.com/office/drawing/2014/main" xmlns="" id="{4BC160F1-DA26-4D45-85A9-9F848ED55B2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4" name="Freeform 26">
                <a:extLst>
                  <a:ext uri="{FF2B5EF4-FFF2-40B4-BE49-F238E27FC236}">
                    <a16:creationId xmlns:a16="http://schemas.microsoft.com/office/drawing/2014/main" xmlns="" id="{D94B6483-65D5-4965-AE49-E65F7112BA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5" name="Freeform 27">
                <a:extLst>
                  <a:ext uri="{FF2B5EF4-FFF2-40B4-BE49-F238E27FC236}">
                    <a16:creationId xmlns:a16="http://schemas.microsoft.com/office/drawing/2014/main" xmlns="" id="{1DACBD0F-F55C-49F2-BB15-E050ED16FE2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6" name="Freeform 28">
                <a:extLst>
                  <a:ext uri="{FF2B5EF4-FFF2-40B4-BE49-F238E27FC236}">
                    <a16:creationId xmlns:a16="http://schemas.microsoft.com/office/drawing/2014/main" xmlns="" id="{BC0FA2EE-3EF5-41AD-9BCC-4BD4066F21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7" name="Freeform 29">
                <a:extLst>
                  <a:ext uri="{FF2B5EF4-FFF2-40B4-BE49-F238E27FC236}">
                    <a16:creationId xmlns:a16="http://schemas.microsoft.com/office/drawing/2014/main" xmlns="" id="{66313D2E-7E8B-424D-8808-5A952762DD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8" name="Freeform 30">
                <a:extLst>
                  <a:ext uri="{FF2B5EF4-FFF2-40B4-BE49-F238E27FC236}">
                    <a16:creationId xmlns:a16="http://schemas.microsoft.com/office/drawing/2014/main" xmlns="" id="{F4A99A13-FD75-4F56-A5F9-54E5807E5DB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9" name="Freeform 31">
                <a:extLst>
                  <a:ext uri="{FF2B5EF4-FFF2-40B4-BE49-F238E27FC236}">
                    <a16:creationId xmlns:a16="http://schemas.microsoft.com/office/drawing/2014/main" xmlns="" id="{808E31E1-F7AD-4A81-8FD3-806FF7B69D2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38424CA8-1819-45B9-9FA4-FA97F27750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23" name="Freeform 32">
                <a:extLst>
                  <a:ext uri="{FF2B5EF4-FFF2-40B4-BE49-F238E27FC236}">
                    <a16:creationId xmlns:a16="http://schemas.microsoft.com/office/drawing/2014/main" xmlns="" id="{1A2DDE80-0145-4EFF-84F1-FFD7B2AC1DD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33">
                <a:extLst>
                  <a:ext uri="{FF2B5EF4-FFF2-40B4-BE49-F238E27FC236}">
                    <a16:creationId xmlns:a16="http://schemas.microsoft.com/office/drawing/2014/main" xmlns="" id="{1F71CC74-5030-4F80-BFFA-228D1A010C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34">
                <a:extLst>
                  <a:ext uri="{FF2B5EF4-FFF2-40B4-BE49-F238E27FC236}">
                    <a16:creationId xmlns:a16="http://schemas.microsoft.com/office/drawing/2014/main" xmlns="" id="{27BB5C15-D356-4178-BF59-F5F0771737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35">
                <a:extLst>
                  <a:ext uri="{FF2B5EF4-FFF2-40B4-BE49-F238E27FC236}">
                    <a16:creationId xmlns:a16="http://schemas.microsoft.com/office/drawing/2014/main" xmlns="" id="{2700F8A0-067E-4788-A2D8-C429B70F51A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36">
                <a:extLst>
                  <a:ext uri="{FF2B5EF4-FFF2-40B4-BE49-F238E27FC236}">
                    <a16:creationId xmlns:a16="http://schemas.microsoft.com/office/drawing/2014/main" xmlns="" id="{73E624AE-B247-4560-A06C-B614B831B78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8" name="Freeform 37">
                <a:extLst>
                  <a:ext uri="{FF2B5EF4-FFF2-40B4-BE49-F238E27FC236}">
                    <a16:creationId xmlns:a16="http://schemas.microsoft.com/office/drawing/2014/main" xmlns="" id="{BD34E5F9-A598-428D-9A27-0BDF94519A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9" name="Freeform 38">
                <a:extLst>
                  <a:ext uri="{FF2B5EF4-FFF2-40B4-BE49-F238E27FC236}">
                    <a16:creationId xmlns:a16="http://schemas.microsoft.com/office/drawing/2014/main" xmlns="" id="{C93F07E1-E991-48B7-ABD5-6D145A4B5FE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0" name="Freeform 39">
                <a:extLst>
                  <a:ext uri="{FF2B5EF4-FFF2-40B4-BE49-F238E27FC236}">
                    <a16:creationId xmlns:a16="http://schemas.microsoft.com/office/drawing/2014/main" xmlns="" id="{ECBD8DC9-06EC-452D-B7F6-A6F5902874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1" name="Freeform 40">
                <a:extLst>
                  <a:ext uri="{FF2B5EF4-FFF2-40B4-BE49-F238E27FC236}">
                    <a16:creationId xmlns:a16="http://schemas.microsoft.com/office/drawing/2014/main" xmlns="" id="{B6A9688A-5360-4512-BCAF-ACB027A176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2" name="Rectangle 41">
                <a:extLst>
                  <a:ext uri="{FF2B5EF4-FFF2-40B4-BE49-F238E27FC236}">
                    <a16:creationId xmlns:a16="http://schemas.microsoft.com/office/drawing/2014/main" xmlns="" id="{22DD5AF5-A34B-4E01-AAB8-94FFC93E458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xmlns="" id="{9391C63B-9409-43FE-B3C8-05C2F406E3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FD4D2D43-3C80-463E-95BA-95EDCFE52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3" name="Picture 2">
              <a:extLst>
                <a:ext uri="{FF2B5EF4-FFF2-40B4-BE49-F238E27FC236}">
                  <a16:creationId xmlns:a16="http://schemas.microsoft.com/office/drawing/2014/main" xmlns="" id="{A79495A4-D8D7-4D35-B403-4A8B70B488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54F697-EE9D-554D-6068-0DDEF5B89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6700" y="410370"/>
            <a:ext cx="4876800" cy="1544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dirty="0"/>
              <a:t>Como combater a </a:t>
            </a:r>
            <a:r>
              <a:rPr lang="en-US" sz="3300" dirty="0" err="1"/>
              <a:t>desinformação</a:t>
            </a:r>
            <a:r>
              <a:rPr lang="en-US" sz="3300" dirty="0"/>
              <a:t> e a fake news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871347C-3228-2CE4-F8F3-5528B1F1C4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4" r="19012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xmlns="" id="{86A8F816-AC43-412D-A97C-04A5F187F1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03C200A6-A160-4D61-B495-766D61704C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7" name="Freeform 6">
              <a:extLst>
                <a:ext uri="{FF2B5EF4-FFF2-40B4-BE49-F238E27FC236}">
                  <a16:creationId xmlns:a16="http://schemas.microsoft.com/office/drawing/2014/main" xmlns="" id="{A65C50F5-3FA5-496C-AE9D-9B2D18BA72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7">
              <a:extLst>
                <a:ext uri="{FF2B5EF4-FFF2-40B4-BE49-F238E27FC236}">
                  <a16:creationId xmlns:a16="http://schemas.microsoft.com/office/drawing/2014/main" xmlns="" id="{93A0E285-6A59-4F32-954F-F4D01CF18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xmlns="" id="{647449E1-B2FD-40EC-B9B6-3B04F86917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0" name="Freeform 9">
              <a:extLst>
                <a:ext uri="{FF2B5EF4-FFF2-40B4-BE49-F238E27FC236}">
                  <a16:creationId xmlns:a16="http://schemas.microsoft.com/office/drawing/2014/main" xmlns="" id="{374C7DBB-A645-4225-913A-B32BF022CF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10">
              <a:extLst>
                <a:ext uri="{FF2B5EF4-FFF2-40B4-BE49-F238E27FC236}">
                  <a16:creationId xmlns:a16="http://schemas.microsoft.com/office/drawing/2014/main" xmlns="" id="{02763F9E-06D4-44F8-99B7-F03E46503C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11">
              <a:extLst>
                <a:ext uri="{FF2B5EF4-FFF2-40B4-BE49-F238E27FC236}">
                  <a16:creationId xmlns:a16="http://schemas.microsoft.com/office/drawing/2014/main" xmlns="" id="{F9485170-FF6A-4C2C-AD53-F75775B6A3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12">
              <a:extLst>
                <a:ext uri="{FF2B5EF4-FFF2-40B4-BE49-F238E27FC236}">
                  <a16:creationId xmlns:a16="http://schemas.microsoft.com/office/drawing/2014/main" xmlns="" id="{5A3B546C-8D41-4BED-9C42-40AA55B97D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13">
              <a:extLst>
                <a:ext uri="{FF2B5EF4-FFF2-40B4-BE49-F238E27FC236}">
                  <a16:creationId xmlns:a16="http://schemas.microsoft.com/office/drawing/2014/main" xmlns="" id="{1D3BFA4D-2052-4626-BD98-6ED846E771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14">
              <a:extLst>
                <a:ext uri="{FF2B5EF4-FFF2-40B4-BE49-F238E27FC236}">
                  <a16:creationId xmlns:a16="http://schemas.microsoft.com/office/drawing/2014/main" xmlns="" id="{9B1795D5-2BDD-4792-9724-B7FFD0A2B6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15">
              <a:extLst>
                <a:ext uri="{FF2B5EF4-FFF2-40B4-BE49-F238E27FC236}">
                  <a16:creationId xmlns:a16="http://schemas.microsoft.com/office/drawing/2014/main" xmlns="" id="{FC57801A-7AC9-41A1-BC38-77918A1B4F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16">
              <a:extLst>
                <a:ext uri="{FF2B5EF4-FFF2-40B4-BE49-F238E27FC236}">
                  <a16:creationId xmlns:a16="http://schemas.microsoft.com/office/drawing/2014/main" xmlns="" id="{82E16F78-76A8-4502-BDD1-C56EE245CF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17">
              <a:extLst>
                <a:ext uri="{FF2B5EF4-FFF2-40B4-BE49-F238E27FC236}">
                  <a16:creationId xmlns:a16="http://schemas.microsoft.com/office/drawing/2014/main" xmlns="" id="{223BA1AA-E97D-4933-9448-B45068624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18">
              <a:extLst>
                <a:ext uri="{FF2B5EF4-FFF2-40B4-BE49-F238E27FC236}">
                  <a16:creationId xmlns:a16="http://schemas.microsoft.com/office/drawing/2014/main" xmlns="" id="{B914E16B-686D-4E93-AF1A-48016E5FC5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19">
              <a:extLst>
                <a:ext uri="{FF2B5EF4-FFF2-40B4-BE49-F238E27FC236}">
                  <a16:creationId xmlns:a16="http://schemas.microsoft.com/office/drawing/2014/main" xmlns="" id="{2BE217F2-46D9-4542-A0CA-62A6BDFA02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20">
              <a:extLst>
                <a:ext uri="{FF2B5EF4-FFF2-40B4-BE49-F238E27FC236}">
                  <a16:creationId xmlns:a16="http://schemas.microsoft.com/office/drawing/2014/main" xmlns="" id="{0295D04E-B04B-4149-B449-82C021A0CB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21">
              <a:extLst>
                <a:ext uri="{FF2B5EF4-FFF2-40B4-BE49-F238E27FC236}">
                  <a16:creationId xmlns:a16="http://schemas.microsoft.com/office/drawing/2014/main" xmlns="" id="{1B45069A-DE6E-4DAC-B4FB-53E0BE0F2D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22">
              <a:extLst>
                <a:ext uri="{FF2B5EF4-FFF2-40B4-BE49-F238E27FC236}">
                  <a16:creationId xmlns:a16="http://schemas.microsoft.com/office/drawing/2014/main" xmlns="" id="{2381C171-634E-4582-8BCF-4B1465D3CE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23">
              <a:extLst>
                <a:ext uri="{FF2B5EF4-FFF2-40B4-BE49-F238E27FC236}">
                  <a16:creationId xmlns:a16="http://schemas.microsoft.com/office/drawing/2014/main" xmlns="" id="{CDE96AC1-974B-46DC-8856-FF24F21FD0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24">
              <a:extLst>
                <a:ext uri="{FF2B5EF4-FFF2-40B4-BE49-F238E27FC236}">
                  <a16:creationId xmlns:a16="http://schemas.microsoft.com/office/drawing/2014/main" xmlns="" id="{E9E50B46-EEFE-4F1F-A66C-01A3056E40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25">
              <a:extLst>
                <a:ext uri="{FF2B5EF4-FFF2-40B4-BE49-F238E27FC236}">
                  <a16:creationId xmlns:a16="http://schemas.microsoft.com/office/drawing/2014/main" xmlns="" id="{39C19F1F-0A32-47E4-B860-E7238095B9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26">
              <a:extLst>
                <a:ext uri="{FF2B5EF4-FFF2-40B4-BE49-F238E27FC236}">
                  <a16:creationId xmlns:a16="http://schemas.microsoft.com/office/drawing/2014/main" xmlns="" id="{9BC5FEDC-F173-42DA-B6B4-38887BEBBB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27">
              <a:extLst>
                <a:ext uri="{FF2B5EF4-FFF2-40B4-BE49-F238E27FC236}">
                  <a16:creationId xmlns:a16="http://schemas.microsoft.com/office/drawing/2014/main" xmlns="" id="{F603B486-2B6A-427C-B213-94D62DEE7F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28">
              <a:extLst>
                <a:ext uri="{FF2B5EF4-FFF2-40B4-BE49-F238E27FC236}">
                  <a16:creationId xmlns:a16="http://schemas.microsoft.com/office/drawing/2014/main" xmlns="" id="{9923324F-5ABA-4211-BFD5-3C7210A3DC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29">
              <a:extLst>
                <a:ext uri="{FF2B5EF4-FFF2-40B4-BE49-F238E27FC236}">
                  <a16:creationId xmlns:a16="http://schemas.microsoft.com/office/drawing/2014/main" xmlns="" id="{174E15FD-3C22-42F2-86C1-816A41A113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30">
              <a:extLst>
                <a:ext uri="{FF2B5EF4-FFF2-40B4-BE49-F238E27FC236}">
                  <a16:creationId xmlns:a16="http://schemas.microsoft.com/office/drawing/2014/main" xmlns="" id="{97DBD1EA-E545-4370-BDAE-BCADFCAE02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 31">
              <a:extLst>
                <a:ext uri="{FF2B5EF4-FFF2-40B4-BE49-F238E27FC236}">
                  <a16:creationId xmlns:a16="http://schemas.microsoft.com/office/drawing/2014/main" xmlns="" id="{349BB900-4B0A-4A52-91D0-BA1251DD91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32">
              <a:extLst>
                <a:ext uri="{FF2B5EF4-FFF2-40B4-BE49-F238E27FC236}">
                  <a16:creationId xmlns:a16="http://schemas.microsoft.com/office/drawing/2014/main" xmlns="" id="{6806FA38-BF37-458D-8FA3-FFAE06373F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xmlns="" id="{4D932FFD-96DA-4DCC-9719-F5734FC553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5" name="Freeform 34">
              <a:extLst>
                <a:ext uri="{FF2B5EF4-FFF2-40B4-BE49-F238E27FC236}">
                  <a16:creationId xmlns:a16="http://schemas.microsoft.com/office/drawing/2014/main" xmlns="" id="{55D6D3C9-0B00-4009-8DD3-C64858A9A1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 35">
              <a:extLst>
                <a:ext uri="{FF2B5EF4-FFF2-40B4-BE49-F238E27FC236}">
                  <a16:creationId xmlns:a16="http://schemas.microsoft.com/office/drawing/2014/main" xmlns="" id="{8D8B5E4D-FF9B-4CED-91C9-B2800B3DAC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7" name="Freeform 36">
              <a:extLst>
                <a:ext uri="{FF2B5EF4-FFF2-40B4-BE49-F238E27FC236}">
                  <a16:creationId xmlns:a16="http://schemas.microsoft.com/office/drawing/2014/main" xmlns="" id="{6A4620BB-BF1E-4B42-870C-57EC0C649B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8" name="Freeform 37">
              <a:extLst>
                <a:ext uri="{FF2B5EF4-FFF2-40B4-BE49-F238E27FC236}">
                  <a16:creationId xmlns:a16="http://schemas.microsoft.com/office/drawing/2014/main" xmlns="" id="{4F5B49D4-1AE0-44C9-AEDE-8F98DC508B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9" name="Freeform 38">
              <a:extLst>
                <a:ext uri="{FF2B5EF4-FFF2-40B4-BE49-F238E27FC236}">
                  <a16:creationId xmlns:a16="http://schemas.microsoft.com/office/drawing/2014/main" xmlns="" id="{83722B55-49D5-4B14-8816-40F027BB58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0" name="Freeform 39">
              <a:extLst>
                <a:ext uri="{FF2B5EF4-FFF2-40B4-BE49-F238E27FC236}">
                  <a16:creationId xmlns:a16="http://schemas.microsoft.com/office/drawing/2014/main" xmlns="" id="{B501AD49-DB3F-4688-9FBD-D5856C90B3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1" name="Freeform 40">
              <a:extLst>
                <a:ext uri="{FF2B5EF4-FFF2-40B4-BE49-F238E27FC236}">
                  <a16:creationId xmlns:a16="http://schemas.microsoft.com/office/drawing/2014/main" xmlns="" id="{4414AF2C-5011-4941-A5FC-9F0BFFDA13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2" name="Freeform 41">
              <a:extLst>
                <a:ext uri="{FF2B5EF4-FFF2-40B4-BE49-F238E27FC236}">
                  <a16:creationId xmlns:a16="http://schemas.microsoft.com/office/drawing/2014/main" xmlns="" id="{E43B9AC1-EA63-4CBE-A044-814D130F4E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3" name="Freeform 42">
              <a:extLst>
                <a:ext uri="{FF2B5EF4-FFF2-40B4-BE49-F238E27FC236}">
                  <a16:creationId xmlns:a16="http://schemas.microsoft.com/office/drawing/2014/main" xmlns="" id="{FE925601-6A24-4966-AB9C-96A5FD1FD9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4" name="Freeform 43">
              <a:extLst>
                <a:ext uri="{FF2B5EF4-FFF2-40B4-BE49-F238E27FC236}">
                  <a16:creationId xmlns:a16="http://schemas.microsoft.com/office/drawing/2014/main" xmlns="" id="{07904E40-954B-44B5-8DEF-ABBAAB3EF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5" name="Freeform 44">
              <a:extLst>
                <a:ext uri="{FF2B5EF4-FFF2-40B4-BE49-F238E27FC236}">
                  <a16:creationId xmlns:a16="http://schemas.microsoft.com/office/drawing/2014/main" xmlns="" id="{D5D18F9A-64A1-491E-8420-D9E6A9659F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xmlns="" id="{C0506166-82B1-452B-A872-793A8226E1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7" name="Freeform 46">
              <a:extLst>
                <a:ext uri="{FF2B5EF4-FFF2-40B4-BE49-F238E27FC236}">
                  <a16:creationId xmlns:a16="http://schemas.microsoft.com/office/drawing/2014/main" xmlns="" id="{E86143AC-3ED1-4B89-88B2-9B34834B21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" name="Freeform 47">
              <a:extLst>
                <a:ext uri="{FF2B5EF4-FFF2-40B4-BE49-F238E27FC236}">
                  <a16:creationId xmlns:a16="http://schemas.microsoft.com/office/drawing/2014/main" xmlns="" id="{2506B36D-400D-4AE7-854E-81E7D17114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" name="Freeform 48">
              <a:extLst>
                <a:ext uri="{FF2B5EF4-FFF2-40B4-BE49-F238E27FC236}">
                  <a16:creationId xmlns:a16="http://schemas.microsoft.com/office/drawing/2014/main" xmlns="" id="{FAC469E8-99A7-4A3B-AA77-7D3F8B5A14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" name="Freeform 49">
              <a:extLst>
                <a:ext uri="{FF2B5EF4-FFF2-40B4-BE49-F238E27FC236}">
                  <a16:creationId xmlns:a16="http://schemas.microsoft.com/office/drawing/2014/main" xmlns="" id="{C9D4AC33-8E6A-487F-B207-0910573B2F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" name="Freeform 50">
              <a:extLst>
                <a:ext uri="{FF2B5EF4-FFF2-40B4-BE49-F238E27FC236}">
                  <a16:creationId xmlns:a16="http://schemas.microsoft.com/office/drawing/2014/main" xmlns="" id="{5169DB35-0F33-4D65-A6A7-B29435846C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" name="Freeform 51">
              <a:extLst>
                <a:ext uri="{FF2B5EF4-FFF2-40B4-BE49-F238E27FC236}">
                  <a16:creationId xmlns:a16="http://schemas.microsoft.com/office/drawing/2014/main" xmlns="" id="{276CF58E-C966-4C95-A574-042E4A0564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" name="Freeform 52">
              <a:extLst>
                <a:ext uri="{FF2B5EF4-FFF2-40B4-BE49-F238E27FC236}">
                  <a16:creationId xmlns:a16="http://schemas.microsoft.com/office/drawing/2014/main" xmlns="" id="{39352F72-1FD1-480D-8480-5B8D4AEE22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" name="Freeform 53">
              <a:extLst>
                <a:ext uri="{FF2B5EF4-FFF2-40B4-BE49-F238E27FC236}">
                  <a16:creationId xmlns:a16="http://schemas.microsoft.com/office/drawing/2014/main" xmlns="" id="{387FF91D-79A1-4BEE-B978-9A4CA48C5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5" name="Freeform 54">
              <a:extLst>
                <a:ext uri="{FF2B5EF4-FFF2-40B4-BE49-F238E27FC236}">
                  <a16:creationId xmlns:a16="http://schemas.microsoft.com/office/drawing/2014/main" xmlns="" id="{A4378872-C560-4526-A46E-8E7744EDD9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6" name="Freeform 55">
              <a:extLst>
                <a:ext uri="{FF2B5EF4-FFF2-40B4-BE49-F238E27FC236}">
                  <a16:creationId xmlns:a16="http://schemas.microsoft.com/office/drawing/2014/main" xmlns="" id="{7CACB4BC-B52B-499B-87DB-D29BDA3206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7" name="Freeform 56">
              <a:extLst>
                <a:ext uri="{FF2B5EF4-FFF2-40B4-BE49-F238E27FC236}">
                  <a16:creationId xmlns:a16="http://schemas.microsoft.com/office/drawing/2014/main" xmlns="" id="{A54207F8-153A-46DB-9031-D45E462B70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8" name="Freeform 57">
              <a:extLst>
                <a:ext uri="{FF2B5EF4-FFF2-40B4-BE49-F238E27FC236}">
                  <a16:creationId xmlns:a16="http://schemas.microsoft.com/office/drawing/2014/main" xmlns="" id="{3D28E5BB-BD55-40DE-83C3-67FD3B1A2D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9" name="Freeform 58">
              <a:extLst>
                <a:ext uri="{FF2B5EF4-FFF2-40B4-BE49-F238E27FC236}">
                  <a16:creationId xmlns:a16="http://schemas.microsoft.com/office/drawing/2014/main" xmlns="" id="{F5C4D757-8A6D-4D97-A17E-BF0D0EFD0D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ED65DD3-41A5-8236-62E1-7A3CEA76C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8425" y="2249487"/>
            <a:ext cx="4598986" cy="3541714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Esteja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atento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à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fonte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Não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limite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título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Observe a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redação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noticiada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Verifique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autoria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Fique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atento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à data da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informação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Tenha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cautela com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opiniões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pessoais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Somente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passe a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informação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adiante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estiver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verificado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ao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menos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itens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relacionados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acima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marL="3429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Laranja Amare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ircuito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974</Words>
  <Application>Microsoft Office PowerPoint</Application>
  <PresentationFormat>Personalizar</PresentationFormat>
  <Paragraphs>77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Circuito</vt:lpstr>
      <vt:lpstr>Direito digital no contexto das fake News e desinformações e seus impactos no ambiente escolar</vt:lpstr>
      <vt:lpstr>O INÍCIO DA POPULARIZAÇÃO DOS COMPUTADORES PESSOAIS</vt:lpstr>
      <vt:lpstr>Qual a distinção entre a fake News e a desinformação</vt:lpstr>
      <vt:lpstr>COMO A FAKE NEWS E A DESINFORMAÇÃO SÃO ESPALHADAS NO AMBIENTE ESCOLAR</vt:lpstr>
      <vt:lpstr>EFEITOS NEGATIVOS NO AMBIENTE ESCOLAR                                                                                                                                                                                                                                   </vt:lpstr>
      <vt:lpstr>IMPACTO DA FAKE NEWS NO AMBIENTE ESCOLAR                    </vt:lpstr>
      <vt:lpstr>Apresentação do PowerPoint</vt:lpstr>
      <vt:lpstr>IMPACTO DA FAKE NEWS NO AMBIENTE ESCOLAR                    </vt:lpstr>
      <vt:lpstr>Como combater a desinformação e a fake news</vt:lpstr>
      <vt:lpstr>Como a disseminação de Fake News na era digital afeta a sociedade?</vt:lpstr>
      <vt:lpstr>Apresentação do PowerPoint</vt:lpstr>
      <vt:lpstr>Apresentação do PowerPoint</vt:lpstr>
      <vt:lpstr>Referências bibliográficas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Catarina Bragança</dc:creator>
  <cp:lastModifiedBy>Bruna</cp:lastModifiedBy>
  <cp:revision>19</cp:revision>
  <dcterms:created xsi:type="dcterms:W3CDTF">2023-05-05T00:21:47Z</dcterms:created>
  <dcterms:modified xsi:type="dcterms:W3CDTF">2023-06-02T15:57:52Z</dcterms:modified>
</cp:coreProperties>
</file>