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2" r:id="rId1"/>
  </p:sldMasterIdLst>
  <p:sldIdLst>
    <p:sldId id="256" r:id="rId2"/>
    <p:sldId id="259" r:id="rId3"/>
    <p:sldId id="269" r:id="rId4"/>
    <p:sldId id="261" r:id="rId5"/>
    <p:sldId id="262" r:id="rId6"/>
    <p:sldId id="265" r:id="rId7"/>
    <p:sldId id="267" r:id="rId8"/>
    <p:sldId id="268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73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12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020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671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2731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614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800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29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2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44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86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42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59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94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01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1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6AC5F-7C98-4904-95BC-5408BF630C2F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F0D23B-2CF0-4096-B1D5-F629BE44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73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  <p:sldLayoutId id="2147484065" r:id="rId13"/>
    <p:sldLayoutId id="2147484066" r:id="rId14"/>
    <p:sldLayoutId id="2147484067" r:id="rId15"/>
    <p:sldLayoutId id="2147484068" r:id="rId16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887820" cy="1584176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Violação à Intimidade no Ambiente Digital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3004" y="3429000"/>
            <a:ext cx="7772400" cy="1872208"/>
          </a:xfrm>
        </p:spPr>
        <p:txBody>
          <a:bodyPr>
            <a:noAutofit/>
          </a:bodyPr>
          <a:lstStyle/>
          <a:p>
            <a:pPr algn="l"/>
            <a:r>
              <a:rPr lang="pt-BR" sz="3600" b="1" dirty="0">
                <a:solidFill>
                  <a:schemeClr val="tx1"/>
                </a:solidFill>
              </a:rPr>
              <a:t>Direito a Intimidade no Ambiente Digital.</a:t>
            </a:r>
          </a:p>
          <a:p>
            <a:r>
              <a:rPr lang="pt-BR" sz="3600" b="1" dirty="0">
                <a:solidFill>
                  <a:schemeClr val="tx1"/>
                </a:solidFill>
              </a:rPr>
              <a:t>“A QUEM RECORRER?”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b="1" dirty="0"/>
              <a:t>CONCLUSÃO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/>
          <a:lstStyle/>
          <a:p>
            <a:pPr algn="ctr"/>
            <a:r>
              <a:rPr lang="pt-BR" sz="2000" b="1" dirty="0"/>
              <a:t>Reconhecer que a necessidade de propagar informações sobre crimes virtuais é proteger os direitos fundamentais da liberdade e privacidade para a livre formação da personalidade de cada indivíduo</a:t>
            </a:r>
            <a:r>
              <a:rPr lang="pt-BR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628800"/>
            <a:ext cx="8029556" cy="3729026"/>
          </a:xfrm>
        </p:spPr>
        <p:txBody>
          <a:bodyPr>
            <a:normAutofit/>
          </a:bodyPr>
          <a:lstStyle/>
          <a:p>
            <a:r>
              <a:rPr lang="pt-BR" sz="2400" b="1" dirty="0"/>
              <a:t>Ana Maria Silva</a:t>
            </a:r>
            <a:br>
              <a:rPr lang="pt-BR" sz="2400" b="1" dirty="0"/>
            </a:br>
            <a:r>
              <a:rPr lang="pt-BR" sz="2400" b="1" dirty="0"/>
              <a:t>Amanda Eduarda dos Santos Capelete</a:t>
            </a:r>
            <a:br>
              <a:rPr lang="pt-BR" sz="2400" b="1" dirty="0"/>
            </a:br>
            <a:r>
              <a:rPr lang="pt-BR" sz="2400" b="1" dirty="0"/>
              <a:t>Maria Eduarda Costa Gonçalves </a:t>
            </a:r>
            <a:br>
              <a:rPr lang="pt-BR" sz="2400" b="1" dirty="0"/>
            </a:br>
            <a:r>
              <a:rPr lang="pt-BR" sz="2400" b="1" dirty="0"/>
              <a:t>Kallita Jeniffer Vieira Gomes</a:t>
            </a:r>
            <a:br>
              <a:rPr lang="pt-BR" sz="2400" b="1" dirty="0"/>
            </a:br>
            <a:r>
              <a:rPr lang="pt-BR" sz="2400" b="1" dirty="0"/>
              <a:t>Marcos Silva dos Prazeres.</a:t>
            </a:r>
            <a:br>
              <a:rPr lang="pt-BR" sz="2400" b="1" dirty="0"/>
            </a:br>
            <a:endParaRPr lang="pt-BR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1ED18-7B55-4DF2-E1D8-48CB30636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05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404664"/>
            <a:ext cx="7278960" cy="1872208"/>
          </a:xfrm>
        </p:spPr>
        <p:txBody>
          <a:bodyPr>
            <a:normAutofit/>
          </a:bodyPr>
          <a:lstStyle/>
          <a:p>
            <a:r>
              <a:rPr lang="pt-BR" sz="4000" b="1" dirty="0"/>
              <a:t>Direito a Privacidade.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2276872"/>
            <a:ext cx="7494984" cy="3744416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São invioláveis a intimidade, a vida privada, a honra e a imagem das pessoas, assegurado o direito a indenização pelo dano material ou moral decorrente de sua violação.</a:t>
            </a:r>
          </a:p>
          <a:p>
            <a:pPr algn="ctr"/>
            <a:r>
              <a:rPr lang="pt-BR" sz="2000" b="1" dirty="0"/>
              <a:t>Art. 5°, inciso X, Constituição Federal</a:t>
            </a:r>
          </a:p>
          <a:p>
            <a:pPr algn="ctr"/>
            <a:r>
              <a:rPr lang="pt-BR" sz="2000" b="1" dirty="0"/>
              <a:t>Direito Fundamental.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b="1" dirty="0"/>
              <a:t>Legislação Vigente.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00595"/>
          </a:xfrm>
        </p:spPr>
        <p:txBody>
          <a:bodyPr/>
          <a:lstStyle/>
          <a:p>
            <a:pPr algn="ctr">
              <a:buNone/>
            </a:pPr>
            <a:endParaRPr lang="pt-BR" dirty="0"/>
          </a:p>
          <a:p>
            <a:pPr algn="ctr"/>
            <a:r>
              <a:rPr lang="pt-BR" sz="2000" b="1" dirty="0"/>
              <a:t>Lei 12.737/12 Código Carolina Dieckmann.</a:t>
            </a:r>
          </a:p>
          <a:p>
            <a:pPr algn="ctr"/>
            <a:r>
              <a:rPr lang="pt-BR" sz="2000" b="1" dirty="0"/>
              <a:t>Artigo 159-A do Código Penal.</a:t>
            </a:r>
          </a:p>
          <a:p>
            <a:pPr algn="ctr"/>
            <a:r>
              <a:rPr lang="pt-BR" sz="2000" b="1" dirty="0"/>
              <a:t>Lei Geral de Proteção de Dados Pessoais LGPD Lei 13.709/2018 Artigo 7</a:t>
            </a:r>
          </a:p>
          <a:p>
            <a:pPr algn="ctr"/>
            <a:r>
              <a:rPr lang="pt-BR" sz="2000" b="1" dirty="0"/>
              <a:t>a Lei n ° 9. 610 LDA de Direitos Autorais</a:t>
            </a:r>
          </a:p>
          <a:p>
            <a:pPr algn="ctr"/>
            <a:r>
              <a:rPr lang="pt-BR" sz="2000" b="1" dirty="0"/>
              <a:t>Art. 5°, inciso X, Constituição Federal.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pt-BR" sz="4000" b="1" dirty="0"/>
              <a:t>Objetivo Geral do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401080" cy="4054485"/>
          </a:xfrm>
        </p:spPr>
        <p:txBody>
          <a:bodyPr/>
          <a:lstStyle/>
          <a:p>
            <a:r>
              <a:rPr lang="pt-BR" sz="2000" b="1" dirty="0"/>
              <a:t>Objetivo Geral: indicar diretrizes seguras e respectivos locais para providências necessárias às  pessoas que tiverem seus direitos violados em ambiente digital. </a:t>
            </a:r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Objetivos Específicos do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pt-BR" b="1" dirty="0"/>
              <a:t>Objetivos Específicos: Informar brasileiros e residentes no Brasil a buscar auxílio jurídico adequado quanto a violação de seus direitos.</a:t>
            </a:r>
          </a:p>
          <a:p>
            <a:r>
              <a:rPr lang="pt-BR" b="1" dirty="0"/>
              <a:t>Trazer orientações fundamentais e práticas para as tratativas desse assunto tão atual e discutido no mundo globalizado. </a:t>
            </a:r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BR" sz="4000" b="1" dirty="0"/>
              <a:t>Locais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1371" y="2607916"/>
            <a:ext cx="8229600" cy="4478106"/>
          </a:xfrm>
        </p:spPr>
        <p:txBody>
          <a:bodyPr/>
          <a:lstStyle/>
          <a:p>
            <a:pPr algn="ctr"/>
            <a:r>
              <a:rPr lang="pt-BR" sz="2000" b="1" dirty="0"/>
              <a:t>.ANPD Agência Nacional de Proteção de Dados.</a:t>
            </a:r>
          </a:p>
          <a:p>
            <a:pPr algn="ctr"/>
            <a:r>
              <a:rPr lang="pt-BR" sz="2000" b="1" dirty="0"/>
              <a:t>Defensoria Pública.</a:t>
            </a:r>
          </a:p>
          <a:p>
            <a:pPr algn="ctr"/>
            <a:r>
              <a:rPr lang="pt-BR" sz="2000" b="1" dirty="0"/>
              <a:t>CNJ Conselho Nacional de Justiça. 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54868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Central  Denúncias de Crimes Cibernéticos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1520" y="548680"/>
            <a:ext cx="4396680" cy="5880716"/>
          </a:xfrm>
        </p:spPr>
        <p:txBody>
          <a:bodyPr>
            <a:noAutofit/>
          </a:bodyPr>
          <a:lstStyle/>
          <a:p>
            <a:r>
              <a:rPr lang="pt-BR" sz="1600" b="1" dirty="0"/>
              <a:t>ESPÍRITO SANTO </a:t>
            </a:r>
            <a:r>
              <a:rPr lang="pt-BR" sz="1600" dirty="0"/>
              <a:t>– Delegacia de Repressão a Crimes Eletrônicos</a:t>
            </a:r>
          </a:p>
          <a:p>
            <a:r>
              <a:rPr lang="pt-BR" sz="1600" dirty="0"/>
              <a:t> </a:t>
            </a:r>
            <a:r>
              <a:rPr lang="pt-BR" sz="1600" b="1" dirty="0"/>
              <a:t>BAHIA</a:t>
            </a:r>
            <a:r>
              <a:rPr lang="pt-BR" sz="1600" dirty="0"/>
              <a:t> – Grupo Especializado de Repressão aos Crimes por Meio Eletrônicos</a:t>
            </a:r>
          </a:p>
          <a:p>
            <a:r>
              <a:rPr lang="pt-BR" sz="1600" b="1" dirty="0"/>
              <a:t> MARANHÃO </a:t>
            </a:r>
            <a:r>
              <a:rPr lang="pt-BR" sz="1600" dirty="0"/>
              <a:t>– Departamento de Combate aos crimes tecnológicos </a:t>
            </a:r>
          </a:p>
          <a:p>
            <a:r>
              <a:rPr lang="pt-BR" sz="1600" b="1" dirty="0"/>
              <a:t>MATO GROSSO </a:t>
            </a:r>
            <a:r>
              <a:rPr lang="pt-BR" sz="1600" dirty="0"/>
              <a:t>– Gerência Especializada de Crime de Alta Tecnologia (GECAT) </a:t>
            </a:r>
          </a:p>
          <a:p>
            <a:r>
              <a:rPr lang="pt-BR" sz="1600" b="1" dirty="0"/>
              <a:t>MINAS GERAIS </a:t>
            </a:r>
            <a:r>
              <a:rPr lang="pt-BR" sz="1600" dirty="0"/>
              <a:t>– DEICC – Delegacia Especializada de Investigações de Crimes Cibernéticos</a:t>
            </a:r>
          </a:p>
          <a:p>
            <a:r>
              <a:rPr lang="pt-BR" sz="1600" dirty="0"/>
              <a:t> </a:t>
            </a:r>
            <a:r>
              <a:rPr lang="pt-BR" sz="1600" b="1" dirty="0"/>
              <a:t>PARÁ </a:t>
            </a:r>
            <a:r>
              <a:rPr lang="pt-BR" sz="1600" dirty="0"/>
              <a:t>– Divisão de Prevenção e Repressão a Crimes Tecnológicos (DRCT) </a:t>
            </a:r>
          </a:p>
          <a:p>
            <a:r>
              <a:rPr lang="pt-BR" sz="1600" b="1" dirty="0"/>
              <a:t>PERNAMBUCO</a:t>
            </a:r>
            <a:r>
              <a:rPr lang="pt-BR" sz="1600" dirty="0"/>
              <a:t> – Delegacia de Polícia de Repressão aos Crimes Cibernéticos</a:t>
            </a:r>
          </a:p>
          <a:p>
            <a:r>
              <a:rPr lang="pt-BR" sz="1600" dirty="0"/>
              <a:t> </a:t>
            </a:r>
            <a:r>
              <a:rPr lang="pt-BR" sz="1600" b="1" dirty="0"/>
              <a:t>PIAUÍ</a:t>
            </a:r>
            <a:r>
              <a:rPr lang="pt-BR" sz="1600" dirty="0"/>
              <a:t> – Delegacia Especializada de Repressão aos Crimes de Alta Tecnologia – DERCAT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316288" cy="6166468"/>
          </a:xfrm>
        </p:spPr>
        <p:txBody>
          <a:bodyPr>
            <a:noAutofit/>
          </a:bodyPr>
          <a:lstStyle/>
          <a:p>
            <a:r>
              <a:rPr lang="pt-BR" sz="1600" b="1" dirty="0"/>
              <a:t>RIO GRANDE DO SUL</a:t>
            </a:r>
            <a:r>
              <a:rPr lang="pt-BR" sz="1600" dirty="0"/>
              <a:t>– Delegacia de Repressão aos Crimes Informáticos (DRCI) – Departamento Estadual de Investigações Criminais (DEIC)</a:t>
            </a:r>
          </a:p>
          <a:p>
            <a:r>
              <a:rPr lang="pt-BR" sz="1600" b="1" dirty="0"/>
              <a:t> SÃO PAULO </a:t>
            </a:r>
            <a:r>
              <a:rPr lang="pt-BR" sz="1600" dirty="0"/>
              <a:t>– 4ª Delegacia de Delitos Cometidos por Meios Eletrônicos (DIG/DEIC)</a:t>
            </a:r>
          </a:p>
          <a:p>
            <a:r>
              <a:rPr lang="pt-BR" sz="1600" b="1" dirty="0"/>
              <a:t> SERGIPE </a:t>
            </a:r>
            <a:r>
              <a:rPr lang="pt-BR" sz="1600" dirty="0"/>
              <a:t>– Delegacia de Repressão a Crimes Cibernéticos (DRCC)</a:t>
            </a:r>
          </a:p>
          <a:p>
            <a:r>
              <a:rPr lang="pt-BR" sz="1600" dirty="0"/>
              <a:t> </a:t>
            </a:r>
            <a:r>
              <a:rPr lang="pt-BR" sz="1600" b="1" dirty="0"/>
              <a:t>RIO DE JANERO </a:t>
            </a:r>
            <a:r>
              <a:rPr lang="pt-BR" sz="1600" dirty="0"/>
              <a:t>– Delegacia de Repressão aos Crimes de Informática (DRCI)</a:t>
            </a:r>
          </a:p>
          <a:p>
            <a:r>
              <a:rPr lang="pt-BR" sz="1600" dirty="0"/>
              <a:t> </a:t>
            </a:r>
            <a:r>
              <a:rPr lang="pt-BR" sz="1600" b="1" dirty="0"/>
              <a:t>TOCANTINS</a:t>
            </a:r>
            <a:r>
              <a:rPr lang="pt-BR" sz="1600" dirty="0"/>
              <a:t> – Divisão de Repressão a Crimes Cibernéticos – DRCC </a:t>
            </a:r>
          </a:p>
          <a:p>
            <a:r>
              <a:rPr lang="pt-BR" sz="1600" b="1" dirty="0"/>
              <a:t>DISTRITO FEDERAL </a:t>
            </a:r>
            <a:r>
              <a:rPr lang="pt-BR" sz="1600" dirty="0"/>
              <a:t>– Delegacia Especial de Repressão ao Crime Cibernético – DRCC</a:t>
            </a:r>
          </a:p>
          <a:p>
            <a:r>
              <a:rPr lang="pt-BR" sz="1600" b="1" dirty="0"/>
              <a:t> GOIÁS </a:t>
            </a:r>
            <a:r>
              <a:rPr lang="pt-BR" sz="1600" dirty="0"/>
              <a:t>– Delegacia Estadual de Repressão a Crimes Cibernéticos (DERCC)</a:t>
            </a:r>
          </a:p>
          <a:p>
            <a:r>
              <a:rPr lang="pt-BR" sz="1600" dirty="0"/>
              <a:t> </a:t>
            </a:r>
            <a:r>
              <a:rPr lang="pt-BR" sz="1600" b="1" dirty="0"/>
              <a:t>SANTA CATARINA </a:t>
            </a:r>
            <a:r>
              <a:rPr lang="pt-BR" sz="1600" dirty="0"/>
              <a:t>– Polícia Civil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0" y="188639"/>
            <a:ext cx="6589200" cy="864095"/>
          </a:xfrm>
        </p:spPr>
        <p:txBody>
          <a:bodyPr/>
          <a:lstStyle/>
          <a:p>
            <a:r>
              <a:rPr lang="pt-BR" b="1" dirty="0"/>
              <a:t>Atos e Providências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03648" y="1052735"/>
            <a:ext cx="2949280" cy="792090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b="1" dirty="0"/>
              <a:t>MEDIDAS A SEREM ADOTADAS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95536" y="2276872"/>
            <a:ext cx="4176465" cy="4248472"/>
          </a:xfrm>
        </p:spPr>
        <p:txBody>
          <a:bodyPr>
            <a:normAutofit/>
          </a:bodyPr>
          <a:lstStyle/>
          <a:p>
            <a:r>
              <a:rPr lang="pt-BR" sz="2000" b="1" dirty="0"/>
              <a:t>Procurar advogado especializado em crimes digitais, ou busque orientação na delegacia mais próxima para informações sobre qual delegacia é direcionada para esses crimes digitais no local onde se encontra.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656154" y="1052734"/>
            <a:ext cx="2873239" cy="432050"/>
          </a:xfrm>
        </p:spPr>
        <p:txBody>
          <a:bodyPr/>
          <a:lstStyle/>
          <a:p>
            <a:pPr algn="ctr"/>
            <a:r>
              <a:rPr lang="pt-BR" b="1" dirty="0"/>
              <a:t>COMPETÊNCIA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176465" cy="4968553"/>
          </a:xfrm>
        </p:spPr>
        <p:txBody>
          <a:bodyPr>
            <a:noAutofit/>
          </a:bodyPr>
          <a:lstStyle/>
          <a:p>
            <a:r>
              <a:rPr lang="pt-BR" sz="2000" b="1" dirty="0"/>
              <a:t>A Lei nº 12.737/12, comumente conhecida como Código Carolina Dieckmann, é uma lei que criminaliza os crimes cibernéticos, tipificando atos como invasão de computadores, violação da integridade de dados pessoais de terceiros e remoção de sites. • artigo 15-A do Código Penal tipifica o crime de invasão de computadores. •Lei Geral de Proteção de Dados Pessoais (LGPD) Lei 13.709/2018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Atos e Providências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43049"/>
            <a:ext cx="4040188" cy="633823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MEDIDAS A SEREM ADOTADAS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85720" y="2636912"/>
            <a:ext cx="4211668" cy="3649607"/>
          </a:xfrm>
        </p:spPr>
        <p:txBody>
          <a:bodyPr>
            <a:normAutofit/>
          </a:bodyPr>
          <a:lstStyle/>
          <a:p>
            <a:r>
              <a:rPr lang="pt-BR" sz="2000" dirty="0"/>
              <a:t>• </a:t>
            </a:r>
            <a:r>
              <a:rPr lang="pt-BR" sz="2000" b="1" dirty="0"/>
              <a:t>Coletar de informações.</a:t>
            </a:r>
          </a:p>
          <a:p>
            <a:endParaRPr lang="pt-BR" sz="2000" b="1" dirty="0"/>
          </a:p>
          <a:p>
            <a:r>
              <a:rPr lang="pt-BR" sz="2000" b="1" dirty="0"/>
              <a:t> • Registrar  Provas.</a:t>
            </a:r>
          </a:p>
          <a:p>
            <a:endParaRPr lang="pt-BR" sz="2000" b="1" dirty="0"/>
          </a:p>
          <a:p>
            <a:r>
              <a:rPr lang="pt-BR" sz="2000" b="1" dirty="0"/>
              <a:t> • Boletim de ocorrência.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3438" y="1857364"/>
            <a:ext cx="4143404" cy="923564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MEDIDAS A SEREM ADOTADAS</a:t>
            </a:r>
          </a:p>
          <a:p>
            <a:pPr algn="ctr"/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3438" y="2636912"/>
            <a:ext cx="4041775" cy="3721046"/>
          </a:xfrm>
        </p:spPr>
        <p:txBody>
          <a:bodyPr>
            <a:normAutofit/>
          </a:bodyPr>
          <a:lstStyle/>
          <a:p>
            <a:r>
              <a:rPr lang="pt-BR" sz="2000" b="1" dirty="0"/>
              <a:t>Se a vítima for uma criança o ato mais prudente seria procurar os órgãos do Conselho Tutelar ou procurar qualquer unidade da Polícia Civil para direcionar esse atendimento.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630</Words>
  <Application>Microsoft Office PowerPoint</Application>
  <PresentationFormat>Apresentação na tela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Cacho</vt:lpstr>
      <vt:lpstr>Violação à Intimidade no Ambiente Digital</vt:lpstr>
      <vt:lpstr>Direito a Privacidade.</vt:lpstr>
      <vt:lpstr> Legislação Vigente.</vt:lpstr>
      <vt:lpstr>Objetivo Geral do Trabalho</vt:lpstr>
      <vt:lpstr>Objetivos Específicos do Trabalho</vt:lpstr>
      <vt:lpstr>Locais</vt:lpstr>
      <vt:lpstr>Central  Denúncias de Crimes Cibernéticos</vt:lpstr>
      <vt:lpstr>Atos e Providências</vt:lpstr>
      <vt:lpstr>Atos e Providências</vt:lpstr>
      <vt:lpstr>CONCLUSÃO </vt:lpstr>
      <vt:lpstr>Ana Maria Silva Amanda Eduarda dos Santos Capelete Maria Eduarda Costa Gonçalves  Kallita Jeniffer Vieira Gomes Marcos Silva dos Prazeres.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marcos.prazeres</dc:creator>
  <cp:lastModifiedBy>HENRIQUE SAVONITTI MIRANDA</cp:lastModifiedBy>
  <cp:revision>29</cp:revision>
  <dcterms:created xsi:type="dcterms:W3CDTF">2023-05-03T19:04:41Z</dcterms:created>
  <dcterms:modified xsi:type="dcterms:W3CDTF">2023-06-15T14:03:14Z</dcterms:modified>
</cp:coreProperties>
</file>