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C988A-DF7E-0599-CB6F-C9BB7963A967}" v="180" dt="2023-05-09T18:58:13.741"/>
    <p1510:client id="{484ABA58-A413-C2F7-17D9-F6302D1FD06D}" v="326" dt="2023-05-23T14:19:00.147"/>
    <p1510:client id="{63C62178-E1E9-4499-9506-4E3710E5237D}" v="11" dt="2023-05-09T19:04:15.821"/>
    <p1510:client id="{765406C6-C539-6CFF-C892-8ACA1B66C489}" v="3" dt="2023-05-25T11:04:20.705"/>
    <p1510:client id="{7D4A52DF-EFFA-210C-7DB1-AC1A9B86BAA1}" v="12" dt="2023-05-11T12:18:25.589"/>
    <p1510:client id="{837FCF1D-A57E-0FE8-FF85-D23F1F9DDA3F}" v="1" dt="2023-05-25T11:03:40.683"/>
    <p1510:client id="{B0C5C8CB-A021-4F66-BDED-7A68A9E6ADF5}" v="379" dt="2023-05-09T18:42:56.339"/>
    <p1510:client id="{D861A901-6C30-6EE5-BA0D-E7761C61DC70}" v="50" dt="2023-05-24T17:27:2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48129-1D48-4BC0-A8DB-DE2F4BBEA824}" type="datetime1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C4A0FF-11C3-4916-A589-DFB00A47FD91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9669" y="3428998"/>
            <a:ext cx="6380205" cy="2672864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pt-BR" dirty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EFBC9-BE4F-4240-8DE6-BB880A22E598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3" name="Caixa de texto 12"/>
          <p:cNvSpPr txBox="1"/>
          <p:nvPr/>
        </p:nvSpPr>
        <p:spPr>
          <a:xfrm>
            <a:off x="124099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aixa de texto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2FB93-F23D-466B-92AF-BE5BBA0A5B60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tângulo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aixa de texto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587AB-9ACC-4255-A2DE-6A0630799EB5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0C652-E635-40FE-8D0C-879215DFFF1F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Caixa de texto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tângulo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aixa de texto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0F1A7-3442-4B0B-9754-37BAABCD223C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tângulo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78659-7F18-4C2E-B295-290CB48AAF56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Caixa de texto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tângulo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aixa de texto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515F40-481E-43A2-ACEB-0CEBCD8638BB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tângulo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D4100-1199-4D13-A75F-635F0B7C0AE1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Caixa de texto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8DB914-6F66-4B9D-8EE6-F09DD59AAB81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tângulo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aixa de texto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E5945-5769-4F4A-8C03-D8DA61A98BD3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tângulo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Caixa de texto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B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t-B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9D9A7-4F91-49A4-8591-098C9D8EA2CE}" type="datetime1">
              <a:rPr lang="pt-BR" noProof="0" smtClean="0"/>
              <a:t>25/05/2023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Oitavo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494151F0-A13D-470E-BA22-7EFE7C89ACED}" type="datetime1">
              <a:rPr lang="pt-BR" noProof="0" smtClean="0"/>
              <a:t>25/05/2023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57" name="Retângulo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801" y="3715985"/>
            <a:ext cx="7643798" cy="2465928"/>
          </a:xfrm>
        </p:spPr>
        <p:txBody>
          <a:bodyPr rtlCol="0">
            <a:normAutofit fontScale="90000"/>
          </a:bodyPr>
          <a:lstStyle/>
          <a:p>
            <a:r>
              <a:rPr lang="pt-BR" dirty="0">
                <a:cs typeface="Arial"/>
              </a:rPr>
              <a:t>A PROTEÇÃO DE DADOS PESSOAIS NO AMBIENTE VIRTUAL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>
                <a:cs typeface="Arial"/>
              </a:rPr>
              <a:t>DIREITO DIGITAL</a:t>
            </a:r>
          </a:p>
          <a:p>
            <a:r>
              <a:rPr lang="pt-BR" dirty="0">
                <a:cs typeface="Arial"/>
              </a:rPr>
              <a:t>PROJETO EXTENSIONISTA</a:t>
            </a:r>
          </a:p>
        </p:txBody>
      </p:sp>
      <p:pic>
        <p:nvPicPr>
          <p:cNvPr id="4" name="Imagem 4" descr="Digitação manual no teclado">
            <a:extLst>
              <a:ext uri="{FF2B5EF4-FFF2-40B4-BE49-F238E27FC236}">
                <a16:creationId xmlns:a16="http://schemas.microsoft.com/office/drawing/2014/main" id="{3CBE9A24-F0C9-41DD-76D6-D88C96C8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203" y="25146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00600-4F94-96A1-1CCB-9E6C700D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12" y="808056"/>
            <a:ext cx="7840275" cy="1764102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cs typeface="Arial"/>
              </a:rPr>
              <a:t>ABORDAGEM TEÓRICA</a:t>
            </a:r>
            <a:br>
              <a:rPr lang="pt-BR" sz="2800" dirty="0">
                <a:cs typeface="Arial"/>
              </a:rPr>
            </a:br>
            <a:br>
              <a:rPr lang="pt-BR" sz="2800" dirty="0">
                <a:cs typeface="Arial"/>
              </a:rPr>
            </a:br>
            <a:r>
              <a:rPr lang="pt-BR" sz="2800" dirty="0">
                <a:cs typeface="Arial"/>
              </a:rPr>
              <a:t>1.DIREITO À INTIMIDADE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85FEAE-E7C5-0B2A-586A-3638BCBF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>
              <a:buFont typeface="Arial" panose="05000000000000000000" pitchFamily="2" charset="2"/>
              <a:buChar char="•"/>
            </a:pPr>
            <a:r>
              <a:rPr lang="pt-BR" dirty="0">
                <a:cs typeface="Arial" panose="020B0604020202020204"/>
              </a:rPr>
              <a:t>INTIMIDADE E PRIVACIDADE (TEORIA DOS CÍRCULOS CONCÊNTRICOS)</a:t>
            </a:r>
            <a:endParaRPr lang="pt-BR" dirty="0"/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pt-BR" dirty="0">
                <a:cs typeface="Arial" panose="020B0604020202020204"/>
              </a:rPr>
              <a:t>VIOLAÇÃO DA INTIMIDADE NO AMBIENTE VIRTUAL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26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83DCF-F0D8-CB3C-71C6-266B9E24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18" y="808056"/>
            <a:ext cx="7958331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2800" dirty="0">
                <a:cs typeface="Arial"/>
              </a:rPr>
              <a:t>ABORDAGEM TEÓRICA</a:t>
            </a:r>
            <a:br>
              <a:rPr lang="pt-BR" sz="2800" dirty="0">
                <a:cs typeface="Arial"/>
              </a:rPr>
            </a:br>
            <a:br>
              <a:rPr lang="pt-BR" sz="2800" dirty="0">
                <a:cs typeface="Arial"/>
              </a:rPr>
            </a:br>
            <a:r>
              <a:rPr lang="pt-BR" sz="2800" dirty="0">
                <a:cs typeface="Arial"/>
              </a:rPr>
              <a:t>2. DIREITOS DA PERSONALIDADE</a:t>
            </a:r>
            <a:endParaRPr lang="pt-BR" sz="2800">
              <a:cs typeface="Arial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17E42E-09E3-4AE0-FC4E-037D6870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pt-BR" dirty="0">
                <a:cs typeface="Arial" panose="020B0604020202020204"/>
              </a:rPr>
              <a:t>DIREITOS DA PERSONALIDADE E O CÓDIGO CIVIL</a:t>
            </a:r>
          </a:p>
          <a:p>
            <a:pPr marL="344170" indent="-344170"/>
            <a:r>
              <a:rPr lang="pt-BR" dirty="0">
                <a:cs typeface="Arial" panose="020B0604020202020204"/>
              </a:rPr>
              <a:t>DADOS PESSOAIS vs. DIREITOS DA PERSONALIDADE</a:t>
            </a:r>
          </a:p>
          <a:p>
            <a:pPr marL="344170" indent="-344170"/>
            <a:r>
              <a:rPr lang="pt-BR" dirty="0">
                <a:cs typeface="Arial" panose="020B0604020202020204"/>
              </a:rPr>
              <a:t>IDENTIDADE DIGITAL</a:t>
            </a:r>
          </a:p>
          <a:p>
            <a:pPr marL="0" indent="0">
              <a:buNone/>
            </a:pPr>
            <a:endParaRPr lang="pt-BR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145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10CE-4931-9717-0801-B32F7DD9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30" y="808056"/>
            <a:ext cx="8087119" cy="2053876"/>
          </a:xfrm>
        </p:spPr>
        <p:txBody>
          <a:bodyPr>
            <a:normAutofit/>
          </a:bodyPr>
          <a:lstStyle/>
          <a:p>
            <a:pPr algn="ctr"/>
            <a:br>
              <a:rPr lang="pt-BR" dirty="0">
                <a:cs typeface="Arial"/>
              </a:rPr>
            </a:br>
            <a:r>
              <a:rPr lang="pt-BR" sz="2800" dirty="0">
                <a:cs typeface="Arial"/>
              </a:rPr>
              <a:t>ABORDAGEM TEÓRICA</a:t>
            </a:r>
            <a:br>
              <a:rPr lang="pt-BR" sz="2800" dirty="0">
                <a:cs typeface="Arial"/>
              </a:rPr>
            </a:br>
            <a:br>
              <a:rPr lang="pt-BR" sz="2800" dirty="0">
                <a:cs typeface="Arial"/>
              </a:rPr>
            </a:br>
            <a:r>
              <a:rPr lang="pt-BR" sz="2800" dirty="0">
                <a:cs typeface="Arial"/>
              </a:rPr>
              <a:t>3.LEI GERAL DE PROTEÇÃO DE DADOS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29376C-F697-7808-4A58-E7EB2BD4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pt-BR">
                <a:cs typeface="Arial"/>
              </a:rPr>
              <a:t>OBJETIVO</a:t>
            </a:r>
          </a:p>
          <a:p>
            <a:pPr marL="342900" indent="-342900"/>
            <a:r>
              <a:rPr lang="pt-BR" dirty="0">
                <a:cs typeface="Arial"/>
              </a:rPr>
              <a:t>ATUAÇÃO</a:t>
            </a:r>
          </a:p>
          <a:p>
            <a:pPr marL="342900" indent="-342900"/>
            <a:endParaRPr lang="pt-B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2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72FEDF50-CDA1-F91F-B2AE-EA2D0B82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762" y="574181"/>
            <a:ext cx="7283408" cy="2268559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cs typeface="Arial"/>
              </a:rPr>
              <a:t>ABORDAGEM TEÓRICA</a:t>
            </a:r>
            <a:br>
              <a:rPr lang="pt-BR" sz="2800" dirty="0">
                <a:cs typeface="Arial"/>
              </a:rPr>
            </a:br>
            <a:br>
              <a:rPr lang="pt-BR" sz="2800" dirty="0">
                <a:cs typeface="Arial"/>
              </a:rPr>
            </a:br>
            <a:r>
              <a:rPr lang="pt-BR" sz="2800" dirty="0">
                <a:cs typeface="Arial"/>
              </a:rPr>
              <a:t>4. </a:t>
            </a:r>
            <a:r>
              <a:rPr lang="pt-BR" sz="2800" i="1" dirty="0">
                <a:cs typeface="Arial"/>
              </a:rPr>
              <a:t>COOKIES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811015-A609-B3A7-6678-3907A22E1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9" y="3503011"/>
            <a:ext cx="2503753" cy="116021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5000000000000000000" pitchFamily="2" charset="2"/>
              <a:buChar char="•"/>
            </a:pPr>
            <a:r>
              <a:rPr lang="en-US" sz="2000" dirty="0">
                <a:cs typeface="Arial" panose="020B0604020202020204"/>
              </a:rPr>
              <a:t>O QUE É?</a:t>
            </a:r>
            <a:endParaRPr lang="pt-BR" sz="2000">
              <a:cs typeface="Arial"/>
            </a:endParaRPr>
          </a:p>
          <a:p>
            <a:pPr marL="342900" indent="-342900" algn="l">
              <a:buFont typeface="Arial" panose="05000000000000000000" pitchFamily="2" charset="2"/>
              <a:buChar char="•"/>
            </a:pPr>
            <a:r>
              <a:rPr lang="en-US" sz="2000" dirty="0">
                <a:cs typeface="Arial" panose="020B0604020202020204"/>
              </a:rPr>
              <a:t>PRINCÍPIOS</a:t>
            </a:r>
          </a:p>
        </p:txBody>
      </p:sp>
      <p:pic>
        <p:nvPicPr>
          <p:cNvPr id="4" name="Imagem 4" descr="Uma imagem contendo no interior, pequeno&#10;&#10;Descrição gerada automaticamente">
            <a:extLst>
              <a:ext uri="{FF2B5EF4-FFF2-40B4-BE49-F238E27FC236}">
                <a16:creationId xmlns:a16="http://schemas.microsoft.com/office/drawing/2014/main" id="{9E5AFC81-0BBA-124F-4AF5-4AFB8745A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464" y="2888066"/>
            <a:ext cx="4438731" cy="35509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9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C410A-851D-2216-03A5-F353E2F4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18" y="872450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cs typeface="Arial"/>
              </a:rPr>
              <a:t>AÇÃO EXTENSIONISTA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120DA-2274-7759-AC41-A084ABA0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pt-BR" dirty="0">
                <a:solidFill>
                  <a:srgbClr val="FFFFFF"/>
                </a:solidFill>
                <a:cs typeface="Arial"/>
              </a:rPr>
              <a:t>DESAFIO</a:t>
            </a:r>
          </a:p>
          <a:p>
            <a:pPr marL="344170" indent="-344170"/>
            <a:r>
              <a:rPr lang="pt-BR" dirty="0">
                <a:cs typeface="Arial"/>
              </a:rPr>
              <a:t>OBJETIVO</a:t>
            </a:r>
          </a:p>
          <a:p>
            <a:pPr marL="344170" indent="-344170"/>
            <a:r>
              <a:rPr lang="pt-BR" dirty="0">
                <a:cs typeface="Arial"/>
              </a:rPr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05490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C410A-851D-2216-03A5-F353E2F4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18" y="840254"/>
            <a:ext cx="7958331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2800" dirty="0">
                <a:cs typeface="Arial"/>
              </a:rPr>
              <a:t>AÇÃO EXTENSIONISTA</a:t>
            </a:r>
            <a:br>
              <a:rPr lang="pt-BR" sz="2800" dirty="0">
                <a:cs typeface="Arial"/>
              </a:rPr>
            </a:br>
            <a:br>
              <a:rPr lang="pt-BR" sz="2800" dirty="0">
                <a:cs typeface="Arial"/>
              </a:rPr>
            </a:br>
            <a:r>
              <a:rPr lang="pt-BR" sz="2000" dirty="0">
                <a:cs typeface="Arial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120DA-2274-7759-AC41-A084ABA0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99" y="1822669"/>
            <a:ext cx="10939790" cy="3997828"/>
          </a:xfrm>
        </p:spPr>
        <p:txBody>
          <a:bodyPr/>
          <a:lstStyle/>
          <a:p>
            <a:pPr marL="344170" indent="-344170"/>
            <a:r>
              <a:rPr lang="pt-BR" dirty="0">
                <a:solidFill>
                  <a:srgbClr val="FFFFFF"/>
                </a:solidFill>
                <a:cs typeface="Arial"/>
              </a:rPr>
              <a:t>CRIAÇÃO DE UM PERFIL NO </a:t>
            </a:r>
            <a:r>
              <a:rPr lang="pt-BR" dirty="0">
                <a:cs typeface="Arial"/>
              </a:rPr>
              <a:t>INSTAGRAM </a:t>
            </a:r>
            <a:endParaRPr lang="pt-BR">
              <a:cs typeface="Arial"/>
            </a:endParaRPr>
          </a:p>
          <a:p>
            <a:pPr marL="344170" indent="-344170"/>
            <a:r>
              <a:rPr lang="pt-BR" dirty="0">
                <a:cs typeface="Arial"/>
              </a:rPr>
              <a:t>9 POSTAGENS </a:t>
            </a:r>
            <a:endParaRPr lang="en-US" dirty="0">
              <a:cs typeface="Arial"/>
            </a:endParaRPr>
          </a:p>
          <a:p>
            <a:pPr marL="344170" indent="-344170"/>
            <a:r>
              <a:rPr lang="pt-BR" dirty="0">
                <a:cs typeface="Arial"/>
              </a:rPr>
              <a:t>IDENTIDADE VISUAL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05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C410A-851D-2216-03A5-F353E2F4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94" y="808056"/>
            <a:ext cx="8559345" cy="1764102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cs typeface="Arial"/>
              </a:rPr>
              <a:t>AÇÃO EXTENSIONISTA</a:t>
            </a:r>
            <a:br>
              <a:rPr lang="pt-BR" sz="2800" dirty="0">
                <a:cs typeface="Arial"/>
              </a:rPr>
            </a:br>
            <a:br>
              <a:rPr lang="pt-BR" dirty="0">
                <a:cs typeface="Arial"/>
              </a:rPr>
            </a:br>
            <a:r>
              <a:rPr lang="pt-BR" sz="2000" dirty="0">
                <a:cs typeface="Arial"/>
              </a:rPr>
              <a:t>DICAS PARA PROTEGER SEUS DADOS PESSOAIS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120DA-2274-7759-AC41-A084ABA0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dirty="0">
                <a:solidFill>
                  <a:srgbClr val="FFFFFF"/>
                </a:solidFill>
                <a:cs typeface="Arial"/>
              </a:rPr>
              <a:t>ANTIVÍRUS E FIREWALL</a:t>
            </a:r>
            <a:endParaRPr lang="pt-BR" dirty="0">
              <a:solidFill>
                <a:srgbClr val="FFFFFF"/>
              </a:solidFill>
              <a:cs typeface="Arial"/>
            </a:endParaRPr>
          </a:p>
          <a:p>
            <a:pPr marL="344170" indent="-344170"/>
            <a:r>
              <a:rPr lang="en-US" dirty="0">
                <a:solidFill>
                  <a:srgbClr val="FFFFFF"/>
                </a:solidFill>
                <a:cs typeface="Arial"/>
              </a:rPr>
              <a:t>SENHAS </a:t>
            </a:r>
            <a:r>
              <a:rPr lang="en-US" dirty="0">
                <a:cs typeface="Arial"/>
              </a:rPr>
              <a:t>COMPLEXAS</a:t>
            </a:r>
          </a:p>
          <a:p>
            <a:pPr marL="344170" indent="-344170"/>
            <a:r>
              <a:rPr lang="en-US" dirty="0">
                <a:cs typeface="Arial"/>
              </a:rPr>
              <a:t>BACK UP</a:t>
            </a:r>
            <a:endParaRPr lang="en-US" dirty="0"/>
          </a:p>
        </p:txBody>
      </p:sp>
      <p:pic>
        <p:nvPicPr>
          <p:cNvPr id="5" name="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BE7D857-1628-C6DE-551E-9C420CFD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80" y="2717186"/>
            <a:ext cx="3591059" cy="2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F24A386-7112-BBBD-AE5A-AD7CA39C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695" y="1125509"/>
            <a:ext cx="7958331" cy="1077229"/>
          </a:xfrm>
        </p:spPr>
        <p:txBody>
          <a:bodyPr/>
          <a:lstStyle/>
          <a:p>
            <a:pPr algn="ctr"/>
            <a:r>
              <a:rPr lang="pt-BR" dirty="0">
                <a:cs typeface="Arial"/>
              </a:rPr>
              <a:t>OBRIGADO!</a:t>
            </a:r>
          </a:p>
        </p:txBody>
      </p:sp>
      <p:pic>
        <p:nvPicPr>
          <p:cNvPr id="11" name="Imagem 11" descr="Pessoa com raquete de tênis na mão&#10;&#10;Descrição gerada automaticamente">
            <a:extLst>
              <a:ext uri="{FF2B5EF4-FFF2-40B4-BE49-F238E27FC236}">
                <a16:creationId xmlns:a16="http://schemas.microsoft.com/office/drawing/2014/main" id="{AC96BA84-1D65-44BA-4146-E66CEB472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977" y="1940017"/>
            <a:ext cx="2743200" cy="18273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292C1F-3268-15DD-7F46-4D2EEA8D081D}"/>
              </a:ext>
            </a:extLst>
          </p:cNvPr>
          <p:cNvSpPr txBox="1"/>
          <p:nvPr/>
        </p:nvSpPr>
        <p:spPr>
          <a:xfrm>
            <a:off x="1375611" y="5235742"/>
            <a:ext cx="943075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cs typeface="Arial"/>
              </a:rPr>
              <a:t>Cristiane Araújo Neres  - Jacqueline Martins Lopes -  Martha Cipriano da Silva - Renan Jesus Souza de Oliveira - Sabrina de Jesus Lima</a:t>
            </a:r>
            <a:endParaRPr lang="pt-BR" sz="1600" dirty="0"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151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MS Shell Dlg 2</vt:lpstr>
      <vt:lpstr>Wingdings</vt:lpstr>
      <vt:lpstr>Wingdings 3</vt:lpstr>
      <vt:lpstr>Madison</vt:lpstr>
      <vt:lpstr>A PROTEÇÃO DE DADOS PESSOAIS NO AMBIENTE VIRTUAL</vt:lpstr>
      <vt:lpstr>ABORDAGEM TEÓRICA  1.DIREITO À INTIMIDADE</vt:lpstr>
      <vt:lpstr>ABORDAGEM TEÓRICA  2. DIREITOS DA PERSONALIDADE</vt:lpstr>
      <vt:lpstr> ABORDAGEM TEÓRICA  3.LEI GERAL DE PROTEÇÃO DE DADOS</vt:lpstr>
      <vt:lpstr>ABORDAGEM TEÓRICA  4. COOKIES</vt:lpstr>
      <vt:lpstr>AÇÃO EXTENSIONISTA</vt:lpstr>
      <vt:lpstr>AÇÃO EXTENSIONISTA  DESENVOLVIMENTO</vt:lpstr>
      <vt:lpstr>AÇÃO EXTENSIONISTA  DICAS PARA PROTEGER SEUS DADOS PESSOAIS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SAVONITTI MIRANDA</dc:creator>
  <cp:lastModifiedBy>HENRIQUE SAVONITTI MIRANDA</cp:lastModifiedBy>
  <cp:revision>254</cp:revision>
  <dcterms:created xsi:type="dcterms:W3CDTF">2023-05-09T13:45:58Z</dcterms:created>
  <dcterms:modified xsi:type="dcterms:W3CDTF">2023-05-25T22:56:06Z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