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98" r:id="rId5"/>
    <p:sldId id="301" r:id="rId6"/>
    <p:sldId id="302" r:id="rId7"/>
    <p:sldId id="303" r:id="rId8"/>
    <p:sldId id="304" r:id="rId9"/>
    <p:sldId id="305" r:id="rId10"/>
    <p:sldId id="306" r:id="rId11"/>
    <p:sldId id="307" r:id="rId12"/>
    <p:sldId id="308" r:id="rId13"/>
    <p:sldId id="310" r:id="rId1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19" autoAdjust="0"/>
  </p:normalViewPr>
  <p:slideViewPr>
    <p:cSldViewPr snapToGrid="0">
      <p:cViewPr varScale="1">
        <p:scale>
          <a:sx n="82" d="100"/>
          <a:sy n="82" d="100"/>
        </p:scale>
        <p:origin x="629" y="72"/>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2CF2B-E82F-4152-ADD2-ED47E5A676F4}" type="datetimeFigureOut">
              <a:rPr lang="pt-BR" smtClean="0"/>
              <a:t>10/05/2023</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FE9163-63CE-4B6F-8106-3CB82B73A73B}" type="slidenum">
              <a:rPr lang="pt-BR" smtClean="0"/>
              <a:t>‹nº›</a:t>
            </a:fld>
            <a:endParaRPr lang="pt-BR" dirty="0"/>
          </a:p>
        </p:txBody>
      </p:sp>
    </p:spTree>
    <p:extLst>
      <p:ext uri="{BB962C8B-B14F-4D97-AF65-F5344CB8AC3E}">
        <p14:creationId xmlns:p14="http://schemas.microsoft.com/office/powerpoint/2010/main" val="263866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9FF0D-B331-4276-BF84-39B369306F99}" type="datetimeFigureOut">
              <a:rPr lang="pt-BR" noProof="0" smtClean="0"/>
              <a:t>10/05/2023</a:t>
            </a:fld>
            <a:endParaRPr lang="pt-BR" noProof="0"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564A1-17BF-464F-B2FE-65DA37285BF0}" type="slidenum">
              <a:rPr lang="pt-BR" noProof="0" smtClean="0"/>
              <a:t>‹nº›</a:t>
            </a:fld>
            <a:endParaRPr lang="pt-BR" noProof="0" dirty="0"/>
          </a:p>
        </p:txBody>
      </p:sp>
    </p:spTree>
    <p:extLst>
      <p:ext uri="{BB962C8B-B14F-4D97-AF65-F5344CB8AC3E}">
        <p14:creationId xmlns:p14="http://schemas.microsoft.com/office/powerpoint/2010/main" val="29172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C564A1-17BF-464F-B2FE-65DA37285BF0}" type="slidenum">
              <a:rPr lang="pt-BR" smtClean="0"/>
              <a:t>1</a:t>
            </a:fld>
            <a:endParaRPr lang="pt-BR" dirty="0"/>
          </a:p>
        </p:txBody>
      </p:sp>
    </p:spTree>
    <p:extLst>
      <p:ext uri="{BB962C8B-B14F-4D97-AF65-F5344CB8AC3E}">
        <p14:creationId xmlns:p14="http://schemas.microsoft.com/office/powerpoint/2010/main" val="77870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t-BR" noProof="0"/>
              <a:t>Clique para editar o estilo do subtítulo Mestre</a:t>
            </a:r>
            <a:endParaRPr lang="pt-BR" noProof="0"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604E8571-58AC-4B02-A72C-B7E3E60A7BA5}" type="datetime1">
              <a:rPr lang="pt-BR" noProof="0" smtClean="0"/>
              <a:t>10/05/2023</a:t>
            </a:fld>
            <a:endParaRPr lang="pt-BR" noProof="0"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46C2D5DC-E9E6-4460-9005-9561D7AE5062}" type="datetime1">
              <a:rPr lang="pt-BR" noProof="0" smtClean="0"/>
              <a:t>10/05/2023</a:t>
            </a:fld>
            <a:endParaRPr lang="pt-BR" noProof="0"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7616C38-4A2F-4C3B-B502-7E51C7F0342F}" type="datetime1">
              <a:rPr lang="pt-BR" noProof="0" smtClean="0"/>
              <a:t>10/05/2023</a:t>
            </a:fld>
            <a:endParaRPr lang="pt-BR" noProof="0"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pt-BR" noProof="0"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097280" y="2120900"/>
            <a:ext cx="4639736" cy="3748193"/>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515944" y="2120900"/>
            <a:ext cx="4639736" cy="3748194"/>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20EB7CE7-B188-4FE4-8B6E-3889DBBDC355}" type="datetime1">
              <a:rPr lang="pt-BR" noProof="0" smtClean="0"/>
              <a:t>10/05/2023</a:t>
            </a:fld>
            <a:endParaRPr lang="pt-BR" noProof="0"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pt-BR" noProof="0"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97280" y="2958274"/>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515944" y="2958273"/>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93932F7F-8399-49FC-B033-AD7A4B77F998}" type="datetime1">
              <a:rPr lang="pt-BR" noProof="0" smtClean="0"/>
              <a:t>10/05/2023</a:t>
            </a:fld>
            <a:endParaRPr lang="pt-BR" noProof="0"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pt-BR" noProof="0"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0506B10-4878-49BC-96DE-C536CADA3095}" type="datetime1">
              <a:rPr lang="pt-BR" noProof="0" smtClean="0"/>
              <a:t>10/05/2023</a:t>
            </a:fld>
            <a:endParaRPr lang="pt-BR" noProof="0"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F0B6ED2-E191-4517-BA6B-37A4CEFA3A0D}" type="datetime1">
              <a:rPr lang="pt-BR" noProof="0" smtClean="0"/>
              <a:t>10/05/2023</a:t>
            </a:fld>
            <a:endParaRPr lang="pt-BR" noProof="0"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pt-BR" noProof="0"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5458984" y="812799"/>
            <a:ext cx="5928344" cy="5294757"/>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Clique para editar o texto Mestre</a:t>
            </a:r>
          </a:p>
        </p:txBody>
      </p:sp>
      <p:sp>
        <p:nvSpPr>
          <p:cNvPr id="5" name="Espaço Reservado para Data 4"/>
          <p:cNvSpPr>
            <a:spLocks noGrp="1"/>
          </p:cNvSpPr>
          <p:nvPr>
            <p:ph type="dt" sz="half" idx="10"/>
          </p:nvPr>
        </p:nvSpPr>
        <p:spPr>
          <a:xfrm>
            <a:off x="643464" y="6446520"/>
            <a:ext cx="3517568" cy="365125"/>
          </a:xfrm>
        </p:spPr>
        <p:txBody>
          <a:bodyPr rtlCol="0"/>
          <a:lstStyle>
            <a:lvl1pPr algn="l">
              <a:defRPr/>
            </a:lvl1pPr>
          </a:lstStyle>
          <a:p>
            <a:pPr rtl="0"/>
            <a:fld id="{BDB650E8-F74D-4BD3-A6BC-1B4D756C4BE8}" type="datetime1">
              <a:rPr lang="pt-BR" noProof="0" smtClean="0"/>
              <a:t>10/05/2023</a:t>
            </a:fld>
            <a:endParaRPr lang="pt-BR" noProof="0" dirty="0"/>
          </a:p>
        </p:txBody>
      </p:sp>
      <p:sp>
        <p:nvSpPr>
          <p:cNvPr id="6" name="Espaço Reservado para Rodapé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pt-BR" noProof="0" dirty="0"/>
          </a:p>
        </p:txBody>
      </p:sp>
      <p:sp>
        <p:nvSpPr>
          <p:cNvPr id="7" name="Espaço reservado para o número do slid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lvl1pPr>
              <a:defRPr/>
            </a:lvl1pPr>
          </a:lstStyle>
          <a:p>
            <a:pPr rtl="0"/>
            <a:fld id="{0B56C06F-C179-4D6D-A0AC-A9C8705BD208}" type="datetime1">
              <a:rPr lang="pt-BR" noProof="0" smtClean="0"/>
              <a:t>10/05/2023</a:t>
            </a:fld>
            <a:endParaRPr lang="pt-BR" noProof="0" dirty="0"/>
          </a:p>
        </p:txBody>
      </p:sp>
      <p:sp>
        <p:nvSpPr>
          <p:cNvPr id="6" name="Espaço reservado para rodapé 5"/>
          <p:cNvSpPr>
            <a:spLocks noGrp="1"/>
          </p:cNvSpPr>
          <p:nvPr>
            <p:ph type="ftr" sz="quarter" idx="11"/>
          </p:nvPr>
        </p:nvSpPr>
        <p:spPr>
          <a:xfrm>
            <a:off x="1097279" y="6446838"/>
            <a:ext cx="6818262" cy="365125"/>
          </a:xfrm>
        </p:spPr>
        <p:txBody>
          <a:bodyPr rtlCol="0"/>
          <a:lstStyle/>
          <a:p>
            <a:pPr algn="l"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72B881A2-478D-4079-BD8F-044C479AA962}" type="datetime1">
              <a:rPr lang="pt-BR" noProof="0" smtClean="0"/>
              <a:t>10/05/2023</a:t>
            </a:fld>
            <a:endParaRPr lang="pt-BR" noProof="0" dirty="0"/>
          </a:p>
        </p:txBody>
      </p:sp>
      <p:sp>
        <p:nvSpPr>
          <p:cNvPr id="5" name="Espaço Reservado para Rodapé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pt-BR" noProof="0" dirty="0"/>
          </a:p>
        </p:txBody>
      </p:sp>
      <p:sp>
        <p:nvSpPr>
          <p:cNvPr id="6" name="Espaço Reservado para o Número do Slid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pt-BR" noProof="0" smtClean="0"/>
              <a:t>‹nº›</a:t>
            </a:fld>
            <a:endParaRPr lang="pt-BR" noProof="0" dirty="0"/>
          </a:p>
        </p:txBody>
      </p:sp>
      <p:cxnSp>
        <p:nvCxnSpPr>
          <p:cNvPr id="10" name="Conector Re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eflexoesdaliberdade.org/rh-do-egress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agem 3" descr="Imagem Ampliada de um pedaço de papel com um lápis sobre este">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tângu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Autofit/>
          </a:bodyPr>
          <a:lstStyle/>
          <a:p>
            <a:pPr algn="ctr">
              <a:lnSpc>
                <a:spcPct val="107000"/>
              </a:lnSpc>
              <a:spcAft>
                <a:spcPts val="800"/>
              </a:spcAft>
            </a:pPr>
            <a:r>
              <a:rPr lang="pt-BR"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 Egresso do Sistema Prisional ao Mercado de Trabalho</a:t>
            </a:r>
            <a:endParaRPr lang="pt-BR" sz="3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rtlCol="0" anchor="t">
            <a:normAutofit/>
          </a:bodyPr>
          <a:lstStyle/>
          <a:p>
            <a:pPr rtl="0">
              <a:lnSpc>
                <a:spcPct val="100000"/>
              </a:lnSpc>
            </a:pPr>
            <a:endParaRPr lang="pt-BR" sz="1600" dirty="0"/>
          </a:p>
        </p:txBody>
      </p:sp>
      <p:cxnSp>
        <p:nvCxnSpPr>
          <p:cNvPr id="37" name="Conector Re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tângu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39DB9-BD82-245E-A913-8BB9FF681ABA}"/>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Ações praticas</a:t>
            </a:r>
          </a:p>
        </p:txBody>
      </p:sp>
      <p:sp>
        <p:nvSpPr>
          <p:cNvPr id="3" name="Espaço Reservado para Conteúdo 2">
            <a:extLst>
              <a:ext uri="{FF2B5EF4-FFF2-40B4-BE49-F238E27FC236}">
                <a16:creationId xmlns:a16="http://schemas.microsoft.com/office/drawing/2014/main" id="{DFAB41F2-3F3B-3ADC-7B8D-94C407DA6140}"/>
              </a:ext>
            </a:extLst>
          </p:cNvPr>
          <p:cNvSpPr>
            <a:spLocks noGrp="1"/>
          </p:cNvSpPr>
          <p:nvPr>
            <p:ph idx="1"/>
          </p:nvPr>
        </p:nvSpPr>
        <p:spPr>
          <a:xfrm>
            <a:off x="1066800" y="2080209"/>
            <a:ext cx="10058400" cy="3760891"/>
          </a:xfrm>
        </p:spPr>
        <p:txBody>
          <a:bodyPr/>
          <a:lstStyle/>
          <a:p>
            <a:pPr indent="0" algn="just">
              <a:lnSpc>
                <a:spcPct val="150000"/>
              </a:lnSpc>
              <a:buNone/>
            </a:pPr>
            <a:r>
              <a:rPr lang="pt-BR" sz="1800" dirty="0">
                <a:solidFill>
                  <a:srgbClr val="211F1F"/>
                </a:solidFill>
                <a:effectLst/>
                <a:latin typeface="Arial" panose="020B0604020202020204" pitchFamily="34" charset="0"/>
                <a:ea typeface="Times New Roman" panose="02020603050405020304" pitchFamily="18" charset="0"/>
                <a:cs typeface="Calibri" panose="020F0502020204030204" pitchFamily="34" charset="0"/>
              </a:rPr>
              <a:t>- </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Enquanto a sociedade não soluciona de forma eficaz esses problemas que foram citados anteriormente, algumas iniciativas podem e devem ser realizadas, a partir de uma nova visão a ser difundida principalmente junto às empresas, até meio de programas desenvolvidos pelas instituições de nível superior: Direito, Ciências Sociais e Saúde.</a:t>
            </a:r>
          </a:p>
          <a:p>
            <a:pPr indent="0" algn="just">
              <a:lnSpc>
                <a:spcPct val="150000"/>
              </a:lnSpc>
              <a:buNone/>
            </a:pP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 A partir dessa perspectiva, elaboramos uma projeto de esclarecimento junto às empresas, pois elas são o foco do buscador de emprego, incentivando a contratação de egressos, com informação e formação na busca da derrubada de preconceitos e consequente criação de novas oportunidades para as pessoas vindas de cumprimento de pena.</a:t>
            </a:r>
          </a:p>
          <a:p>
            <a:endParaRPr lang="pt-BR" dirty="0"/>
          </a:p>
        </p:txBody>
      </p:sp>
    </p:spTree>
    <p:extLst>
      <p:ext uri="{BB962C8B-B14F-4D97-AF65-F5344CB8AC3E}">
        <p14:creationId xmlns:p14="http://schemas.microsoft.com/office/powerpoint/2010/main" val="175064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FECD1-1B57-8957-7AE7-7E39B9261CE4}"/>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Justificativa</a:t>
            </a:r>
          </a:p>
        </p:txBody>
      </p:sp>
      <p:sp>
        <p:nvSpPr>
          <p:cNvPr id="3" name="Espaço Reservado para Conteúdo 2">
            <a:extLst>
              <a:ext uri="{FF2B5EF4-FFF2-40B4-BE49-F238E27FC236}">
                <a16:creationId xmlns:a16="http://schemas.microsoft.com/office/drawing/2014/main" id="{91E7B01E-892C-65F7-FEEA-87CF16EE2322}"/>
              </a:ext>
            </a:extLst>
          </p:cNvPr>
          <p:cNvSpPr>
            <a:spLocks noGrp="1"/>
          </p:cNvSpPr>
          <p:nvPr>
            <p:ph idx="1"/>
          </p:nvPr>
        </p:nvSpPr>
        <p:spPr/>
        <p:txBody>
          <a:bodyPr/>
          <a:lstStyle/>
          <a:p>
            <a:pPr>
              <a:lnSpc>
                <a:spcPct val="107000"/>
              </a:lnSpc>
              <a:spcAft>
                <a:spcPts val="1200"/>
              </a:spcAft>
            </a:pPr>
            <a:r>
              <a:rPr lang="pt-B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Diante das dificuldades em termos de inclusão social na sociedade brasileira, encontra-se a população egressa do sistema penitenciário.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Brasil tem uma população carcerária de pouco mais de 680 mil, e boa parte dos egressos do sistema prisional enfrentam dificuldades no acesso ao trabalho. Assim como também é considerado a 3ª maior população carcerária do mundo.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Cumprir a pena por um erro do passado, sair da prisão e encarar uma vida nova de direitos e deveres, em uma sociedade com igualdade e justiça social, deveria ser o caminho natural a ser seguido para o egresso do sistema prisional, mas não é o que acontece.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32947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6368B-48A5-8F16-B6D0-D4214661BC37}"/>
              </a:ext>
            </a:extLst>
          </p:cNvPr>
          <p:cNvSpPr>
            <a:spLocks noGrp="1"/>
          </p:cNvSpPr>
          <p:nvPr>
            <p:ph type="title"/>
          </p:nvPr>
        </p:nvSpPr>
        <p:spPr/>
        <p:txBody>
          <a:bodyPr anchor="b">
            <a:normAutofit fontScale="90000"/>
          </a:bodyPr>
          <a:lstStyle/>
          <a:p>
            <a:br>
              <a:rPr lang="pt-BR"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pt-BR"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pt-BR"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Lei de Execução Penal (Lei n° 7.210/84)</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08ACF378-C217-8A47-14AB-4A07A11FA093}"/>
              </a:ext>
            </a:extLst>
          </p:cNvPr>
          <p:cNvSpPr>
            <a:spLocks noGrp="1"/>
          </p:cNvSpPr>
          <p:nvPr>
            <p:ph idx="1"/>
          </p:nvPr>
        </p:nvSpPr>
        <p:spPr/>
        <p:txBody>
          <a:bodyPr/>
          <a:lstStyle/>
          <a:p>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Qual sua finalidade?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t>- </a:t>
            </a: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 1º A execução penal tem por objetivo efetivar as disposições de sentença ou decisão criminal e proporcionar condições para a harmônica integração social do condenado e do internado;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LEP traz em seu texto, princípios e regras que possibilitaria a ressocialização do preso, sempre dando destaque a importância da assistência educacional, mostrando que o Serviço Social tendo por finalidade amparar o preso e prepará-lo para o retorno à vida em sociedade. Mas infelizmente no Brasil ainda impera, em sua maioria e comprovadamente ineficaz “prisão ociosa”, que não reeduca, não ressocializa, não reintegra.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15773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FFCE9-E737-E71E-7572-FF9AEE300B32}"/>
              </a:ext>
            </a:extLst>
          </p:cNvPr>
          <p:cNvSpPr>
            <a:spLocks noGrp="1"/>
          </p:cNvSpPr>
          <p:nvPr>
            <p:ph type="title"/>
          </p:nvPr>
        </p:nvSpPr>
        <p:spPr/>
        <p:txBody>
          <a:bodyPr anchor="ctr">
            <a:normAutofit/>
          </a:bodyPr>
          <a:lstStyle/>
          <a:p>
            <a:r>
              <a:rPr lang="pt-BR" sz="3600" kern="0" dirty="0">
                <a:solidFill>
                  <a:srgbClr val="000000"/>
                </a:solidFill>
                <a:effectLst/>
                <a:latin typeface="Times New Roman" panose="02020603050405020304" pitchFamily="18" charset="0"/>
                <a:ea typeface="Times New Roman" panose="02020603050405020304" pitchFamily="18" charset="0"/>
              </a:rPr>
              <a:t>O Trabalho sendo uma garantia fundamental</a:t>
            </a:r>
            <a:endParaRPr lang="pt-BR" sz="3600" dirty="0"/>
          </a:p>
        </p:txBody>
      </p:sp>
      <p:sp>
        <p:nvSpPr>
          <p:cNvPr id="3" name="Espaço Reservado para Conteúdo 2">
            <a:extLst>
              <a:ext uri="{FF2B5EF4-FFF2-40B4-BE49-F238E27FC236}">
                <a16:creationId xmlns:a16="http://schemas.microsoft.com/office/drawing/2014/main" id="{992C3273-735C-5073-48E0-163E683C6FC1}"/>
              </a:ext>
            </a:extLst>
          </p:cNvPr>
          <p:cNvSpPr>
            <a:spLocks noGrp="1"/>
          </p:cNvSpPr>
          <p:nvPr>
            <p:ph idx="1"/>
          </p:nvPr>
        </p:nvSpPr>
        <p:spPr/>
        <p:txBody>
          <a:bodyPr/>
          <a:lstStyle/>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 direito ao trabalho é uma garantia constitucional fundamental, presente no nosso Estado Democrático de Direito, no qual se encontra elencado no Capítulo “Dos Direitos e Garantias Fundamentais”, no art. 5°, inciso XIII da Constituição Federal de 1988, no qual estabelece que é livre o exercício de qualquer trabalho, ofício ou profissão, desde que atendidas as qualificações profissionais que a lei estabelecer.</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 trabalho, além de ser uma garantia fundamental, prevista em nossa Carta Magna, como mencionado anteriormente, também se encontra constituído na Declaração Universal de Direitos Humanos, que em seu art. 23 determina que “todo ser humano tem direito ao trabalho, à livre escolha de emprego, a condições justas e favoráveis de trabalho e à proteção contra o desemprego”.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38161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4BDAC-B835-A1E3-D2C6-A7F6F7826A8D}"/>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Visão do egresso sobre si</a:t>
            </a:r>
          </a:p>
        </p:txBody>
      </p:sp>
      <p:sp>
        <p:nvSpPr>
          <p:cNvPr id="3" name="Espaço Reservado para Conteúdo 2">
            <a:extLst>
              <a:ext uri="{FF2B5EF4-FFF2-40B4-BE49-F238E27FC236}">
                <a16:creationId xmlns:a16="http://schemas.microsoft.com/office/drawing/2014/main" id="{6C1613FD-A5D9-08AD-64FF-949FC4C50096}"/>
              </a:ext>
            </a:extLst>
          </p:cNvPr>
          <p:cNvSpPr>
            <a:spLocks noGrp="1"/>
          </p:cNvSpPr>
          <p:nvPr>
            <p:ph idx="1"/>
          </p:nvPr>
        </p:nvSpPr>
        <p:spPr/>
        <p:txBody>
          <a:bodyPr/>
          <a:lstStyle/>
          <a:p>
            <a:r>
              <a:rPr lang="pt-BR" dirty="0">
                <a:latin typeface="Times New Roman" panose="02020603050405020304" pitchFamily="18" charset="0"/>
                <a:cs typeface="Times New Roman" panose="02020603050405020304" pitchFamily="18" charset="0"/>
              </a:rPr>
              <a:t>- Discriminação/Falta de oportunidade.</a:t>
            </a:r>
          </a:p>
          <a:p>
            <a:r>
              <a:rPr lang="pt-BR" dirty="0">
                <a:latin typeface="Times New Roman" panose="02020603050405020304" pitchFamily="18" charset="0"/>
                <a:cs typeface="Times New Roman" panose="02020603050405020304" pitchFamily="18" charset="0"/>
              </a:rPr>
              <a:t>- Programa “Começar de novo”.</a:t>
            </a:r>
          </a:p>
          <a:p>
            <a:r>
              <a:rPr lang="pt-BR" dirty="0">
                <a:latin typeface="Times New Roman" panose="02020603050405020304" pitchFamily="18" charset="0"/>
                <a:cs typeface="Times New Roman" panose="02020603050405020304" pitchFamily="18" charset="0"/>
              </a:rPr>
              <a:t>- Convivência diária com condenados.</a:t>
            </a:r>
          </a:p>
        </p:txBody>
      </p:sp>
    </p:spTree>
    <p:extLst>
      <p:ext uri="{BB962C8B-B14F-4D97-AF65-F5344CB8AC3E}">
        <p14:creationId xmlns:p14="http://schemas.microsoft.com/office/powerpoint/2010/main" val="78406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0C040-FBED-F008-678C-C30524130486}"/>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Visão do egresso sobre si</a:t>
            </a:r>
          </a:p>
        </p:txBody>
      </p:sp>
      <p:sp>
        <p:nvSpPr>
          <p:cNvPr id="3" name="Espaço Reservado para Conteúdo 2">
            <a:extLst>
              <a:ext uri="{FF2B5EF4-FFF2-40B4-BE49-F238E27FC236}">
                <a16:creationId xmlns:a16="http://schemas.microsoft.com/office/drawing/2014/main" id="{DBCC6920-F6D5-820E-A606-D2CBF4C024DB}"/>
              </a:ext>
            </a:extLst>
          </p:cNvPr>
          <p:cNvSpPr>
            <a:spLocks noGrp="1"/>
          </p:cNvSpPr>
          <p:nvPr>
            <p:ph idx="1"/>
          </p:nvPr>
        </p:nvSpPr>
        <p:spPr/>
        <p:txBody>
          <a:bodyPr/>
          <a:lstStyle/>
          <a:p>
            <a:r>
              <a:rPr lang="pt-BR" dirty="0">
                <a:latin typeface="Times New Roman" panose="02020603050405020304" pitchFamily="18" charset="0"/>
                <a:cs typeface="Times New Roman" panose="02020603050405020304" pitchFamily="18" charset="0"/>
              </a:rPr>
              <a:t>- Cursos profissionalizantes.</a:t>
            </a:r>
          </a:p>
          <a:p>
            <a:r>
              <a:rPr lang="pt-BR" dirty="0">
                <a:latin typeface="Times New Roman" panose="02020603050405020304" pitchFamily="18" charset="0"/>
                <a:cs typeface="Times New Roman" panose="02020603050405020304" pitchFamily="18" charset="0"/>
              </a:rPr>
              <a:t>- Entrevista.</a:t>
            </a:r>
          </a:p>
          <a:p>
            <a:r>
              <a:rPr lang="pt-BR" dirty="0">
                <a:latin typeface="Times New Roman" panose="02020603050405020304" pitchFamily="18" charset="0"/>
                <a:cs typeface="Times New Roman" panose="02020603050405020304" pitchFamily="18" charset="0"/>
              </a:rPr>
              <a:t>- A vantagem do programa começar de novo, conhecidos.</a:t>
            </a:r>
          </a:p>
          <a:p>
            <a:r>
              <a:rPr lang="pt-BR" dirty="0">
                <a:latin typeface="Times New Roman" panose="02020603050405020304" pitchFamily="18" charset="0"/>
                <a:cs typeface="Times New Roman" panose="02020603050405020304" pitchFamily="18" charset="0"/>
              </a:rPr>
              <a:t>- Como os demais colegas se comportam com a presença de um condenado e como ele age.</a:t>
            </a:r>
          </a:p>
        </p:txBody>
      </p:sp>
    </p:spTree>
    <p:extLst>
      <p:ext uri="{BB962C8B-B14F-4D97-AF65-F5344CB8AC3E}">
        <p14:creationId xmlns:p14="http://schemas.microsoft.com/office/powerpoint/2010/main" val="382702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B936A-65A1-DAD1-4D17-D86C52D33C93}"/>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Visão da sociedade</a:t>
            </a:r>
          </a:p>
        </p:txBody>
      </p:sp>
      <p:sp>
        <p:nvSpPr>
          <p:cNvPr id="3" name="Espaço Reservado para Conteúdo 2">
            <a:extLst>
              <a:ext uri="{FF2B5EF4-FFF2-40B4-BE49-F238E27FC236}">
                <a16:creationId xmlns:a16="http://schemas.microsoft.com/office/drawing/2014/main" id="{C0692372-1C3D-0474-8FC0-1A973E66F6DB}"/>
              </a:ext>
            </a:extLst>
          </p:cNvPr>
          <p:cNvSpPr>
            <a:spLocks noGrp="1"/>
          </p:cNvSpPr>
          <p:nvPr>
            <p:ph idx="1"/>
          </p:nvPr>
        </p:nvSpPr>
        <p:spPr/>
        <p:txBody>
          <a:bodyPr/>
          <a:lstStyle/>
          <a:p>
            <a:r>
              <a:rPr lang="pt-BR"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Medo? </a:t>
            </a:r>
          </a:p>
          <a:p>
            <a:r>
              <a:rPr lang="pt-BR" sz="2800" b="1" dirty="0">
                <a:latin typeface="Times New Roman" panose="02020603050405020304" pitchFamily="18" charset="0"/>
                <a:cs typeface="Times New Roman" panose="02020603050405020304" pitchFamily="18" charset="0"/>
              </a:rPr>
              <a:t>- Preconceito? </a:t>
            </a:r>
          </a:p>
          <a:p>
            <a:r>
              <a:rPr lang="pt-BR" sz="2800" b="1" dirty="0">
                <a:latin typeface="Times New Roman" panose="02020603050405020304" pitchFamily="18" charset="0"/>
                <a:cs typeface="Times New Roman" panose="02020603050405020304" pitchFamily="18" charset="0"/>
              </a:rPr>
              <a:t>- Ou? </a:t>
            </a:r>
          </a:p>
          <a:p>
            <a:pPr marL="0" indent="0">
              <a:buNone/>
            </a:pPr>
            <a:endParaRPr lang="pt-BR" dirty="0"/>
          </a:p>
        </p:txBody>
      </p:sp>
    </p:spTree>
    <p:extLst>
      <p:ext uri="{BB962C8B-B14F-4D97-AF65-F5344CB8AC3E}">
        <p14:creationId xmlns:p14="http://schemas.microsoft.com/office/powerpoint/2010/main" val="21993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E4BD4-E2E4-EF3C-F029-9A9DFB0344F1}"/>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Propostas iniciativa privada</a:t>
            </a:r>
          </a:p>
        </p:txBody>
      </p:sp>
      <p:sp>
        <p:nvSpPr>
          <p:cNvPr id="3" name="Espaço Reservado para Conteúdo 2">
            <a:extLst>
              <a:ext uri="{FF2B5EF4-FFF2-40B4-BE49-F238E27FC236}">
                <a16:creationId xmlns:a16="http://schemas.microsoft.com/office/drawing/2014/main" id="{B83DDF11-9588-BB2F-F7DA-B1D48A7BEABB}"/>
              </a:ext>
            </a:extLst>
          </p:cNvPr>
          <p:cNvSpPr>
            <a:spLocks noGrp="1"/>
          </p:cNvSpPr>
          <p:nvPr>
            <p:ph idx="1"/>
          </p:nvPr>
        </p:nvSpPr>
        <p:spPr/>
        <p:txBody>
          <a:bodyPr/>
          <a:lstStyle/>
          <a:p>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 Trabalhos realizados por ONGs, que por meio de campanhas , vídeos  e informativos, procuram dar apoio a essa massa egressa, e suprir as lacunas deixadas pela falta de políticas públicas mas fortes nessa área.</a:t>
            </a:r>
          </a:p>
          <a:p>
            <a:r>
              <a:rPr lang="pt-BR" sz="1800" dirty="0">
                <a:solidFill>
                  <a:srgbClr val="211F1F"/>
                </a:solidFill>
                <a:latin typeface="Times New Roman" panose="02020603050405020304" pitchFamily="18" charset="0"/>
                <a:cs typeface="Times New Roman" panose="02020603050405020304" pitchFamily="18" charset="0"/>
              </a:rPr>
              <a:t>- </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Um exemplo é o trabalho da ONG Reflexões da Liberdade com o projeto </a:t>
            </a:r>
            <a:r>
              <a:rPr lang="pt-BR" sz="18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RH do Egresso</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 que tem como objetivo auxiliar os egressos do sistema prisional com oportunidades trabalhistas, apoio psicológico e jurídico”. </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(TERRA, 2022)</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67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D1616-6334-2E9E-8E3F-9F09FF387365}"/>
              </a:ext>
            </a:extLst>
          </p:cNvPr>
          <p:cNvSpPr>
            <a:spLocks noGrp="1"/>
          </p:cNvSpPr>
          <p:nvPr>
            <p:ph type="title"/>
          </p:nvPr>
        </p:nvSpPr>
        <p:spPr/>
        <p:txBody>
          <a:bodyPr anchor="ctr"/>
          <a:lstStyle/>
          <a:p>
            <a:r>
              <a:rPr lang="pt-BR" dirty="0">
                <a:latin typeface="Times New Roman" panose="02020603050405020304" pitchFamily="18" charset="0"/>
                <a:cs typeface="Times New Roman" panose="02020603050405020304" pitchFamily="18" charset="0"/>
              </a:rPr>
              <a:t>Iniciativas públicas</a:t>
            </a:r>
          </a:p>
        </p:txBody>
      </p:sp>
      <p:sp>
        <p:nvSpPr>
          <p:cNvPr id="3" name="Espaço Reservado para Conteúdo 2">
            <a:extLst>
              <a:ext uri="{FF2B5EF4-FFF2-40B4-BE49-F238E27FC236}">
                <a16:creationId xmlns:a16="http://schemas.microsoft.com/office/drawing/2014/main" id="{ECFABCFF-66BA-3BB6-1564-1936347D2DB4}"/>
              </a:ext>
            </a:extLst>
          </p:cNvPr>
          <p:cNvSpPr>
            <a:spLocks noGrp="1"/>
          </p:cNvSpPr>
          <p:nvPr>
            <p:ph idx="1"/>
          </p:nvPr>
        </p:nvSpPr>
        <p:spPr/>
        <p:txBody>
          <a:bodyPr/>
          <a:lstStyle/>
          <a:p>
            <a:r>
              <a:rPr lang="pt-BR" dirty="0">
                <a:latin typeface="Times New Roman" panose="02020603050405020304" pitchFamily="18" charset="0"/>
                <a:cs typeface="Times New Roman" panose="02020603050405020304" pitchFamily="18" charset="0"/>
              </a:rPr>
              <a:t>- </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Recomendação Nº 21 de 16/12/2008 – CNJ .</a:t>
            </a:r>
          </a:p>
          <a:p>
            <a:r>
              <a:rPr lang="pt-BR" sz="1800" dirty="0">
                <a:solidFill>
                  <a:srgbClr val="211F1F"/>
                </a:solidFill>
                <a:latin typeface="Times New Roman" panose="02020603050405020304" pitchFamily="18" charset="0"/>
                <a:cs typeface="Times New Roman" panose="02020603050405020304" pitchFamily="18" charset="0"/>
              </a:rPr>
              <a:t>- </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Resolução Nº 96 de 27/10/2009 – CNJ.</a:t>
            </a:r>
            <a:endParaRPr lang="pt-BR" sz="1800" dirty="0">
              <a:solidFill>
                <a:srgbClr val="211F1F"/>
              </a:solidFill>
              <a:latin typeface="Times New Roman" panose="02020603050405020304" pitchFamily="18" charset="0"/>
              <a:cs typeface="Times New Roman" panose="02020603050405020304" pitchFamily="18" charset="0"/>
            </a:endParaRPr>
          </a:p>
          <a:p>
            <a:r>
              <a:rPr lang="pt-BR" sz="1800" dirty="0">
                <a:solidFill>
                  <a:srgbClr val="211F1F"/>
                </a:solidFill>
                <a:latin typeface="Times New Roman" panose="02020603050405020304" pitchFamily="18" charset="0"/>
                <a:cs typeface="Times New Roman" panose="02020603050405020304" pitchFamily="18" charset="0"/>
              </a:rPr>
              <a:t>- </a:t>
            </a:r>
            <a:r>
              <a:rPr lang="pt-BR" sz="1800" dirty="0">
                <a:solidFill>
                  <a:srgbClr val="211F1F"/>
                </a:solidFill>
                <a:effectLst/>
                <a:latin typeface="Times New Roman" panose="02020603050405020304" pitchFamily="18" charset="0"/>
                <a:ea typeface="Times New Roman" panose="02020603050405020304" pitchFamily="18" charset="0"/>
                <a:cs typeface="Times New Roman" panose="02020603050405020304" pitchFamily="18" charset="0"/>
              </a:rPr>
              <a:t>A partir daí, alguns programas foram implantados por alguns tribunais de justiça do país: “Programa Começar de Novo – TJSP”,   “Programa Novos Rumos – TJMG” entre outros. O que ameniza em parte os efeitos negativos da prisão, mas que não resolvem de maneira definitiva. </a:t>
            </a:r>
          </a:p>
          <a:p>
            <a:endParaRPr lang="pt-BR" dirty="0"/>
          </a:p>
        </p:txBody>
      </p:sp>
    </p:spTree>
    <p:extLst>
      <p:ext uri="{BB962C8B-B14F-4D97-AF65-F5344CB8AC3E}">
        <p14:creationId xmlns:p14="http://schemas.microsoft.com/office/powerpoint/2010/main" val="9484742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33_TF22712842.potx" id="{7F73A76B-BC45-4F88-8DCF-02A30FA03981}" vid="{5A04F2D8-F0B9-438E-990B-52973E9F316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{5016231A-5D5F-46C1-A1F8-EE896AE92CF6}tf22712842_win32</Template>
  <TotalTime>51</TotalTime>
  <Words>749</Words>
  <Application>Microsoft Office PowerPoint</Application>
  <PresentationFormat>Widescreen</PresentationFormat>
  <Paragraphs>37</Paragraphs>
  <Slides>10</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Bookman Old Style</vt:lpstr>
      <vt:lpstr>Calibri</vt:lpstr>
      <vt:lpstr>Franklin Gothic Book</vt:lpstr>
      <vt:lpstr>Times New Roman</vt:lpstr>
      <vt:lpstr>1_RetrospectVTI</vt:lpstr>
      <vt:lpstr>O Egresso do Sistema Prisional ao Mercado de Trabalho</vt:lpstr>
      <vt:lpstr>Justificativa</vt:lpstr>
      <vt:lpstr>   Lei de Execução Penal (Lei n° 7.210/84) </vt:lpstr>
      <vt:lpstr>O Trabalho sendo uma garantia fundamental</vt:lpstr>
      <vt:lpstr>Visão do egresso sobre si</vt:lpstr>
      <vt:lpstr>Visão do egresso sobre si</vt:lpstr>
      <vt:lpstr>Visão da sociedade</vt:lpstr>
      <vt:lpstr>Propostas iniciativa privada</vt:lpstr>
      <vt:lpstr>Iniciativas públicas</vt:lpstr>
      <vt:lpstr>Ações praticas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Egresso do Sistema Prisional ao Mercado de Trabalho</dc:title>
  <dc:creator>Pedro Paulo Domingos de Oliveira</dc:creator>
  <cp:lastModifiedBy>Pedro Paulo Domingos de Oliveira</cp:lastModifiedBy>
  <cp:revision>2</cp:revision>
  <dcterms:created xsi:type="dcterms:W3CDTF">2023-05-10T20:20:38Z</dcterms:created>
  <dcterms:modified xsi:type="dcterms:W3CDTF">2023-05-10T22:26:22Z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