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6" r:id="rId2"/>
    <p:sldId id="257" r:id="rId3"/>
    <p:sldId id="259" r:id="rId4"/>
    <p:sldId id="288" r:id="rId5"/>
    <p:sldId id="291" r:id="rId6"/>
    <p:sldId id="283" r:id="rId7"/>
    <p:sldId id="260" r:id="rId8"/>
    <p:sldId id="286" r:id="rId9"/>
    <p:sldId id="262" r:id="rId10"/>
    <p:sldId id="289" r:id="rId11"/>
    <p:sldId id="292" r:id="rId12"/>
    <p:sldId id="290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18" autoAdjust="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4BA8F-0460-497B-97FC-6CC20ED216B5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9C8D9-D65A-4553-AD5C-B4B2EAAA8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C3405-726D-4030-9606-2BCA925873F8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4ECC5-B2DB-4403-B1B6-67D0B5EA4B9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4ECC5-B2DB-4403-B1B6-67D0B5EA4B97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17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10B3-97FA-4237-86E5-FE05D9DA802D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3AF-B700-413E-ABD5-025931337EA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10B3-97FA-4237-86E5-FE05D9DA802D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3AF-B700-413E-ABD5-025931337E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10B3-97FA-4237-86E5-FE05D9DA802D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3AF-B700-413E-ABD5-025931337E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10B3-97FA-4237-86E5-FE05D9DA802D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3AF-B700-413E-ABD5-025931337E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10B3-97FA-4237-86E5-FE05D9DA802D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3AF-B700-413E-ABD5-025931337E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10B3-97FA-4237-86E5-FE05D9DA802D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3AF-B700-413E-ABD5-025931337E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10B3-97FA-4237-86E5-FE05D9DA802D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3AF-B700-413E-ABD5-025931337E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10B3-97FA-4237-86E5-FE05D9DA802D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3AF-B700-413E-ABD5-025931337E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10B3-97FA-4237-86E5-FE05D9DA802D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3AF-B700-413E-ABD5-025931337E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10B3-97FA-4237-86E5-FE05D9DA802D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3AF-B700-413E-ABD5-025931337EA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78610B3-97FA-4237-86E5-FE05D9DA802D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27263AF-B700-413E-ABD5-025931337E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78610B3-97FA-4237-86E5-FE05D9DA802D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27263AF-B700-413E-ABD5-025931337E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ctrTitle"/>
          </p:nvPr>
        </p:nvSpPr>
        <p:spPr>
          <a:xfrm>
            <a:off x="611560" y="2819027"/>
            <a:ext cx="8077200" cy="1729336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POPULAÇÃO EM SITUAÇÃO DE RUA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8" y="276095"/>
            <a:ext cx="8767763" cy="2057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ítulo 10">
            <a:extLst>
              <a:ext uri="{FF2B5EF4-FFF2-40B4-BE49-F238E27FC236}">
                <a16:creationId xmlns:a16="http://schemas.microsoft.com/office/drawing/2014/main" id="{6AFE5C68-1F57-CC05-913C-FBBC6EF6E1DE}"/>
              </a:ext>
            </a:extLst>
          </p:cNvPr>
          <p:cNvSpPr txBox="1">
            <a:spLocks/>
          </p:cNvSpPr>
          <p:nvPr/>
        </p:nvSpPr>
        <p:spPr>
          <a:xfrm>
            <a:off x="611560" y="4797152"/>
            <a:ext cx="8077200" cy="1729336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E38BFDC-AFED-A8D7-CB94-13A7CE75F051}"/>
              </a:ext>
            </a:extLst>
          </p:cNvPr>
          <p:cNvSpPr txBox="1"/>
          <p:nvPr/>
        </p:nvSpPr>
        <p:spPr>
          <a:xfrm>
            <a:off x="683568" y="5229200"/>
            <a:ext cx="79331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ALUNOS:</a:t>
            </a:r>
          </a:p>
          <a:p>
            <a:endParaRPr lang="pt-BR" dirty="0"/>
          </a:p>
          <a:p>
            <a:r>
              <a:rPr lang="pt-BR" dirty="0"/>
              <a:t>CLEIDIANE DA SILVA SOUZA</a:t>
            </a:r>
          </a:p>
          <a:p>
            <a:r>
              <a:rPr lang="pt-BR" dirty="0"/>
              <a:t>DOUGLAS DE SOUZA PEREIRA</a:t>
            </a:r>
          </a:p>
          <a:p>
            <a:r>
              <a:rPr lang="pt-BR" dirty="0"/>
              <a:t>LUANA MARTINS PERIN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8EAC26D-8EB1-C590-9927-DB92856B4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168" y="5501139"/>
            <a:ext cx="2133600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Perfil Instagram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5191"/>
            <a:ext cx="4690864" cy="4625609"/>
          </a:xfrm>
        </p:spPr>
        <p:txBody>
          <a:bodyPr>
            <a:normAutofit/>
          </a:bodyPr>
          <a:lstStyle/>
          <a:p>
            <a:r>
              <a:rPr lang="pt-BR" dirty="0"/>
              <a:t>Postagens de conscientização: sujeitos de direitos</a:t>
            </a:r>
          </a:p>
          <a:p>
            <a:endParaRPr lang="pt-BR" dirty="0"/>
          </a:p>
          <a:p>
            <a:r>
              <a:rPr lang="pt-BR" dirty="0"/>
              <a:t>Postagens de orientação </a:t>
            </a:r>
          </a:p>
          <a:p>
            <a:pPr lvl="1"/>
            <a:r>
              <a:rPr lang="pt-BR" dirty="0"/>
              <a:t>acesso à justiça </a:t>
            </a:r>
          </a:p>
          <a:p>
            <a:pPr lvl="1"/>
            <a:r>
              <a:rPr lang="pt-BR" dirty="0"/>
              <a:t>outros serviços, como tirar RG</a:t>
            </a:r>
          </a:p>
          <a:p>
            <a:pPr lvl="1"/>
            <a:endParaRPr lang="pt-BR" dirty="0"/>
          </a:p>
          <a:p>
            <a:endParaRPr lang="pt-BR" dirty="0"/>
          </a:p>
          <a:p>
            <a:pPr marL="118872" indent="0">
              <a:buNone/>
            </a:pPr>
            <a:endParaRPr lang="pt-BR" dirty="0"/>
          </a:p>
          <a:p>
            <a:pPr lvl="1"/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58402F7-DA90-B867-AFD4-0056E80BF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2548303"/>
            <a:ext cx="3898568" cy="280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36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178254-9723-B0CE-A0B9-C1D5AF58F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/>
              <a:t>Projeto_ruascidadania</a:t>
            </a:r>
            <a:endParaRPr lang="pt-BR" dirty="0"/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C5A2CBD3-27D8-4026-C633-2D8DF9F53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17" y="1580846"/>
            <a:ext cx="2081688" cy="4625975"/>
          </a:xfrm>
        </p:spPr>
      </p:pic>
      <p:pic>
        <p:nvPicPr>
          <p:cNvPr id="7" name="Imagem 7">
            <a:extLst>
              <a:ext uri="{FF2B5EF4-FFF2-40B4-BE49-F238E27FC236}">
                <a16:creationId xmlns:a16="http://schemas.microsoft.com/office/drawing/2014/main" id="{56947A39-0F90-FB2D-00D6-EE7192B479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27" t="16289" r="1" b="14408"/>
          <a:stretch/>
        </p:blipFill>
        <p:spPr>
          <a:xfrm>
            <a:off x="2374212" y="2746714"/>
            <a:ext cx="1904271" cy="2816483"/>
          </a:xfrm>
          <a:prstGeom prst="rect">
            <a:avLst/>
          </a:prstGeom>
        </p:spPr>
      </p:pic>
      <p:pic>
        <p:nvPicPr>
          <p:cNvPr id="8" name="Imagem 8">
            <a:extLst>
              <a:ext uri="{FF2B5EF4-FFF2-40B4-BE49-F238E27FC236}">
                <a16:creationId xmlns:a16="http://schemas.microsoft.com/office/drawing/2014/main" id="{164ABB77-E965-5096-642D-F2B9B2844D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" t="8079" r="-1" b="35940"/>
          <a:stretch/>
        </p:blipFill>
        <p:spPr>
          <a:xfrm>
            <a:off x="4470256" y="1520296"/>
            <a:ext cx="1829461" cy="2275062"/>
          </a:xfrm>
          <a:prstGeom prst="rect">
            <a:avLst/>
          </a:prstGeom>
        </p:spPr>
      </p:pic>
      <p:pic>
        <p:nvPicPr>
          <p:cNvPr id="9" name="Imagem 9">
            <a:extLst>
              <a:ext uri="{FF2B5EF4-FFF2-40B4-BE49-F238E27FC236}">
                <a16:creationId xmlns:a16="http://schemas.microsoft.com/office/drawing/2014/main" id="{ECA7239F-138E-8DF1-7633-E1B6F10DF7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81" t="11266" b="11468"/>
          <a:stretch/>
        </p:blipFill>
        <p:spPr>
          <a:xfrm>
            <a:off x="6668107" y="2027519"/>
            <a:ext cx="2251364" cy="3535678"/>
          </a:xfrm>
          <a:prstGeom prst="rect">
            <a:avLst/>
          </a:prstGeom>
        </p:spPr>
      </p:pic>
      <p:pic>
        <p:nvPicPr>
          <p:cNvPr id="11" name="Imagem 11">
            <a:extLst>
              <a:ext uri="{FF2B5EF4-FFF2-40B4-BE49-F238E27FC236}">
                <a16:creationId xmlns:a16="http://schemas.microsoft.com/office/drawing/2014/main" id="{A74A62CC-E760-B8F4-2A1A-7D3334573B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7" b="12698"/>
          <a:stretch/>
        </p:blipFill>
        <p:spPr>
          <a:xfrm>
            <a:off x="4470917" y="3893833"/>
            <a:ext cx="1828800" cy="304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2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1818" y="169443"/>
            <a:ext cx="8229600" cy="4625609"/>
          </a:xfrm>
        </p:spPr>
        <p:txBody>
          <a:bodyPr>
            <a:normAutofit/>
          </a:bodyPr>
          <a:lstStyle/>
          <a:p>
            <a:pPr marL="118872" indent="0" algn="ctr">
              <a:buNone/>
              <a:defRPr/>
            </a:pPr>
            <a:r>
              <a:rPr lang="pt-BR" dirty="0">
                <a:solidFill>
                  <a:schemeClr val="bg1"/>
                </a:solidFill>
              </a:rPr>
              <a:t>SITUAÇÃO DE RUA NÃO É UMA OPÇÃO</a:t>
            </a:r>
          </a:p>
          <a:p>
            <a:pPr marL="118872" indent="0" algn="ctr">
              <a:buNone/>
              <a:defRPr/>
            </a:pPr>
            <a:r>
              <a:rPr lang="pt-BR" dirty="0">
                <a:solidFill>
                  <a:schemeClr val="bg1"/>
                </a:solidFill>
              </a:rPr>
              <a:t>É VIOLAÇÃO DE DIREITOS</a:t>
            </a:r>
          </a:p>
          <a:p>
            <a:pPr lvl="1"/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1986" name="Picture 2" descr="Brasil tem mais de 100 mil pessoas em situação de rua, aponta IPEA">
            <a:extLst>
              <a:ext uri="{FF2B5EF4-FFF2-40B4-BE49-F238E27FC236}">
                <a16:creationId xmlns:a16="http://schemas.microsoft.com/office/drawing/2014/main" id="{B3195040-3C58-28CD-941B-3572EB4BE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52" y="4391725"/>
            <a:ext cx="4139799" cy="229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Guerra às drogas transforma pessoas em situação de rua em 'inimigos  públicos' - Rede Brasil Atual">
            <a:extLst>
              <a:ext uri="{FF2B5EF4-FFF2-40B4-BE49-F238E27FC236}">
                <a16:creationId xmlns:a16="http://schemas.microsoft.com/office/drawing/2014/main" id="{A6347C90-9C4E-C8F1-CBDD-8289EF8CB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1"/>
          <a:stretch/>
        </p:blipFill>
        <p:spPr bwMode="auto">
          <a:xfrm>
            <a:off x="5004048" y="4405720"/>
            <a:ext cx="3775533" cy="229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Em Ação': iniciativa que distribui refeições para moradores de rua durante  a pandemia precisa da sua">
            <a:extLst>
              <a:ext uri="{FF2B5EF4-FFF2-40B4-BE49-F238E27FC236}">
                <a16:creationId xmlns:a16="http://schemas.microsoft.com/office/drawing/2014/main" id="{248DDD8B-7DAC-A8BA-E23C-EF3F48D3B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52" y="1772816"/>
            <a:ext cx="4050027" cy="229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8" descr="ONGs suavizam os efeitos da fome durante a pandemia em São Paulo - Click  Guarulhos">
            <a:extLst>
              <a:ext uri="{FF2B5EF4-FFF2-40B4-BE49-F238E27FC236}">
                <a16:creationId xmlns:a16="http://schemas.microsoft.com/office/drawing/2014/main" id="{3224199B-2F55-F3A7-50CB-CEF9BC1D5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" t="12741" r="19774" b="8807"/>
          <a:stretch/>
        </p:blipFill>
        <p:spPr bwMode="auto">
          <a:xfrm>
            <a:off x="5031719" y="1772816"/>
            <a:ext cx="3630463" cy="229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5EF321C-E989-8870-D4C7-9E46BFE63C63}"/>
              </a:ext>
            </a:extLst>
          </p:cNvPr>
          <p:cNvSpPr txBox="1"/>
          <p:nvPr/>
        </p:nvSpPr>
        <p:spPr>
          <a:xfrm>
            <a:off x="4597974" y="403099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FIM</a:t>
            </a:r>
          </a:p>
        </p:txBody>
      </p:sp>
    </p:spTree>
    <p:extLst>
      <p:ext uri="{BB962C8B-B14F-4D97-AF65-F5344CB8AC3E}">
        <p14:creationId xmlns:p14="http://schemas.microsoft.com/office/powerpoint/2010/main" val="241462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População em situação de Rua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t-BR" dirty="0"/>
              <a:t>“Grupo populacional </a:t>
            </a:r>
            <a:r>
              <a:rPr lang="pt-BR" b="1" dirty="0"/>
              <a:t>heterogêneo </a:t>
            </a:r>
            <a:r>
              <a:rPr lang="pt-BR" dirty="0"/>
              <a:t>que possui em comum a </a:t>
            </a:r>
            <a:r>
              <a:rPr lang="pt-BR" b="1" dirty="0"/>
              <a:t>pobreza extrema</a:t>
            </a:r>
            <a:r>
              <a:rPr lang="pt-BR" dirty="0"/>
              <a:t>, os vínculos familiares interrompidos ou fragilizados e a inexistência de moradia convencional regular, e que utiliza os logradouros públicos e as áreas degradadas como espaço de moradia e de sustento, de forma temporária ou permanente, bem como as unidades de acolhimento para pernoite temporário ou como moradia provisória” </a:t>
            </a:r>
          </a:p>
          <a:p>
            <a:pPr>
              <a:buNone/>
            </a:pPr>
            <a:endParaRPr lang="pt-BR" sz="2200" b="1" i="1" dirty="0"/>
          </a:p>
          <a:p>
            <a:pPr algn="ctr">
              <a:buNone/>
            </a:pPr>
            <a:r>
              <a:rPr lang="pt-BR" sz="2200" b="1" dirty="0"/>
              <a:t>Definição no </a:t>
            </a:r>
          </a:p>
          <a:p>
            <a:pPr algn="ctr">
              <a:buNone/>
            </a:pPr>
            <a:r>
              <a:rPr lang="pt-BR" sz="2200" b="1" dirty="0"/>
              <a:t>Decreto Presidencial 7053/2009.</a:t>
            </a:r>
            <a:endParaRPr lang="pt-BR" sz="2200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Perfil da População em Situação de Rua do Distrito Federal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5B6741-DCB0-4CCA-AB65-50DA42C791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229600" cy="4623816"/>
          </a:xfrm>
        </p:spPr>
        <p:txBody>
          <a:bodyPr>
            <a:normAutofit fontScale="92500" lnSpcReduction="20000"/>
          </a:bodyPr>
          <a:lstStyle/>
          <a:p>
            <a:r>
              <a:rPr lang="pt-BR" sz="2600" dirty="0"/>
              <a:t>Cerca de 2.938 indivíduos no DF</a:t>
            </a:r>
          </a:p>
          <a:p>
            <a:endParaRPr lang="pt-BR" sz="2600" dirty="0"/>
          </a:p>
          <a:p>
            <a:r>
              <a:rPr lang="pt-BR" sz="2600" dirty="0"/>
              <a:t>80,7% são do sexo masculino</a:t>
            </a:r>
          </a:p>
          <a:p>
            <a:endParaRPr lang="pt-BR" sz="2600" dirty="0"/>
          </a:p>
          <a:p>
            <a:r>
              <a:rPr lang="pt-BR" sz="2600" dirty="0"/>
              <a:t>50,4% se autodeclararam como pardas, 20,7% como pretas, 14,7% como brancas e 11,6% como indígenas</a:t>
            </a:r>
          </a:p>
          <a:p>
            <a:endParaRPr lang="pt-BR" sz="2600" dirty="0"/>
          </a:p>
          <a:p>
            <a:r>
              <a:rPr lang="pt-BR" sz="2600" dirty="0"/>
              <a:t>51,7%, são migrantes internos</a:t>
            </a:r>
          </a:p>
          <a:p>
            <a:endParaRPr lang="pt-BR" sz="2600" dirty="0"/>
          </a:p>
          <a:p>
            <a:r>
              <a:rPr lang="pt-BR" sz="2600" dirty="0"/>
              <a:t>Faixa etária mais representativa: 31 a 49 anos. </a:t>
            </a:r>
          </a:p>
          <a:p>
            <a:endParaRPr lang="pt-BR" sz="2600" dirty="0"/>
          </a:p>
          <a:p>
            <a:r>
              <a:rPr lang="pt-BR" sz="2600" dirty="0"/>
              <a:t>Principais atividades: coleta de material reciclável, lavagem ou cuidado de carros, venda de produtos em semáforos ou simplesmente pedir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4EF98F4-478F-9350-383B-26B15EC30984}"/>
              </a:ext>
            </a:extLst>
          </p:cNvPr>
          <p:cNvSpPr txBox="1"/>
          <p:nvPr/>
        </p:nvSpPr>
        <p:spPr>
          <a:xfrm>
            <a:off x="6380922" y="5949280"/>
            <a:ext cx="46117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(CODEPLAN, 2022).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dirty="0"/>
            </a:br>
            <a:r>
              <a:rPr lang="pt-BR" dirty="0"/>
              <a:t>Urgência na mudança </a:t>
            </a:r>
            <a:br>
              <a:rPr lang="pt-BR" dirty="0"/>
            </a:br>
            <a:r>
              <a:rPr lang="pt-BR" dirty="0"/>
              <a:t>civilizatória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4906888" cy="4191000"/>
          </a:xfrm>
        </p:spPr>
        <p:txBody>
          <a:bodyPr>
            <a:normAutofit fontScale="77500" lnSpcReduction="20000"/>
          </a:bodyPr>
          <a:lstStyle/>
          <a:p>
            <a:r>
              <a:rPr lang="pt-BR" dirty="0" err="1"/>
              <a:t>Aparofobia</a:t>
            </a:r>
            <a:endParaRPr lang="pt-BR" dirty="0"/>
          </a:p>
          <a:p>
            <a:endParaRPr lang="pt-BR" dirty="0"/>
          </a:p>
          <a:p>
            <a:r>
              <a:rPr lang="pt-BR" dirty="0"/>
              <a:t>“mendicância” deixou de ser contravenção apenas em 2009 </a:t>
            </a:r>
          </a:p>
          <a:p>
            <a:endParaRPr lang="pt-BR" dirty="0"/>
          </a:p>
          <a:p>
            <a:r>
              <a:rPr lang="pt-BR" dirty="0"/>
              <a:t>Vistos como culpados, e não como vítima de um sistema</a:t>
            </a:r>
          </a:p>
          <a:p>
            <a:endParaRPr lang="pt-BR" dirty="0"/>
          </a:p>
          <a:p>
            <a:r>
              <a:rPr lang="pt-BR" dirty="0"/>
              <a:t>Combate ao estigma e preconceito</a:t>
            </a:r>
          </a:p>
          <a:p>
            <a:endParaRPr lang="pt-BR" dirty="0"/>
          </a:p>
          <a:p>
            <a:pPr lvl="0"/>
            <a:r>
              <a:rPr lang="pt-BR" dirty="0"/>
              <a:t>Inclusão social, políticas públicas</a:t>
            </a:r>
          </a:p>
          <a:p>
            <a:endParaRPr lang="pt-BR" dirty="0"/>
          </a:p>
        </p:txBody>
      </p:sp>
      <p:pic>
        <p:nvPicPr>
          <p:cNvPr id="4" name="Picture 6" descr="metodo 1">
            <a:extLst>
              <a:ext uri="{FF2B5EF4-FFF2-40B4-BE49-F238E27FC236}">
                <a16:creationId xmlns:a16="http://schemas.microsoft.com/office/drawing/2014/main" id="{4F4BF651-D13B-B3E7-3EFA-730CD445D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0713" y="1916832"/>
            <a:ext cx="34432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3BDE161A-3C7F-8803-9344-1FC5EEF047EF}"/>
              </a:ext>
            </a:extLst>
          </p:cNvPr>
          <p:cNvSpPr txBox="1">
            <a:spLocks/>
          </p:cNvSpPr>
          <p:nvPr/>
        </p:nvSpPr>
        <p:spPr>
          <a:xfrm>
            <a:off x="1223628" y="169674"/>
            <a:ext cx="6696744" cy="5760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None/>
            </a:pPr>
            <a:r>
              <a:rPr lang="pt-BR" dirty="0" err="1"/>
              <a:t>Aparofobia</a:t>
            </a:r>
            <a:r>
              <a:rPr lang="pt-BR" dirty="0"/>
              <a:t> e arquitetura hostil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4034" name="Picture 2" descr="Arquitetura hostil, aporofobia e dicas de como não agir como um Sith Lord -  Contraditorium">
            <a:extLst>
              <a:ext uri="{FF2B5EF4-FFF2-40B4-BE49-F238E27FC236}">
                <a16:creationId xmlns:a16="http://schemas.microsoft.com/office/drawing/2014/main" id="{BFF1D23E-5CD6-66C5-3E5C-7A7290D8E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" r="10948"/>
          <a:stretch/>
        </p:blipFill>
        <p:spPr bwMode="auto">
          <a:xfrm>
            <a:off x="395536" y="1031775"/>
            <a:ext cx="4418319" cy="210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Aporofobia: o ódio aos pobres refletido na arquitetura urbana - Mega Curioso">
            <a:extLst>
              <a:ext uri="{FF2B5EF4-FFF2-40B4-BE49-F238E27FC236}">
                <a16:creationId xmlns:a16="http://schemas.microsoft.com/office/drawing/2014/main" id="{6AB11E7E-84F5-29EF-E254-4FB41610C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518" y="4282298"/>
            <a:ext cx="3203848" cy="24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Bolsonaro veta Lei Padre Júlio Lancelotti contra arquitetura hostil |  Metrópoles">
            <a:extLst>
              <a:ext uri="{FF2B5EF4-FFF2-40B4-BE49-F238E27FC236}">
                <a16:creationId xmlns:a16="http://schemas.microsoft.com/office/drawing/2014/main" id="{976A1B98-00F4-DB2F-EFF4-6D50BDD91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30" y="3719028"/>
            <a:ext cx="3622129" cy="235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F7961CF-8B8B-A4DB-125D-CF5214A895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136"/>
          <a:stretch/>
        </p:blipFill>
        <p:spPr>
          <a:xfrm>
            <a:off x="5585995" y="745738"/>
            <a:ext cx="2954895" cy="33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84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385175" cy="14319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3400" b="1" dirty="0"/>
              <a:t>EIXOS ESTRUTURANTES 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1520" y="1905000"/>
            <a:ext cx="4608512" cy="42672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pt-BR" sz="2800" b="1" dirty="0"/>
              <a:t>Dever do Estado</a:t>
            </a:r>
          </a:p>
          <a:p>
            <a:pPr>
              <a:defRPr/>
            </a:pPr>
            <a:endParaRPr lang="pt-BR" sz="2800" dirty="0"/>
          </a:p>
          <a:p>
            <a:pPr>
              <a:defRPr/>
            </a:pPr>
            <a:r>
              <a:rPr lang="pt-BR" sz="2800" b="1" dirty="0"/>
              <a:t>Dever da sociedade civil</a:t>
            </a:r>
          </a:p>
          <a:p>
            <a:pPr>
              <a:defRPr/>
            </a:pPr>
            <a:endParaRPr lang="pt-BR" sz="2800" b="1" dirty="0"/>
          </a:p>
          <a:p>
            <a:pPr>
              <a:defRPr/>
            </a:pPr>
            <a:r>
              <a:rPr lang="pt-BR" sz="2800" b="1" dirty="0"/>
              <a:t>Redes intersetoriais</a:t>
            </a:r>
          </a:p>
          <a:p>
            <a:pPr>
              <a:defRPr/>
            </a:pPr>
            <a:endParaRPr lang="pt-BR" sz="2800" b="1" dirty="0"/>
          </a:p>
          <a:p>
            <a:pPr eaLnBrk="1" hangingPunct="1">
              <a:defRPr/>
            </a:pPr>
            <a:r>
              <a:rPr lang="pt-BR" sz="2800" b="1" dirty="0"/>
              <a:t>Reconhecimento das pessoas em situação de rua </a:t>
            </a:r>
            <a:r>
              <a:rPr lang="pt-BR" sz="2800" dirty="0"/>
              <a:t>como sujeitos de direitos, sujeitos políticos e sujeitos sociais</a:t>
            </a:r>
          </a:p>
          <a:p>
            <a:pPr eaLnBrk="1" hangingPunct="1">
              <a:defRPr/>
            </a:pPr>
            <a:endParaRPr lang="pt-BR" sz="2800" b="1" dirty="0"/>
          </a:p>
        </p:txBody>
      </p:sp>
      <p:pic>
        <p:nvPicPr>
          <p:cNvPr id="2" name="Picture 5" descr="deserto urbano 2">
            <a:extLst>
              <a:ext uri="{FF2B5EF4-FFF2-40B4-BE49-F238E27FC236}">
                <a16:creationId xmlns:a16="http://schemas.microsoft.com/office/drawing/2014/main" id="{347604C8-5372-677C-D01F-8942A74550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19849"/>
          <a:stretch/>
        </p:blipFill>
        <p:spPr bwMode="auto">
          <a:xfrm>
            <a:off x="4860032" y="2060848"/>
            <a:ext cx="412635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Desafios  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Direito ao mínimo existencial</a:t>
            </a:r>
          </a:p>
          <a:p>
            <a:endParaRPr lang="pt-BR" dirty="0"/>
          </a:p>
          <a:p>
            <a:r>
              <a:rPr lang="pt-BR" dirty="0"/>
              <a:t>Acesso ao sistema judiciário</a:t>
            </a:r>
          </a:p>
          <a:p>
            <a:pPr lvl="1"/>
            <a:r>
              <a:rPr lang="pt-BR" dirty="0"/>
              <a:t>Defesa de direitos ou de acusações criminais</a:t>
            </a:r>
          </a:p>
          <a:p>
            <a:pPr lvl="1"/>
            <a:r>
              <a:rPr lang="pt-BR" dirty="0"/>
              <a:t>Ferramenta de justiça social </a:t>
            </a:r>
          </a:p>
          <a:p>
            <a:pPr lvl="1"/>
            <a:endParaRPr lang="pt-BR" dirty="0"/>
          </a:p>
          <a:p>
            <a:r>
              <a:rPr lang="pt-BR" dirty="0"/>
              <a:t>Acesso a documentos: RG, CPF ; e à internet</a:t>
            </a:r>
          </a:p>
          <a:p>
            <a:endParaRPr lang="pt-BR" dirty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                        Objetivos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Levar informação para a sociedade civil</a:t>
            </a:r>
          </a:p>
          <a:p>
            <a:endParaRPr lang="pt-BR" dirty="0"/>
          </a:p>
          <a:p>
            <a:r>
              <a:rPr lang="pt-BR" dirty="0"/>
              <a:t>Instruir as pessoas para que possam ajudar </a:t>
            </a:r>
          </a:p>
          <a:p>
            <a:endParaRPr lang="pt-BR" dirty="0"/>
          </a:p>
          <a:p>
            <a:r>
              <a:rPr lang="pt-BR" dirty="0"/>
              <a:t>Levar a informação à Instituição Ipês</a:t>
            </a:r>
          </a:p>
          <a:p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Acesso à Defensoria Pública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Carreta Móvel da Defensoria Pública</a:t>
            </a:r>
          </a:p>
          <a:p>
            <a:pPr lvl="1"/>
            <a:r>
              <a:rPr lang="pt-BR" dirty="0"/>
              <a:t>15 guichês e sala de mediação</a:t>
            </a:r>
          </a:p>
          <a:p>
            <a:pPr lvl="1"/>
            <a:r>
              <a:rPr lang="pt-BR" dirty="0"/>
              <a:t>Equipe multidisciplinar</a:t>
            </a:r>
          </a:p>
          <a:p>
            <a:pPr lvl="1"/>
            <a:r>
              <a:rPr lang="pt-BR" dirty="0"/>
              <a:t>Direito de Família: alimentos, guarda, divórcio, DNA</a:t>
            </a:r>
          </a:p>
          <a:p>
            <a:pPr lvl="1"/>
            <a:endParaRPr lang="pt-BR" dirty="0"/>
          </a:p>
          <a:p>
            <a:r>
              <a:rPr lang="pt-BR" dirty="0"/>
              <a:t>Disque 100: fornece orientações e é canal de denúncia</a:t>
            </a:r>
          </a:p>
          <a:p>
            <a:endParaRPr lang="pt-BR" dirty="0"/>
          </a:p>
          <a:p>
            <a:r>
              <a:rPr lang="pt-BR" dirty="0" err="1"/>
              <a:t>Intituto</a:t>
            </a:r>
            <a:r>
              <a:rPr lang="pt-BR" dirty="0"/>
              <a:t> IPES</a:t>
            </a:r>
          </a:p>
          <a:p>
            <a:pPr lvl="1"/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220</TotalTime>
  <Words>380</Words>
  <Application>Microsoft Office PowerPoint</Application>
  <PresentationFormat>Apresentação na tela (4:3)</PresentationFormat>
  <Paragraphs>89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Corbel</vt:lpstr>
      <vt:lpstr>Wingdings</vt:lpstr>
      <vt:lpstr>Wingdings 2</vt:lpstr>
      <vt:lpstr>Wingdings 3</vt:lpstr>
      <vt:lpstr>Módulo</vt:lpstr>
      <vt:lpstr>POPULAÇÃO EM SITUAÇÃO DE RUA</vt:lpstr>
      <vt:lpstr>   População em situação de Rua</vt:lpstr>
      <vt:lpstr>Perfil da População em Situação de Rua do Distrito Federal</vt:lpstr>
      <vt:lpstr> Urgência na mudança  civilizatória </vt:lpstr>
      <vt:lpstr>Apresentação do PowerPoint</vt:lpstr>
      <vt:lpstr>EIXOS ESTRUTURANTES </vt:lpstr>
      <vt:lpstr>Desafios  </vt:lpstr>
      <vt:lpstr>                        Objetivos</vt:lpstr>
      <vt:lpstr>Acesso à Defensoria Pública</vt:lpstr>
      <vt:lpstr>Perfil Instagram</vt:lpstr>
      <vt:lpstr>Projeto_ruascidadania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 7</dc:creator>
  <cp:lastModifiedBy>HENRIQUE SAVONITTI MIRANDA</cp:lastModifiedBy>
  <cp:revision>33</cp:revision>
  <dcterms:created xsi:type="dcterms:W3CDTF">2015-07-05T21:04:22Z</dcterms:created>
  <dcterms:modified xsi:type="dcterms:W3CDTF">2023-05-25T22:50:58Z</dcterms:modified>
</cp:coreProperties>
</file>