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5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07E07-C7F0-4FDD-8C25-1EFDD757A83A}" v="1236" dt="2023-05-09T04:02:32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0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9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2" r:id="rId6"/>
    <p:sldLayoutId id="2147483788" r:id="rId7"/>
    <p:sldLayoutId id="2147483789" r:id="rId8"/>
    <p:sldLayoutId id="2147483790" r:id="rId9"/>
    <p:sldLayoutId id="2147483791" r:id="rId10"/>
    <p:sldLayoutId id="2147483793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35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3" y="302854"/>
            <a:ext cx="6418053" cy="2387600"/>
          </a:xfrm>
        </p:spPr>
        <p:txBody>
          <a:bodyPr>
            <a:normAutofit/>
          </a:bodyPr>
          <a:lstStyle/>
          <a:p>
            <a:r>
              <a:rPr lang="de-DE" err="1">
                <a:solidFill>
                  <a:schemeClr val="bg1"/>
                </a:solidFill>
                <a:latin typeface="Century Schoolbook"/>
                <a:cs typeface="Angsana New"/>
              </a:rPr>
              <a:t>Proteção</a:t>
            </a:r>
            <a:r>
              <a:rPr lang="de-DE" dirty="0">
                <a:solidFill>
                  <a:schemeClr val="bg1"/>
                </a:solidFill>
                <a:latin typeface="Century Schoolbook"/>
                <a:cs typeface="Angsana New"/>
              </a:rPr>
              <a:t> do </a:t>
            </a:r>
            <a:r>
              <a:rPr lang="de-DE" err="1">
                <a:solidFill>
                  <a:schemeClr val="bg1"/>
                </a:solidFill>
                <a:latin typeface="Century Schoolbook"/>
                <a:cs typeface="Angsana New"/>
              </a:rPr>
              <a:t>trabalho</a:t>
            </a:r>
            <a:r>
              <a:rPr lang="de-DE" dirty="0">
                <a:solidFill>
                  <a:schemeClr val="bg1"/>
                </a:solidFill>
                <a:latin typeface="Century Schoolbook"/>
                <a:cs typeface="Angsana New"/>
              </a:rPr>
              <a:t> do </a:t>
            </a:r>
            <a:r>
              <a:rPr lang="de-DE" err="1">
                <a:solidFill>
                  <a:schemeClr val="bg1"/>
                </a:solidFill>
                <a:latin typeface="Century Schoolbook"/>
                <a:cs typeface="Angsana New"/>
              </a:rPr>
              <a:t>menor</a:t>
            </a:r>
            <a:endParaRPr lang="de-DE">
              <a:solidFill>
                <a:schemeClr val="bg1"/>
              </a:solidFill>
              <a:latin typeface="Century Schoolboo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H="1" flipV="1">
            <a:off x="11526328" y="5904781"/>
            <a:ext cx="94890" cy="83898"/>
          </a:xfrm>
        </p:spPr>
        <p:txBody>
          <a:bodyPr>
            <a:normAutofit fontScale="25000" lnSpcReduction="20000"/>
          </a:bodyPr>
          <a:lstStyle/>
          <a:p>
            <a:endParaRPr lang="de-DE" sz="2200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BF68E-5B07-59A8-4DE0-D786E668C2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9974" y="-724258"/>
            <a:ext cx="10515600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err="1">
                <a:solidFill>
                  <a:schemeClr val="bg1"/>
                </a:solidFill>
                <a:cs typeface="Angsana New"/>
              </a:rPr>
              <a:t>Integrantes</a:t>
            </a:r>
            <a:endParaRPr lang="en-US" sz="4800" b="1">
              <a:solidFill>
                <a:schemeClr val="bg1"/>
              </a:solidFill>
              <a:cs typeface="Angsana New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000BC-5358-B645-1A72-662FD5EA0C8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313" y="1825026"/>
            <a:ext cx="8467725" cy="29860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Bruno Nascimento</a:t>
            </a:r>
          </a:p>
          <a:p>
            <a:pPr>
              <a:buClr>
                <a:srgbClr val="E4DEF6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Caio César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en-US" sz="2000" dirty="0">
                <a:solidFill>
                  <a:schemeClr val="bg1"/>
                </a:solidFill>
              </a:rPr>
              <a:t>Erick Nascimento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en-US" sz="2000" err="1">
                <a:solidFill>
                  <a:schemeClr val="bg1"/>
                </a:solidFill>
              </a:rPr>
              <a:t>Feliphe</a:t>
            </a:r>
            <a:r>
              <a:rPr lang="en-US" sz="2000" dirty="0">
                <a:solidFill>
                  <a:schemeClr val="bg1"/>
                </a:solidFill>
              </a:rPr>
              <a:t> Holanda</a:t>
            </a:r>
            <a:endParaRPr lang="en-US" sz="200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en-US" sz="2000" dirty="0">
                <a:solidFill>
                  <a:schemeClr val="bg1"/>
                </a:solidFill>
              </a:rPr>
              <a:t>Gabriela Freitas</a:t>
            </a:r>
          </a:p>
        </p:txBody>
      </p:sp>
    </p:spTree>
    <p:extLst>
      <p:ext uri="{BB962C8B-B14F-4D97-AF65-F5344CB8AC3E}">
        <p14:creationId xmlns:p14="http://schemas.microsoft.com/office/powerpoint/2010/main" val="827821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1A9749-93D4-FA8F-B5A8-62449716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" y="-983051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cs typeface="Angsana New"/>
              </a:rPr>
              <a:t>Informações principais</a:t>
            </a:r>
            <a:endParaRPr lang="pt-BR" sz="4400" b="1">
              <a:solidFill>
                <a:schemeClr val="bg1"/>
              </a:solidFill>
            </a:endParaRP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C869D3DE-D718-CD1F-3D18-3269322B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197" y="1781894"/>
            <a:ext cx="6052329" cy="29860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Idade do trabalhador menor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O trabalho do menor é regido pela CLT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Estágio não é trabalho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É vedada a atividade que afete negativamente a formação do trabalhador menor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37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C5EB49-3F67-AB9E-31C9-DDBE23AB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" y="-896787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ea typeface="+mj-lt"/>
                <a:cs typeface="+mj-lt"/>
              </a:rPr>
              <a:t>Informações principais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2B70C2-92F5-F8E6-F815-8CF66E438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" y="1940045"/>
            <a:ext cx="7130631" cy="298608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Os menores jornaleiros</a:t>
            </a:r>
            <a:endParaRPr lang="pt-BR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OIT 138</a:t>
            </a:r>
            <a:endParaRPr lang="pt-BR" sz="200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E4DEF6"/>
              </a:buClr>
            </a:pPr>
            <a:r>
              <a:rPr lang="pt-BR" sz="2000" err="1">
                <a:solidFill>
                  <a:schemeClr val="bg1"/>
                </a:solidFill>
                <a:latin typeface="Arial"/>
                <a:ea typeface="+mn-lt"/>
                <a:cs typeface="Arial"/>
              </a:rPr>
              <a:t>Art</a:t>
            </a:r>
            <a:r>
              <a:rPr lang="pt-BR" sz="2000" dirty="0">
                <a:solidFill>
                  <a:schemeClr val="bg1"/>
                </a:solidFill>
                <a:latin typeface="Arial"/>
                <a:ea typeface="+mn-lt"/>
                <a:cs typeface="Arial"/>
              </a:rPr>
              <a:t> 16 NR - periculosidade &amp; </a:t>
            </a:r>
            <a:r>
              <a:rPr lang="pt-BR" sz="2000" err="1">
                <a:solidFill>
                  <a:schemeClr val="bg1"/>
                </a:solidFill>
                <a:latin typeface="Arial"/>
                <a:ea typeface="+mn-lt"/>
                <a:cs typeface="Arial"/>
              </a:rPr>
              <a:t>Art</a:t>
            </a:r>
            <a:r>
              <a:rPr lang="pt-BR" sz="2000" dirty="0">
                <a:solidFill>
                  <a:schemeClr val="bg1"/>
                </a:solidFill>
                <a:latin typeface="Arial"/>
                <a:ea typeface="+mn-lt"/>
                <a:cs typeface="Arial"/>
              </a:rPr>
              <a:t> 15 NR – insalubridade</a:t>
            </a:r>
            <a:endParaRPr lang="en-US" sz="200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O que acontece se a empresa não respeitar o disposto na CLT?</a:t>
            </a:r>
          </a:p>
        </p:txBody>
      </p:sp>
    </p:spTree>
    <p:extLst>
      <p:ext uri="{BB962C8B-B14F-4D97-AF65-F5344CB8AC3E}">
        <p14:creationId xmlns:p14="http://schemas.microsoft.com/office/powerpoint/2010/main" val="570401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D2A3B3-7A42-3384-B162-47F5D6A4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7" y="-1040560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ea typeface="+mj-lt"/>
                <a:cs typeface="+mj-lt"/>
              </a:rPr>
              <a:t>Tempo de expediente</a:t>
            </a: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C03E5-35EE-4586-D6F9-2FE95B80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084" y="1983177"/>
            <a:ext cx="6224858" cy="2986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Após cada período de trabalho (continuado ou dividido em 2) há um descanso de no mínimo 11 horas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Exceções da duração do trabalho (acordo coletivo/convenção e necessidade e força maior)</a:t>
            </a:r>
          </a:p>
        </p:txBody>
      </p:sp>
    </p:spTree>
    <p:extLst>
      <p:ext uri="{BB962C8B-B14F-4D97-AF65-F5344CB8AC3E}">
        <p14:creationId xmlns:p14="http://schemas.microsoft.com/office/powerpoint/2010/main" val="2319021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7B69CD-40E1-A4FD-CB2A-7EF0EDE7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" y="-1040560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ea typeface="+mj-lt"/>
                <a:cs typeface="+mj-lt"/>
              </a:rPr>
              <a:t>Tempo de expediente</a:t>
            </a:r>
            <a:endParaRPr lang="pt-BR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5DC0E5-D980-C8D4-AE56-94A6C1C0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820" y="1940045"/>
            <a:ext cx="6138593" cy="2986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>
                <a:solidFill>
                  <a:schemeClr val="bg1"/>
                </a:solidFill>
                <a:ea typeface="+mn-lt"/>
                <a:cs typeface="+mn-lt"/>
              </a:rPr>
              <a:t>Mais 2 horas descontando o outro dia e mais 6 horas por força maior.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Menor de 18 anos empregado em mais de um estabelecimento.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69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228944-6144-A100-4981-72BC6C1E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6" y="-1040561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cs typeface="Angsana New"/>
              </a:rPr>
              <a:t>Prestar bastante atenção</a:t>
            </a:r>
            <a:endParaRPr lang="pt-BR" sz="4400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99596-6C27-8609-59E5-F2DA1DA35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5" y="1537479"/>
            <a:ext cx="8467725" cy="42081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A</a:t>
            </a:r>
            <a:r>
              <a:rPr lang="pt-BR" sz="2000" dirty="0">
                <a:solidFill>
                  <a:schemeClr val="bg1"/>
                </a:solidFill>
              </a:rPr>
              <a:t>rt. 418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419 a 422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423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424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425</a:t>
            </a:r>
          </a:p>
          <a:p>
            <a:pPr>
              <a:buClr>
                <a:srgbClr val="E4DEF6"/>
              </a:buClr>
            </a:pP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98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5CA218-6756-9956-36A6-C072D9C7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4" y="-652372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ea typeface="+mj-lt"/>
                <a:cs typeface="+mj-lt"/>
              </a:rPr>
              <a:t>Das Penalidades</a:t>
            </a:r>
            <a:endParaRPr lang="pt-BR" b="1">
              <a:solidFill>
                <a:schemeClr val="bg1"/>
              </a:solidFill>
            </a:endParaRPr>
          </a:p>
          <a:p>
            <a:endParaRPr lang="pt-BR" sz="4400" dirty="0">
              <a:cs typeface="Sabon Next 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5AE505-2FC3-2A4D-107A-2D4E95D4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330" y="746725"/>
            <a:ext cx="8467725" cy="59334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Art.  434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435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436 e 437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438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439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440</a:t>
            </a:r>
            <a:endParaRPr lang="pt-BR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Art. 441</a:t>
            </a:r>
            <a:endParaRPr lang="pt-BR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51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E97CFC-7CA2-D4EA-9D66-E36DBD21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5" y="-954296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cs typeface="Angsana New"/>
              </a:rPr>
              <a:t>Perguntas da Entrevista</a:t>
            </a:r>
            <a:endParaRPr lang="pt-BR" sz="4400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178598-F769-5E34-9FD9-E405F4A21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197" y="1451214"/>
            <a:ext cx="5966065" cy="48982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A empresa pode efetuar descontos no pagamento da bolsa auxilio? Se sim, quais são os motivos para acontecer esse desconto?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Se um estagiário que é regido pela nova CLT, poderia ter direito a licença maternidade e/ou outros benefícios?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</a:rPr>
              <a:t>Durante o trajeto de casa para o serviço, o estagiário sofre um acidente, o mesmo será amparado?</a:t>
            </a:r>
          </a:p>
          <a:p>
            <a:pPr>
              <a:buClr>
                <a:srgbClr val="E4DEF6"/>
              </a:buClr>
            </a:pPr>
            <a:endParaRPr lang="pt-BR" sz="1800" dirty="0">
              <a:solidFill>
                <a:schemeClr val="bg1"/>
              </a:solidFill>
            </a:endParaRPr>
          </a:p>
          <a:p>
            <a:pPr>
              <a:buClr>
                <a:srgbClr val="E4DEF6"/>
              </a:buClr>
            </a:pP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51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C92984-6DFE-E47F-8662-21CFA7A0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-954296"/>
            <a:ext cx="10515600" cy="2076450"/>
          </a:xfrm>
        </p:spPr>
        <p:txBody>
          <a:bodyPr anchor="b">
            <a:normAutofit/>
          </a:bodyPr>
          <a:lstStyle/>
          <a:p>
            <a:r>
              <a:rPr lang="pt-BR" sz="4400" b="1">
                <a:solidFill>
                  <a:schemeClr val="bg1"/>
                </a:solidFill>
                <a:ea typeface="+mj-lt"/>
                <a:cs typeface="+mj-lt"/>
              </a:rPr>
              <a:t>Perguntas da Entrevista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5224F-BAC2-7F54-819B-5388F857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3839" y="1293063"/>
            <a:ext cx="6325498" cy="53583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"/>
                <a:cs typeface="Arial"/>
              </a:rPr>
              <a:t>Na sua opinião como um operador de Direito, quais melhorias poderiam ser implementados aos estagiários regidos pela CLT? </a:t>
            </a:r>
            <a:endParaRPr lang="en-US" sz="20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latin typeface="Arial"/>
                <a:cs typeface="Arial"/>
              </a:rPr>
              <a:t>Um estagiário que não contribui com o INSS e precisa se ausentar do serviço devido a uma enfermidade não tem amparo do Estado. Mas na sua opinião, você acha isso certo?</a:t>
            </a:r>
          </a:p>
          <a:p>
            <a:pPr>
              <a:buClr>
                <a:srgbClr val="E4DEF6"/>
              </a:buClr>
            </a:pPr>
            <a:endParaRPr lang="pt-BR"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buClr>
                <a:srgbClr val="E4DEF6"/>
              </a:buClr>
            </a:pPr>
            <a:r>
              <a:rPr lang="pt-BR" sz="2000" dirty="0">
                <a:solidFill>
                  <a:schemeClr val="bg1"/>
                </a:solidFill>
                <a:latin typeface="Arial"/>
                <a:cs typeface="Arial"/>
              </a:rPr>
              <a:t>Nós já sabemos que é permitido a contratação do menor de idade, mas quais são as penalidades que uma empresa pode receber caso o estagiário seja pego trabalhando em desacordo com a lei?</a:t>
            </a:r>
          </a:p>
          <a:p>
            <a:pPr>
              <a:buClr>
                <a:srgbClr val="E4DEF6"/>
              </a:buClr>
            </a:pPr>
            <a:endParaRPr lang="pt-BR" sz="1800" dirty="0">
              <a:solidFill>
                <a:srgbClr val="201449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90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LuminousVTI</vt:lpstr>
      <vt:lpstr>Proteção do trabalho do menor</vt:lpstr>
      <vt:lpstr>Informações principais</vt:lpstr>
      <vt:lpstr>Informações principais</vt:lpstr>
      <vt:lpstr>Tempo de expediente</vt:lpstr>
      <vt:lpstr>Tempo de expediente</vt:lpstr>
      <vt:lpstr>Prestar bastante atenção</vt:lpstr>
      <vt:lpstr>Das Penalidades </vt:lpstr>
      <vt:lpstr>Perguntas da Entrevista</vt:lpstr>
      <vt:lpstr>Perguntas da Entrevista</vt:lpstr>
      <vt:lpstr>Integrantes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334</cp:revision>
  <dcterms:created xsi:type="dcterms:W3CDTF">2023-05-08T18:15:04Z</dcterms:created>
  <dcterms:modified xsi:type="dcterms:W3CDTF">2023-05-09T04:02:55Z</dcterms:modified>
</cp:coreProperties>
</file>