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  <p:sldMasterId id="2147483663" r:id="rId3"/>
    <p:sldMasterId id="2147483664" r:id="rId4"/>
    <p:sldMasterId id="2147483665" r:id="rId5"/>
    <p:sldMasterId id="2147483666" r:id="rId6"/>
    <p:sldMasterId id="2147483667" r:id="rId7"/>
  </p:sldMasterIdLst>
  <p:notesMasterIdLst>
    <p:notesMasterId r:id="rId3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7" r:id="rId28"/>
    <p:sldId id="278" r:id="rId29"/>
    <p:sldId id="276" r:id="rId30"/>
    <p:sldId id="279" r:id="rId31"/>
    <p:sldId id="280" r:id="rId32"/>
    <p:sldId id="281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sto MT" panose="02040603050505030304" pitchFamily="18" charset="0"/>
      <p:regular r:id="rId39"/>
      <p:bold r:id="rId40"/>
      <p:italic r:id="rId41"/>
      <p:boldItalic r:id="rId42"/>
    </p:embeddedFont>
    <p:embeddedFont>
      <p:font typeface="Garamond" panose="02020404030301010803" pitchFamily="18" charset="0"/>
      <p:regular r:id="rId43"/>
      <p:bold r:id="rId44"/>
      <p: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3b6e3524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3b6e35247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3b6e352475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b6e35247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3b6e35247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3b6e352475_0_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3b6e35247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3b6e352475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3b6e352475_0_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3b6e35247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3b6e352475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23b6e352475_0_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3b6e35247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3b6e35247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3b6e352475_0_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3b6e35247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3b6e352475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3b6e352475_0_39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3b6e35247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3b6e352475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3b6e352475_0_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85" name="Google Shape;1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3" name="Google Shape;19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19" name="Google Shape;2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6" name="Google Shape;2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0" name="Google Shape;2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>
            <a:spLocks noGrp="1"/>
          </p:cNvSpPr>
          <p:nvPr>
            <p:ph type="pic" idx="2"/>
          </p:nvPr>
        </p:nvSpPr>
        <p:spPr>
          <a:xfrm>
            <a:off x="228599" y="237744"/>
            <a:ext cx="7696201" cy="6382512"/>
          </a:xfrm>
          <a:prstGeom prst="rect">
            <a:avLst/>
          </a:prstGeom>
          <a:solidFill>
            <a:srgbClr val="56A9F3"/>
          </a:solidFill>
          <a:ln>
            <a:noFill/>
          </a:ln>
        </p:spPr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8477250" y="2386584"/>
            <a:ext cx="3144774" cy="351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alisto MT" panose="02040603050505030304" pitchFamily="18" charset="0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5662612" y="6035675"/>
            <a:ext cx="20716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612775" y="6035675"/>
            <a:ext cx="4587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5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>
                <a:latin typeface="Calisto MT" panose="02040603050505030304" pitchFamily="18" charset="0"/>
              </a:defRPr>
            </a:lvl1pPr>
            <a:lvl2pPr marL="914400" lvl="1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 dirty="0"/>
          </a:p>
        </p:txBody>
      </p:sp>
      <p:sp>
        <p:nvSpPr>
          <p:cNvPr id="109" name="Google Shape;109;p14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800" b="0" cap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  <a:latin typeface="Calisto MT" panose="02040603050505030304" pitchFamily="18" charset="0"/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32" name="Google Shape;132;p16"/>
          <p:cNvSpPr txBox="1">
            <a:spLocks noGrp="1"/>
          </p:cNvSpPr>
          <p:nvPr>
            <p:ph type="dt" idx="10"/>
          </p:nvPr>
        </p:nvSpPr>
        <p:spPr>
          <a:xfrm>
            <a:off x="5318125" y="1341437"/>
            <a:ext cx="15557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ftr" idx="11"/>
          </p:nvPr>
        </p:nvSpPr>
        <p:spPr>
          <a:xfrm>
            <a:off x="1628775" y="5176837"/>
            <a:ext cx="573087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ldNum" idx="12"/>
          </p:nvPr>
        </p:nvSpPr>
        <p:spPr>
          <a:xfrm>
            <a:off x="8607425" y="5176837"/>
            <a:ext cx="1955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800" cap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18"/>
          <p:cNvSpPr txBox="1"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  <a:latin typeface="Calisto MT" panose="02040603050505030304" pitchFamily="18" charset="0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55" name="Google Shape;155;p18"/>
          <p:cNvSpPr txBox="1">
            <a:spLocks noGrp="1"/>
          </p:cNvSpPr>
          <p:nvPr>
            <p:ph type="dt" idx="10"/>
          </p:nvPr>
        </p:nvSpPr>
        <p:spPr>
          <a:xfrm>
            <a:off x="5318125" y="1344612"/>
            <a:ext cx="155575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ftr" idx="11"/>
          </p:nvPr>
        </p:nvSpPr>
        <p:spPr>
          <a:xfrm>
            <a:off x="1628775" y="5176837"/>
            <a:ext cx="56610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ldNum" idx="12"/>
          </p:nvPr>
        </p:nvSpPr>
        <p:spPr>
          <a:xfrm>
            <a:off x="8604250" y="5176837"/>
            <a:ext cx="195897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  <a:defRPr sz="3200" b="0" cap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6858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900"/>
              <a:buChar char="◦"/>
              <a:defRPr sz="1900">
                <a:latin typeface="Calisto MT" panose="02040603050505030304" pitchFamily="18" charset="0"/>
              </a:defRPr>
            </a:lvl1pPr>
            <a:lvl2pPr marL="914400" lvl="1" indent="-330200" algn="l"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 dirty="0"/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2"/>
          </p:nvPr>
        </p:nvSpPr>
        <p:spPr>
          <a:xfrm>
            <a:off x="8458200" y="2336800"/>
            <a:ext cx="3161963" cy="3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alisto MT" panose="02040603050505030304" pitchFamily="18" charset="0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173" name="Google Shape;173;p20"/>
          <p:cNvSpPr txBox="1">
            <a:spLocks noGrp="1"/>
          </p:cNvSpPr>
          <p:nvPr>
            <p:ph type="dt" idx="10"/>
          </p:nvPr>
        </p:nvSpPr>
        <p:spPr>
          <a:xfrm>
            <a:off x="5588000" y="6035675"/>
            <a:ext cx="1955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ftr" idx="11"/>
          </p:nvPr>
        </p:nvSpPr>
        <p:spPr>
          <a:xfrm>
            <a:off x="685800" y="6035675"/>
            <a:ext cx="4584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3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>
                <a:latin typeface="Calisto MT" panose="02040603050505030304" pitchFamily="18" charset="0"/>
              </a:defRPr>
            </a:lvl1pPr>
            <a:lvl2pPr marL="914400" lvl="1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 dirty="0"/>
          </a:p>
        </p:txBody>
      </p:sp>
      <p:sp>
        <p:nvSpPr>
          <p:cNvPr id="39" name="Google Shape;39;p4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>
            <a:spLocks noGrp="1"/>
          </p:cNvSpPr>
          <p:nvPr>
            <p:ph type="pic" idx="2"/>
          </p:nvPr>
        </p:nvSpPr>
        <p:spPr>
          <a:xfrm>
            <a:off x="228599" y="237744"/>
            <a:ext cx="7696201" cy="6382512"/>
          </a:xfrm>
          <a:prstGeom prst="rect">
            <a:avLst/>
          </a:prstGeom>
          <a:solidFill>
            <a:srgbClr val="BED2E3"/>
          </a:solidFill>
          <a:ln>
            <a:noFill/>
          </a:ln>
        </p:spPr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8477250" y="2386584"/>
            <a:ext cx="3144774" cy="351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alisto MT" panose="02040603050505030304" pitchFamily="18" charset="0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57" name="Google Shape;57;p6"/>
          <p:cNvSpPr txBox="1">
            <a:spLocks noGrp="1"/>
          </p:cNvSpPr>
          <p:nvPr>
            <p:ph type="dt" idx="10"/>
          </p:nvPr>
        </p:nvSpPr>
        <p:spPr>
          <a:xfrm>
            <a:off x="5662612" y="6035675"/>
            <a:ext cx="20716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ftr" idx="11"/>
          </p:nvPr>
        </p:nvSpPr>
        <p:spPr>
          <a:xfrm>
            <a:off x="612775" y="6035675"/>
            <a:ext cx="4587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5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1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>
                <a:latin typeface="Calisto MT" panose="02040603050505030304" pitchFamily="18" charset="0"/>
              </a:defRPr>
            </a:lvl1pPr>
            <a:lvl2pPr marL="914400" lvl="1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 dirty="0"/>
          </a:p>
        </p:txBody>
      </p:sp>
      <p:sp>
        <p:nvSpPr>
          <p:cNvPr id="72" name="Google Shape;72;p8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 rot="5400000">
            <a:off x="4171156" y="-1000919"/>
            <a:ext cx="3849687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>
                <a:latin typeface="Calisto MT" panose="02040603050505030304" pitchFamily="18" charset="0"/>
              </a:defRPr>
            </a:lvl1pPr>
            <a:lvl2pPr marL="914400" lvl="1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 dirty="0"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2"/>
          </p:nvPr>
        </p:nvSpPr>
        <p:spPr>
          <a:xfrm>
            <a:off x="1069848" y="2792472"/>
            <a:ext cx="4663440" cy="316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>
                <a:latin typeface="Calisto MT" panose="02040603050505030304" pitchFamily="18" charset="0"/>
              </a:defRPr>
            </a:lvl1pPr>
            <a:lvl2pPr marL="914400" lvl="1" indent="-330200" algn="l"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 dirty="0"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3"/>
          </p:nvPr>
        </p:nvSpPr>
        <p:spPr>
          <a:xfrm>
            <a:off x="6458712" y="2074334"/>
            <a:ext cx="466344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>
                <a:solidFill>
                  <a:schemeClr val="dk1"/>
                </a:solidFill>
                <a:latin typeface="Calisto MT" panose="02040603050505030304" pitchFamily="18" charset="0"/>
              </a:defRPr>
            </a:lvl1pPr>
            <a:lvl2pPr marL="914400" lvl="1" indent="-228600" algn="l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4"/>
          </p:nvPr>
        </p:nvSpPr>
        <p:spPr>
          <a:xfrm>
            <a:off x="6458712" y="2792471"/>
            <a:ext cx="4663440" cy="316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>
                <a:latin typeface="Calisto MT" panose="02040603050505030304" pitchFamily="18" charset="0"/>
              </a:defRPr>
            </a:lvl1pPr>
            <a:lvl2pPr marL="914400" lvl="1" indent="-330200" algn="l"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 dirty="0"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is conteúdos" type="twoObj">
  <p:cSld name="TWO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sto MT" panose="02040603050505030304" pitchFamily="18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466344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>
                <a:latin typeface="Calisto MT" panose="02040603050505030304" pitchFamily="18" charset="0"/>
              </a:defRPr>
            </a:lvl1pPr>
            <a:lvl2pPr marL="914400" lvl="1" indent="-330200" algn="l"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 dirty="0"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2"/>
          </p:nvPr>
        </p:nvSpPr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>
                <a:latin typeface="Calisto MT" panose="02040603050505030304" pitchFamily="18" charset="0"/>
              </a:defRPr>
            </a:lvl1pPr>
            <a:lvl2pPr marL="914400" lvl="1" indent="-330200" algn="l"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8120062" y="238125"/>
            <a:ext cx="3825875" cy="6381750"/>
          </a:xfrm>
          <a:prstGeom prst="rect">
            <a:avLst/>
          </a:prstGeom>
          <a:solidFill>
            <a:srgbClr val="D9D9D9">
              <a:alpha val="5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8255000" y="374650"/>
            <a:ext cx="3556000" cy="6108700"/>
          </a:xfrm>
          <a:prstGeom prst="rect">
            <a:avLst/>
          </a:prstGeom>
          <a:noFill/>
          <a:ln w="9525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5662612" y="6035675"/>
            <a:ext cx="20716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>
                <a:solidFill>
                  <a:srgbClr val="FFFFFF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612775" y="6035675"/>
            <a:ext cx="4587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5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8120062" y="238125"/>
            <a:ext cx="3825875" cy="6381750"/>
          </a:xfrm>
          <a:prstGeom prst="rect">
            <a:avLst/>
          </a:prstGeom>
          <a:solidFill>
            <a:srgbClr val="D9D9D9">
              <a:alpha val="5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8255000" y="374650"/>
            <a:ext cx="3556000" cy="6108700"/>
          </a:xfrm>
          <a:prstGeom prst="rect">
            <a:avLst/>
          </a:prstGeom>
          <a:noFill/>
          <a:ln w="9525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50" name="Google Shape;50;p5"/>
          <p:cNvSpPr txBox="1">
            <a:spLocks noGrp="1"/>
          </p:cNvSpPr>
          <p:nvPr>
            <p:ph type="dt" idx="10"/>
          </p:nvPr>
        </p:nvSpPr>
        <p:spPr>
          <a:xfrm>
            <a:off x="5662612" y="6035675"/>
            <a:ext cx="20716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>
                <a:solidFill>
                  <a:srgbClr val="FFFFFF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51" name="Google Shape;51;p5"/>
          <p:cNvSpPr txBox="1">
            <a:spLocks noGrp="1"/>
          </p:cNvSpPr>
          <p:nvPr>
            <p:ph type="ftr" idx="11"/>
          </p:nvPr>
        </p:nvSpPr>
        <p:spPr>
          <a:xfrm>
            <a:off x="612775" y="6035675"/>
            <a:ext cx="45878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52" name="Google Shape;52;p5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5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66" name="Google Shape;66;p7"/>
          <p:cNvSpPr txBox="1">
            <a:spLocks noGrp="1"/>
          </p:cNvSpPr>
          <p:nvPr>
            <p:ph type="dt" idx="10"/>
          </p:nvPr>
        </p:nvSpPr>
        <p:spPr>
          <a:xfrm>
            <a:off x="7256462" y="6035675"/>
            <a:ext cx="2894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67" name="Google Shape;67;p7"/>
          <p:cNvSpPr txBox="1">
            <a:spLocks noGrp="1"/>
          </p:cNvSpPr>
          <p:nvPr>
            <p:ph type="ftr" idx="11"/>
          </p:nvPr>
        </p:nvSpPr>
        <p:spPr>
          <a:xfrm>
            <a:off x="1066800" y="6035675"/>
            <a:ext cx="5816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0287000" y="6035675"/>
            <a:ext cx="83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Avenir"/>
              <a:buNone/>
              <a:defRPr sz="800" b="0" i="0" u="none">
                <a:solidFill>
                  <a:srgbClr val="40404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1447800" y="1411287"/>
            <a:ext cx="9296400" cy="4035425"/>
          </a:xfrm>
          <a:prstGeom prst="rect">
            <a:avLst/>
          </a:prstGeom>
          <a:noFill/>
          <a:ln w="9525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5135562" y="1268412"/>
            <a:ext cx="1920875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grpSp>
        <p:nvGrpSpPr>
          <p:cNvPr id="120" name="Google Shape;120;p15"/>
          <p:cNvGrpSpPr/>
          <p:nvPr/>
        </p:nvGrpSpPr>
        <p:grpSpPr>
          <a:xfrm>
            <a:off x="5249862" y="1268412"/>
            <a:ext cx="1692275" cy="615950"/>
            <a:chOff x="5250180" y="1267730"/>
            <a:chExt cx="1691640" cy="615934"/>
          </a:xfrm>
        </p:grpSpPr>
        <p:cxnSp>
          <p:nvCxnSpPr>
            <p:cNvPr id="121" name="Google Shape;121;p15"/>
            <p:cNvCxnSpPr/>
            <p:nvPr/>
          </p:nvCxnSpPr>
          <p:spPr>
            <a:xfrm>
              <a:off x="5250180" y="1267730"/>
              <a:ext cx="0" cy="612759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22" name="Google Shape;122;p15"/>
            <p:cNvCxnSpPr/>
            <p:nvPr/>
          </p:nvCxnSpPr>
          <p:spPr>
            <a:xfrm>
              <a:off x="6941820" y="1267730"/>
              <a:ext cx="0" cy="612759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23" name="Google Shape;123;p15"/>
            <p:cNvCxnSpPr/>
            <p:nvPr/>
          </p:nvCxnSpPr>
          <p:spPr>
            <a:xfrm>
              <a:off x="5250180" y="1883664"/>
              <a:ext cx="169164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dt" idx="10"/>
          </p:nvPr>
        </p:nvSpPr>
        <p:spPr>
          <a:xfrm>
            <a:off x="5318125" y="1341437"/>
            <a:ext cx="15557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FFFFFF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27" name="Google Shape;127;p15"/>
          <p:cNvSpPr txBox="1">
            <a:spLocks noGrp="1"/>
          </p:cNvSpPr>
          <p:nvPr>
            <p:ph type="ftr" idx="11"/>
          </p:nvPr>
        </p:nvSpPr>
        <p:spPr>
          <a:xfrm>
            <a:off x="1628775" y="5176837"/>
            <a:ext cx="573087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607425" y="5176837"/>
            <a:ext cx="1955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1447800" y="1411287"/>
            <a:ext cx="9296400" cy="4035425"/>
          </a:xfrm>
          <a:prstGeom prst="rect">
            <a:avLst/>
          </a:prstGeom>
          <a:noFill/>
          <a:ln w="9525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5135562" y="1268412"/>
            <a:ext cx="1920875" cy="730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grpSp>
        <p:nvGrpSpPr>
          <p:cNvPr id="143" name="Google Shape;143;p17"/>
          <p:cNvGrpSpPr/>
          <p:nvPr/>
        </p:nvGrpSpPr>
        <p:grpSpPr>
          <a:xfrm>
            <a:off x="5249862" y="1268412"/>
            <a:ext cx="1692275" cy="615950"/>
            <a:chOff x="5250180" y="1267730"/>
            <a:chExt cx="1691640" cy="615934"/>
          </a:xfrm>
        </p:grpSpPr>
        <p:cxnSp>
          <p:nvCxnSpPr>
            <p:cNvPr id="144" name="Google Shape;144;p17"/>
            <p:cNvCxnSpPr/>
            <p:nvPr/>
          </p:nvCxnSpPr>
          <p:spPr>
            <a:xfrm>
              <a:off x="5250180" y="1267730"/>
              <a:ext cx="0" cy="612759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5" name="Google Shape;145;p17"/>
            <p:cNvCxnSpPr/>
            <p:nvPr/>
          </p:nvCxnSpPr>
          <p:spPr>
            <a:xfrm>
              <a:off x="6941820" y="1267730"/>
              <a:ext cx="0" cy="612759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46" name="Google Shape;146;p17"/>
            <p:cNvCxnSpPr/>
            <p:nvPr/>
          </p:nvCxnSpPr>
          <p:spPr>
            <a:xfrm>
              <a:off x="5250180" y="1883664"/>
              <a:ext cx="169164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147" name="Google Shape;147;p17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49" name="Google Shape;149;p17"/>
          <p:cNvSpPr txBox="1">
            <a:spLocks noGrp="1"/>
          </p:cNvSpPr>
          <p:nvPr>
            <p:ph type="dt" idx="10"/>
          </p:nvPr>
        </p:nvSpPr>
        <p:spPr>
          <a:xfrm>
            <a:off x="5318125" y="1344612"/>
            <a:ext cx="1555750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>
                <a:solidFill>
                  <a:srgbClr val="FFFFFF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50" name="Google Shape;150;p17"/>
          <p:cNvSpPr txBox="1">
            <a:spLocks noGrp="1"/>
          </p:cNvSpPr>
          <p:nvPr>
            <p:ph type="ftr" idx="11"/>
          </p:nvPr>
        </p:nvSpPr>
        <p:spPr>
          <a:xfrm>
            <a:off x="1628775" y="5176837"/>
            <a:ext cx="566102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51" name="Google Shape;151;p17"/>
          <p:cNvSpPr txBox="1">
            <a:spLocks noGrp="1"/>
          </p:cNvSpPr>
          <p:nvPr>
            <p:ph type="sldNum" idx="12"/>
          </p:nvPr>
        </p:nvSpPr>
        <p:spPr>
          <a:xfrm>
            <a:off x="8604250" y="5176837"/>
            <a:ext cx="195897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371475" y="374650"/>
            <a:ext cx="11449050" cy="6108700"/>
          </a:xfrm>
          <a:prstGeom prst="rect">
            <a:avLst/>
          </a:prstGeom>
          <a:noFill/>
          <a:ln w="9525" cap="sq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19"/>
          <p:cNvSpPr/>
          <p:nvPr/>
        </p:nvSpPr>
        <p:spPr>
          <a:xfrm>
            <a:off x="8120062" y="238125"/>
            <a:ext cx="3825875" cy="6381750"/>
          </a:xfrm>
          <a:prstGeom prst="rect">
            <a:avLst/>
          </a:prstGeom>
          <a:solidFill>
            <a:srgbClr val="D9D9D9">
              <a:alpha val="5960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19"/>
          <p:cNvSpPr/>
          <p:nvPr/>
        </p:nvSpPr>
        <p:spPr>
          <a:xfrm>
            <a:off x="8255000" y="374650"/>
            <a:ext cx="3556000" cy="6108700"/>
          </a:xfrm>
          <a:prstGeom prst="rect">
            <a:avLst/>
          </a:prstGeom>
          <a:noFill/>
          <a:ln w="9525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sto MT" panose="02040603050505030304" pitchFamily="18" charset="0"/>
              <a:ea typeface="Avenir"/>
              <a:cs typeface="Avenir"/>
              <a:sym typeface="Avenir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65" name="Google Shape;165;p19"/>
          <p:cNvSpPr txBox="1">
            <a:spLocks noGrp="1"/>
          </p:cNvSpPr>
          <p:nvPr>
            <p:ph type="body" idx="1"/>
          </p:nvPr>
        </p:nvSpPr>
        <p:spPr>
          <a:xfrm>
            <a:off x="1066800" y="2103437"/>
            <a:ext cx="10058400" cy="384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Garamond"/>
              <a:buChar char="◦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1115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300"/>
              <a:buFont typeface="Garamond"/>
              <a:buChar char="◦"/>
              <a:defRPr sz="13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Garamond"/>
              <a:buChar char="◦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66" name="Google Shape;166;p19"/>
          <p:cNvSpPr txBox="1">
            <a:spLocks noGrp="1"/>
          </p:cNvSpPr>
          <p:nvPr>
            <p:ph type="dt" idx="10"/>
          </p:nvPr>
        </p:nvSpPr>
        <p:spPr>
          <a:xfrm>
            <a:off x="5588000" y="6035675"/>
            <a:ext cx="1955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67" name="Google Shape;167;p19"/>
          <p:cNvSpPr txBox="1">
            <a:spLocks noGrp="1"/>
          </p:cNvSpPr>
          <p:nvPr>
            <p:ph type="ftr" idx="11"/>
          </p:nvPr>
        </p:nvSpPr>
        <p:spPr>
          <a:xfrm>
            <a:off x="685800" y="6035675"/>
            <a:ext cx="45847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lang="pt-BR" dirty="0"/>
          </a:p>
        </p:txBody>
      </p:sp>
      <p:sp>
        <p:nvSpPr>
          <p:cNvPr id="168" name="Google Shape;168;p19"/>
          <p:cNvSpPr txBox="1">
            <a:spLocks noGrp="1"/>
          </p:cNvSpPr>
          <p:nvPr>
            <p:ph type="sldNum" idx="12"/>
          </p:nvPr>
        </p:nvSpPr>
        <p:spPr>
          <a:xfrm>
            <a:off x="10396537" y="6035675"/>
            <a:ext cx="1223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Calisto MT" panose="02040603050505030304" pitchFamily="18" charset="0"/>
                <a:ea typeface="Calisto MT" panose="02040603050505030304" pitchFamily="18" charset="0"/>
                <a:cs typeface="Calisto MT" panose="02040603050505030304" pitchFamily="18" charset="0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Avenir"/>
              <a:buNone/>
              <a:defRPr sz="800" b="0" i="0" u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sto MT" panose="02040603050505030304" pitchFamily="18" charset="0"/>
          <a:ea typeface="Calisto MT" panose="020406030505050303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8312150" y="331787"/>
            <a:ext cx="3602037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>
                <a:solidFill>
                  <a:schemeClr val="dk1"/>
                </a:solidFill>
                <a:latin typeface="Calisto MT" panose="02040603050505030304" pitchFamily="18" charset="0"/>
                <a:sym typeface="Avenir"/>
              </a:rPr>
              <a:t>Maria da Penha Maia Fernandes</a:t>
            </a:r>
            <a:endParaRPr dirty="0">
              <a:latin typeface="Calisto MT" panose="02040603050505030304" pitchFamily="18" charset="0"/>
            </a:endParaRPr>
          </a:p>
        </p:txBody>
      </p:sp>
      <p:pic>
        <p:nvPicPr>
          <p:cNvPr id="182" name="Google Shape;182;p21" descr="Foto em preto e branco de pessoa olhando para a câme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9962" y="768350"/>
            <a:ext cx="3856037" cy="532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0" descr="15 anos lei Maria da Penha Goiás"/>
          <p:cNvPicPr preferRelativeResize="0"/>
          <p:nvPr/>
        </p:nvPicPr>
        <p:blipFill rotWithShape="1">
          <a:blip r:embed="rId3">
            <a:alphaModFix/>
          </a:blip>
          <a:srcRect l="19189" r="15696" b="1"/>
          <a:stretch/>
        </p:blipFill>
        <p:spPr>
          <a:xfrm>
            <a:off x="795337" y="474662"/>
            <a:ext cx="7013575" cy="561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8477250" y="603250"/>
            <a:ext cx="3144837" cy="164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en-US" sz="32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O AGRESSOR FOI A JÚRI DUAS VEZES.</a:t>
            </a:r>
            <a:endParaRPr dirty="0"/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1"/>
          </p:nvPr>
        </p:nvSpPr>
        <p:spPr>
          <a:xfrm>
            <a:off x="8477250" y="2386012"/>
            <a:ext cx="3144837" cy="351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i="0" u="none" dirty="0">
                <a:solidFill>
                  <a:schemeClr val="dk1"/>
                </a:solidFill>
                <a:sym typeface="Avenir"/>
              </a:rPr>
              <a:t>O CASO CONCRETO ANALISADO, APESAR DE GRAVE, DEMOROU CERCA DE 15 ANOS PARA SER JULGADO DE FORMA DEFINITIVA.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 b="1" i="0" u="none" dirty="0">
              <a:solidFill>
                <a:schemeClr val="dk1"/>
              </a:solidFill>
              <a:sym typeface="Avenir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795337" y="6091237"/>
            <a:ext cx="728186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1800"/>
              <a:buFont typeface="Open Sans"/>
              <a:buNone/>
            </a:pPr>
            <a:r>
              <a:rPr lang="en-US" sz="1800" b="1" i="0" u="none">
                <a:solidFill>
                  <a:srgbClr val="6B6B6B"/>
                </a:solidFill>
                <a:latin typeface="Open Sans"/>
                <a:ea typeface="Open Sans"/>
                <a:cs typeface="Open Sans"/>
                <a:sym typeface="Open Sans"/>
              </a:rPr>
              <a:t>15 anos lei Maria da Penha Goiás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>
            <a:spLocks noGrp="1"/>
          </p:cNvSpPr>
          <p:nvPr>
            <p:ph type="title"/>
          </p:nvPr>
        </p:nvSpPr>
        <p:spPr>
          <a:xfrm>
            <a:off x="1066800" y="642937"/>
            <a:ext cx="100584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JULGAMENTO DEFINITIVO: APÓS 15 ANOS.</a:t>
            </a:r>
            <a:br>
              <a:rPr lang="en-US" sz="1800" b="1" i="0" u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LINHA TEMPORAL:CASO CONCRETO MARIA DA PENHA.</a:t>
            </a:r>
            <a:endParaRPr dirty="0"/>
          </a:p>
        </p:txBody>
      </p:sp>
      <p:pic>
        <p:nvPicPr>
          <p:cNvPr id="260" name="Google Shape;260;p31" descr="Linha do tempo do Smart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1731962"/>
            <a:ext cx="10412412" cy="44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2" descr="&quot;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0" y="990600"/>
            <a:ext cx="6896100" cy="46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>
            <a:spLocks noGrp="1"/>
          </p:cNvSpPr>
          <p:nvPr>
            <p:ph type="title"/>
          </p:nvPr>
        </p:nvSpPr>
        <p:spPr>
          <a:xfrm>
            <a:off x="8477249" y="434975"/>
            <a:ext cx="3144837" cy="172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venir"/>
              <a:buNone/>
            </a:pPr>
            <a:r>
              <a:rPr lang="en-US" sz="27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Maria da Penha Maia Fernandes, Nome dado à Lei 11.340/06</a:t>
            </a:r>
            <a:endParaRPr dirty="0"/>
          </a:p>
        </p:txBody>
      </p:sp>
      <p:sp>
        <p:nvSpPr>
          <p:cNvPr id="268" name="Google Shape;268;p32"/>
          <p:cNvSpPr txBox="1">
            <a:spLocks noGrp="1"/>
          </p:cNvSpPr>
          <p:nvPr>
            <p:ph type="body" idx="1"/>
          </p:nvPr>
        </p:nvSpPr>
        <p:spPr>
          <a:xfrm>
            <a:off x="8477249" y="2159000"/>
            <a:ext cx="3144837" cy="351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Símbolo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no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combate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à 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violência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doméstica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.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Maria da Penha Maia Fernandes,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farmacêutica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.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dirty="0"/>
              <a:t>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lei que visa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proteger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as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mulheres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nos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casos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de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violência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doméstica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e familiar.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dirty="0"/>
              <a:t>L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ei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foi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sancionada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em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7 de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agosto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de 2006.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800" b="0" i="0" u="none" dirty="0">
              <a:solidFill>
                <a:schemeClr val="dk1"/>
              </a:solidFill>
              <a:sym typeface="Avenir"/>
            </a:endParaRPr>
          </a:p>
        </p:txBody>
      </p:sp>
      <p:pic>
        <p:nvPicPr>
          <p:cNvPr id="269" name="Google Shape;269;p32" descr="MARIA DA PENHA -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6225" y="1081087"/>
            <a:ext cx="3192462" cy="44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965200" y="5682456"/>
            <a:ext cx="66484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Fonte: VEJA - “</a:t>
            </a:r>
            <a:r>
              <a:rPr lang="en-US" sz="1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Há</a:t>
            </a: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muito</a:t>
            </a: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por</a:t>
            </a: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fazer</a:t>
            </a: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”, </a:t>
            </a:r>
            <a:r>
              <a:rPr lang="en-US" sz="1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afirma</a:t>
            </a:r>
            <a:r>
              <a:rPr lang="en-US" sz="1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Maria da Penha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>
            <a:spLocks noGrp="1"/>
          </p:cNvSpPr>
          <p:nvPr>
            <p:ph type="title"/>
          </p:nvPr>
        </p:nvSpPr>
        <p:spPr>
          <a:xfrm>
            <a:off x="8477250" y="492370"/>
            <a:ext cx="3144900" cy="201015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TIPOS </a:t>
            </a:r>
            <a:br>
              <a:rPr lang="en-US" dirty="0"/>
            </a:br>
            <a:r>
              <a:rPr lang="en-US" dirty="0"/>
              <a:t>DE VIOLÊNCIA DOMÉSTICA</a:t>
            </a:r>
          </a:p>
        </p:txBody>
      </p:sp>
      <p:sp>
        <p:nvSpPr>
          <p:cNvPr id="277" name="Google Shape;277;p33"/>
          <p:cNvSpPr txBox="1">
            <a:spLocks noGrp="1"/>
          </p:cNvSpPr>
          <p:nvPr>
            <p:ph type="body" idx="1"/>
          </p:nvPr>
        </p:nvSpPr>
        <p:spPr>
          <a:xfrm>
            <a:off x="8477250" y="2599878"/>
            <a:ext cx="3144900" cy="35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Física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Psicológica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Sexual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Financeira</a:t>
            </a:r>
            <a:r>
              <a:rPr lang="en-US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Patrimonial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Simbólica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Moral </a:t>
            </a:r>
            <a:endParaRPr dirty="0"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775" y="959700"/>
            <a:ext cx="6937976" cy="47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8547250" y="365760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Violência</a:t>
            </a:r>
            <a:r>
              <a:rPr lang="en-US" dirty="0"/>
              <a:t> </a:t>
            </a:r>
            <a:r>
              <a:rPr lang="en-US" dirty="0" err="1"/>
              <a:t>Física</a:t>
            </a:r>
            <a:endParaRPr dirty="0"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50" y="918638"/>
            <a:ext cx="7531088" cy="50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Violência Psicológica</a:t>
            </a:r>
            <a:endParaRPr/>
          </a:p>
        </p:txBody>
      </p:sp>
      <p:pic>
        <p:nvPicPr>
          <p:cNvPr id="294" name="Google Shape;2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725" y="1019700"/>
            <a:ext cx="6778024" cy="445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Violência Sexual</a:t>
            </a:r>
            <a:endParaRPr/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525" y="1123050"/>
            <a:ext cx="6617974" cy="46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Violência Financeira ou Patrimonial</a:t>
            </a: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800" y="959725"/>
            <a:ext cx="7277875" cy="493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Violência Moral  </a:t>
            </a:r>
            <a:endParaRPr/>
          </a:p>
        </p:txBody>
      </p:sp>
      <p:pic>
        <p:nvPicPr>
          <p:cNvPr id="318" name="Google Shape;3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75" y="899750"/>
            <a:ext cx="7497801" cy="49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900" cy="164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Violência Simbólica</a:t>
            </a:r>
            <a:endParaRPr/>
          </a:p>
        </p:txBody>
      </p:sp>
      <p:pic>
        <p:nvPicPr>
          <p:cNvPr id="326" name="Google Shape;3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250" y="819738"/>
            <a:ext cx="7043875" cy="49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151187"/>
            <a:ext cx="3048000" cy="30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8308975" y="1997075"/>
            <a:ext cx="36703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Nascida</a:t>
            </a:r>
            <a:r>
              <a:rPr lang="en-US" sz="4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no </a:t>
            </a:r>
            <a:r>
              <a:rPr lang="en-US" sz="4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Ceará</a:t>
            </a:r>
            <a:r>
              <a:rPr lang="en-US" sz="4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em</a:t>
            </a:r>
            <a:r>
              <a:rPr lang="en-US" sz="48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1945</a:t>
            </a:r>
            <a:endParaRPr dirty="0"/>
          </a:p>
        </p:txBody>
      </p:sp>
      <p:pic>
        <p:nvPicPr>
          <p:cNvPr id="190" name="Google Shape;190;p22" descr="Foto em preto e branco de mulher sorrin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025" y="1033462"/>
            <a:ext cx="3949700" cy="284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8477250" y="603250"/>
            <a:ext cx="3144837" cy="104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venir"/>
              <a:buNone/>
            </a:pPr>
            <a:r>
              <a:rPr lang="en-US" sz="32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FORMAS DE DENUCIAR</a:t>
            </a:r>
            <a:endParaRPr dirty="0"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1"/>
          </p:nvPr>
        </p:nvSpPr>
        <p:spPr>
          <a:xfrm>
            <a:off x="8477250" y="1746250"/>
            <a:ext cx="3144837" cy="433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Ligação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Telegram;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Delegacia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Especial de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Atendimento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à Mulher (DEAM);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Casas Da Mulher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Brasileira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Campanha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Sinal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Vermelho;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sym typeface="Avenir"/>
              </a:rPr>
              <a:t>Conselho</a:t>
            </a: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 Tutelar;</a:t>
            </a:r>
            <a:endParaRPr dirty="0"/>
          </a:p>
          <a:p>
            <a:pPr marL="285750" lvl="0" indent="-2857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sym typeface="Avenir"/>
              </a:rPr>
              <a:t>Escola.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sz="1800" b="0" i="0" u="none" dirty="0">
              <a:solidFill>
                <a:schemeClr val="dk1"/>
              </a:solidFill>
              <a:sym typeface="Avenir"/>
            </a:endParaRPr>
          </a:p>
        </p:txBody>
      </p:sp>
      <p:pic>
        <p:nvPicPr>
          <p:cNvPr id="333" name="Google Shape;333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491" r="3491"/>
          <a:stretch/>
        </p:blipFill>
        <p:spPr>
          <a:xfrm>
            <a:off x="889000" y="774700"/>
            <a:ext cx="6400800" cy="53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/>
          <p:nvPr/>
        </p:nvSpPr>
        <p:spPr>
          <a:xfrm>
            <a:off x="765175" y="6083300"/>
            <a:ext cx="74787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lang="en-US" sz="14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Fonte: </a:t>
            </a:r>
            <a:r>
              <a:rPr lang="en-US" sz="14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shareyoursex</a:t>
            </a:r>
            <a:r>
              <a:rPr lang="en-US" sz="14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– </a:t>
            </a:r>
            <a:r>
              <a:rPr lang="en-US" sz="14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Sinal</a:t>
            </a:r>
            <a:r>
              <a:rPr lang="en-US" sz="14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Vermelho contra a </a:t>
            </a:r>
            <a:r>
              <a:rPr lang="en-US" sz="14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violência</a:t>
            </a:r>
            <a:r>
              <a:rPr lang="en-US" sz="1400" b="0" i="0" u="none" dirty="0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 </a:t>
            </a:r>
            <a:r>
              <a:rPr lang="en-US" sz="1400" b="0" i="0" u="none" dirty="0" err="1">
                <a:solidFill>
                  <a:schemeClr val="dk1"/>
                </a:solidFill>
                <a:latin typeface="Calisto MT" panose="02040603050505030304" pitchFamily="18" charset="0"/>
                <a:ea typeface="Avenir"/>
                <a:cs typeface="Avenir"/>
                <a:sym typeface="Avenir"/>
              </a:rPr>
              <a:t>doméstica</a:t>
            </a:r>
            <a:br>
              <a:rPr lang="en-US" sz="1800" b="0" i="0" u="none" dirty="0">
                <a:solidFill>
                  <a:srgbClr val="242323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020523-BBAA-EEDD-53F8-3C647BD9C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MEDIDAS PROTETIVAS DE URGÊNCIA (MPU)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C0CB0C-A63E-E961-9645-33AAA82F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3716" y="2249424"/>
            <a:ext cx="3144774" cy="351129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Visam a proteção da mulher.</a:t>
            </a:r>
          </a:p>
        </p:txBody>
      </p:sp>
      <p:pic>
        <p:nvPicPr>
          <p:cNvPr id="2054" name="Picture 6" descr="Resumo da Lei Maria da Penha - Lei nº 11340/2006">
            <a:extLst>
              <a:ext uri="{FF2B5EF4-FFF2-40B4-BE49-F238E27FC236}">
                <a16:creationId xmlns:a16="http://schemas.microsoft.com/office/drawing/2014/main" id="{4B512BF9-BDF0-1866-4116-19DCD4D55E6B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0" b="8540"/>
          <a:stretch>
            <a:fillRect/>
          </a:stretch>
        </p:blipFill>
        <p:spPr bwMode="auto">
          <a:xfrm>
            <a:off x="931984" y="543016"/>
            <a:ext cx="6959991" cy="57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2B4B951-6592-D51A-DA26-2FB486DC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884" y="1128932"/>
            <a:ext cx="3144774" cy="1645920"/>
          </a:xfrm>
        </p:spPr>
        <p:txBody>
          <a:bodyPr/>
          <a:lstStyle/>
          <a:p>
            <a:r>
              <a:rPr lang="pt-BR" sz="2800" dirty="0"/>
              <a:t>ONDE SOLICITAR MEDIDAS PROTETIVAS DE URGÊNCIA?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3483E2-1406-8908-8D54-3D968720D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5586" y="2774852"/>
            <a:ext cx="3144774" cy="351129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Defensorias Públicas;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Delegacias;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Ministério Público.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3078" name="Picture 6" descr="Fórum Desembargador Cândido Colombo Cerqueira - Riacho Fundo">
            <a:extLst>
              <a:ext uri="{FF2B5EF4-FFF2-40B4-BE49-F238E27FC236}">
                <a16:creationId xmlns:a16="http://schemas.microsoft.com/office/drawing/2014/main" id="{BAD7BC47-E3DE-7112-1B92-A18852D3BB6D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10117"/>
          <a:stretch>
            <a:fillRect/>
          </a:stretch>
        </p:blipFill>
        <p:spPr bwMode="auto">
          <a:xfrm>
            <a:off x="593342" y="452147"/>
            <a:ext cx="3599922" cy="29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D1ACF6D-F759-F3CC-7C76-0481F55E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89" y="1783080"/>
            <a:ext cx="4047099" cy="30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PDFT abre concurso para promotor com inicial de R$ 32 mil">
            <a:extLst>
              <a:ext uri="{FF2B5EF4-FFF2-40B4-BE49-F238E27FC236}">
                <a16:creationId xmlns:a16="http://schemas.microsoft.com/office/drawing/2014/main" id="{B6C23B1D-D1E2-E34F-BE37-A343D92B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7" y="3811308"/>
            <a:ext cx="3889384" cy="25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0904888-6DD5-9B14-CDBC-0BA3F98E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1112052"/>
            <a:ext cx="3144774" cy="1645920"/>
          </a:xfrm>
        </p:spPr>
        <p:txBody>
          <a:bodyPr/>
          <a:lstStyle/>
          <a:p>
            <a:r>
              <a:rPr lang="pt-BR" sz="2800" dirty="0"/>
              <a:t>QUAIS MEDIDAS PROTETIVAS PODEM SER IMPOSTAS?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BEF837-0113-60C5-492C-AA9EE72FC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9321" y="2757972"/>
            <a:ext cx="3144774" cy="351129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Suspensão ou restrição da posse e do porte armas;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Afastamento do domicílio do casal;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Proibição de aproximação da ofendida e de seus familiares;</a:t>
            </a:r>
          </a:p>
          <a:p>
            <a:pPr marL="571500" indent="-342900">
              <a:buAutoNum type="alphaLcParenR"/>
            </a:pPr>
            <a:endParaRPr lang="pt-BR" dirty="0"/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9F57FA98-C8EF-7DF0-C49E-11AA3571B74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17681" r="13323" b="23965"/>
          <a:stretch/>
        </p:blipFill>
        <p:spPr>
          <a:xfrm>
            <a:off x="569976" y="853206"/>
            <a:ext cx="7544600" cy="4949560"/>
          </a:xfrm>
        </p:spPr>
      </p:pic>
    </p:spTree>
    <p:extLst>
      <p:ext uri="{BB962C8B-B14F-4D97-AF65-F5344CB8AC3E}">
        <p14:creationId xmlns:p14="http://schemas.microsoft.com/office/powerpoint/2010/main" val="3324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44EAA2F-8111-5973-2F0C-8EBAEAFC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453" y="1058603"/>
            <a:ext cx="3144774" cy="1645920"/>
          </a:xfrm>
        </p:spPr>
        <p:txBody>
          <a:bodyPr/>
          <a:lstStyle/>
          <a:p>
            <a:r>
              <a:rPr lang="pt-BR" sz="2800" dirty="0"/>
              <a:t>QUAIS MEDIDAS PROTETIVAS PODEM SER IMPOSTAS?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F758783-6ABD-6A11-9DD8-C8A95F9DA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505" y="2679914"/>
            <a:ext cx="3144774" cy="3511296"/>
          </a:xfrm>
        </p:spPr>
        <p:txBody>
          <a:bodyPr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Proibição de contato com a ofendida e com seus familiares;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Proibição de frequentar determinados locais;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Suspensão ou restrição de visitas aos dependentes menores;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Prestação de alimentos provisórios ou provisionais.</a:t>
            </a:r>
          </a:p>
        </p:txBody>
      </p:sp>
      <p:pic>
        <p:nvPicPr>
          <p:cNvPr id="4098" name="Picture 2" descr="ConJur - Medida protetiva de urgência da Lei Maria da Penha dispensa citação">
            <a:extLst>
              <a:ext uri="{FF2B5EF4-FFF2-40B4-BE49-F238E27FC236}">
                <a16:creationId xmlns:a16="http://schemas.microsoft.com/office/drawing/2014/main" id="{6319D269-49CA-7892-55B3-62E901368981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9801"/>
          <a:stretch>
            <a:fillRect/>
          </a:stretch>
        </p:blipFill>
        <p:spPr bwMode="auto">
          <a:xfrm>
            <a:off x="1030458" y="642180"/>
            <a:ext cx="6720841" cy="55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4C43179-8F4F-6B94-19C0-095826E3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666" y="287802"/>
            <a:ext cx="3466221" cy="1535780"/>
          </a:xfrm>
        </p:spPr>
        <p:txBody>
          <a:bodyPr/>
          <a:lstStyle/>
          <a:p>
            <a:r>
              <a:rPr lang="pt-BR" sz="2400" dirty="0"/>
              <a:t>DESCUMPRIMENTO DE MEDIDAS PROTETIVAS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FC3832-204B-7040-5269-FF75266E0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9964" y="1823582"/>
            <a:ext cx="3144774" cy="351129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pt-BR" dirty="0"/>
              <a:t>Detenção de 3 meses a 2 anos.</a:t>
            </a:r>
          </a:p>
        </p:txBody>
      </p:sp>
      <p:pic>
        <p:nvPicPr>
          <p:cNvPr id="5130" name="Picture 10" descr="Crime de Descumprimento de Medidas Protetivas de Urgência — Tribunal de  Justiça do Distrito Federal e dos Territórios">
            <a:extLst>
              <a:ext uri="{FF2B5EF4-FFF2-40B4-BE49-F238E27FC236}">
                <a16:creationId xmlns:a16="http://schemas.microsoft.com/office/drawing/2014/main" id="{36644002-3847-1556-8867-758E5FA43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52" y="502627"/>
            <a:ext cx="5852745" cy="58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1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D8330BA-5461-53EB-F131-6BE5A9957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98" y="2156692"/>
            <a:ext cx="11319803" cy="332728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1A35F8A-A2BC-4590-7FD1-466EAC849364}"/>
              </a:ext>
            </a:extLst>
          </p:cNvPr>
          <p:cNvSpPr txBox="1"/>
          <p:nvPr/>
        </p:nvSpPr>
        <p:spPr>
          <a:xfrm>
            <a:off x="3712124" y="519158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@ensinandoleimariadapenha</a:t>
            </a:r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F8A0A253-73C9-415D-E118-A2C7FB7B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615" y="5122220"/>
            <a:ext cx="723509" cy="7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8410575" y="862012"/>
            <a:ext cx="3144837" cy="392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Marco Antônio Heredia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Viveros</a:t>
            </a:r>
            <a:endParaRPr dirty="0"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2237" y="3248025"/>
            <a:ext cx="3794125" cy="257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2287" y="1036637"/>
            <a:ext cx="2487612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8280400" y="1452562"/>
            <a:ext cx="352425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Não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demonstrava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ser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uma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pessoa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perigosa</a:t>
            </a:r>
            <a:endParaRPr dirty="0"/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562" y="996950"/>
            <a:ext cx="2487612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 descr="Ícon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8125" y="2708275"/>
            <a:ext cx="3524250" cy="35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8323262" y="273050"/>
            <a:ext cx="3511550" cy="446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Se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casaram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e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foram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morar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em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Fortaleza</a:t>
            </a:r>
            <a:endParaRPr dirty="0"/>
          </a:p>
        </p:txBody>
      </p:sp>
      <p:pic>
        <p:nvPicPr>
          <p:cNvPr id="213" name="Google Shape;213;p25" descr="Forma, Ícone, Set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5" y="3181350"/>
            <a:ext cx="3363912" cy="336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 descr="Vista panorâmica da cidade no final da pisci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4237" y="1201737"/>
            <a:ext cx="4678362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 descr="Forma&#10;&#10;Descrição gerada automaticamente com confiança baix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462" y="503237"/>
            <a:ext cx="2678112" cy="267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4737" y="4173537"/>
            <a:ext cx="3076575" cy="21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8378825" y="139700"/>
            <a:ext cx="2874962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Tudo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parecia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bem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,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até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que...</a:t>
            </a:r>
            <a:endParaRPr dirty="0"/>
          </a:p>
        </p:txBody>
      </p:sp>
      <p:pic>
        <p:nvPicPr>
          <p:cNvPr id="223" name="Google Shape;223;p26" descr="Mulher com a mão no ros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350" y="1431925"/>
            <a:ext cx="6931025" cy="39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8450262" y="-138112"/>
            <a:ext cx="3132137" cy="446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Tentativa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de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homicídio</a:t>
            </a:r>
            <a:endParaRPr dirty="0"/>
          </a:p>
        </p:txBody>
      </p:sp>
      <p:pic>
        <p:nvPicPr>
          <p:cNvPr id="230" name="Google Shape;230;p27" descr="Foto preta e branca de uma jane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3687" y="1373187"/>
            <a:ext cx="5559425" cy="41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>
            <a:spLocks noGrp="1"/>
          </p:cNvSpPr>
          <p:nvPr>
            <p:ph type="title"/>
          </p:nvPr>
        </p:nvSpPr>
        <p:spPr>
          <a:xfrm>
            <a:off x="8278153" y="2151063"/>
            <a:ext cx="3810000" cy="127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</a:pPr>
            <a:r>
              <a:rPr lang="en-US" sz="36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Consequências</a:t>
            </a:r>
            <a:r>
              <a:rPr lang="en-US" sz="36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...</a:t>
            </a:r>
            <a:endParaRPr sz="2800" dirty="0"/>
          </a:p>
        </p:txBody>
      </p:sp>
      <p:pic>
        <p:nvPicPr>
          <p:cNvPr id="237" name="Google Shape;237;p28" descr="Foto em preto e branco de grupo de pessoas posando para fo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7037" y="847725"/>
            <a:ext cx="5162550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8278812" y="2632075"/>
            <a:ext cx="3543300" cy="127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</a:pP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Não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bastasse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tudo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 </a:t>
            </a:r>
            <a:r>
              <a:rPr lang="en-US" sz="4800" b="0" i="0" u="none" dirty="0" err="1">
                <a:solidFill>
                  <a:schemeClr val="dk1"/>
                </a:solidFill>
                <a:ea typeface="Avenir"/>
                <a:cs typeface="Avenir"/>
                <a:sym typeface="Avenir"/>
              </a:rPr>
              <a:t>isso</a:t>
            </a:r>
            <a:r>
              <a:rPr lang="en-US" sz="4800" b="0" i="0" u="none" dirty="0">
                <a:solidFill>
                  <a:schemeClr val="dk1"/>
                </a:solidFill>
                <a:ea typeface="Avenir"/>
                <a:cs typeface="Avenir"/>
                <a:sym typeface="Avenir"/>
              </a:rPr>
              <a:t>...</a:t>
            </a:r>
            <a:endParaRPr dirty="0"/>
          </a:p>
        </p:txBody>
      </p:sp>
      <p:pic>
        <p:nvPicPr>
          <p:cNvPr id="244" name="Google Shape;244;p29" descr="Mão de pesso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675" y="955675"/>
            <a:ext cx="6743700" cy="4630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SavonVTI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VTI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SavonVTI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vonVTI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avonVTI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avonVTI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avonVTI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364</Words>
  <Application>Microsoft Office PowerPoint</Application>
  <PresentationFormat>Widescreen</PresentationFormat>
  <Paragraphs>79</Paragraphs>
  <Slides>26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26</vt:i4>
      </vt:variant>
    </vt:vector>
  </HeadingPairs>
  <TitlesOfParts>
    <vt:vector size="39" baseType="lpstr">
      <vt:lpstr>Calibri</vt:lpstr>
      <vt:lpstr>Open Sans</vt:lpstr>
      <vt:lpstr>Avenir</vt:lpstr>
      <vt:lpstr>Garamond</vt:lpstr>
      <vt:lpstr>Calisto MT</vt:lpstr>
      <vt:lpstr>Arial</vt:lpstr>
      <vt:lpstr>4_SavonVTI</vt:lpstr>
      <vt:lpstr>SavonVTI</vt:lpstr>
      <vt:lpstr>4_SavonVTI</vt:lpstr>
      <vt:lpstr>SavonVTI</vt:lpstr>
      <vt:lpstr>1_SavonVTI</vt:lpstr>
      <vt:lpstr>2_SavonVTI</vt:lpstr>
      <vt:lpstr>3_SavonVTI</vt:lpstr>
      <vt:lpstr>Maria da Penha Maia Fernandes</vt:lpstr>
      <vt:lpstr>Apresentação do PowerPoint</vt:lpstr>
      <vt:lpstr>Marco Antônio Heredia Viveros</vt:lpstr>
      <vt:lpstr>Não demonstrava ser uma pessoa perigosa</vt:lpstr>
      <vt:lpstr>Se casaram e foram morar em Fortaleza</vt:lpstr>
      <vt:lpstr>Tudo parecia bem, até que...</vt:lpstr>
      <vt:lpstr>Tentativa de homicídio</vt:lpstr>
      <vt:lpstr>Consequências...</vt:lpstr>
      <vt:lpstr>Não bastasse tudo isso...</vt:lpstr>
      <vt:lpstr>O AGRESSOR FOI A JÚRI DUAS VEZES.</vt:lpstr>
      <vt:lpstr>JULGAMENTO DEFINITIVO: APÓS 15 ANOS.  LINHA TEMPORAL:CASO CONCRETO MARIA DA PENHA.</vt:lpstr>
      <vt:lpstr>Maria da Penha Maia Fernandes, Nome dado à Lei 11.340/06</vt:lpstr>
      <vt:lpstr>TIPOS  DE VIOLÊNCIA DOMÉSTICA</vt:lpstr>
      <vt:lpstr>Violência Física</vt:lpstr>
      <vt:lpstr>Violência Psicológica</vt:lpstr>
      <vt:lpstr>Violência Sexual</vt:lpstr>
      <vt:lpstr>Violência Financeira ou Patrimonial</vt:lpstr>
      <vt:lpstr>Violência Moral  </vt:lpstr>
      <vt:lpstr>Violência Simbólica</vt:lpstr>
      <vt:lpstr>FORMAS DE DENUCIAR</vt:lpstr>
      <vt:lpstr>MEDIDAS PROTETIVAS DE URGÊNCIA (MPU)</vt:lpstr>
      <vt:lpstr>ONDE SOLICITAR MEDIDAS PROTETIVAS DE URGÊNCIA?</vt:lpstr>
      <vt:lpstr>QUAIS MEDIDAS PROTETIVAS PODEM SER IMPOSTAS?</vt:lpstr>
      <vt:lpstr>QUAIS MEDIDAS PROTETIVAS PODEM SER IMPOSTAS?</vt:lpstr>
      <vt:lpstr>DESCUMPRIMENTO DE MEDIDAS PROTETIVAS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Maria da Penha Maia Fernandes</dc:title>
  <dc:creator>Brenda Martins</dc:creator>
  <cp:lastModifiedBy>HENRIQUE SAVONITTI MIRANDA</cp:lastModifiedBy>
  <cp:revision>8</cp:revision>
  <dcterms:modified xsi:type="dcterms:W3CDTF">2023-06-07T12:23:49Z</dcterms:modified>
</cp:coreProperties>
</file>