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6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F048A-5184-9745-FBAD-405CD6997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04E4C0D-CCAC-51A3-9094-7E04BFDE9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FE0D242-C8CC-1F44-99DE-9A83E24BC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DBC5-3666-429F-9AB0-D621D4B0148A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B8F2D63-B628-A657-7C29-FF36AED65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88DDB0-AEBF-132C-4041-5C86DD5D0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721B-3678-4327-A757-A9699B51EC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442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5551AF-4DC0-78B6-3756-F2A4FF6E5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7110562-91C4-77DB-0BFE-B8CADF2066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A08294-F3F2-CB78-B5F9-BFDF01DD8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DBC5-3666-429F-9AB0-D621D4B0148A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CE1A513-5E3D-7308-588A-6C6B23F2F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561A77-F9F7-F24E-D1A3-01F5180B4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721B-3678-4327-A757-A9699B51EC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7630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84FFF48-1E00-E509-8434-1FEAB02B0F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FBB2ABA-191A-6985-7224-D09751A733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6D198FB-2B2F-B726-904F-E913A81F2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DBC5-3666-429F-9AB0-D621D4B0148A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9BA765C-4DAC-DF2A-0976-2E69F914E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D1A332-BBBF-7FD3-EB10-EB460476A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721B-3678-4327-A757-A9699B51EC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9874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0BEC5D-8BCE-C34E-7F60-CDDC41F78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FA0DBC-DD99-43AF-9596-203DA6C0B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96433BB-CCFD-5C20-AF3E-BCE264B92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DBC5-3666-429F-9AB0-D621D4B0148A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C15620-DD50-0E2F-7C6D-06F88BC07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C2E28E-C524-C1CF-2702-390ABCC83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721B-3678-4327-A757-A9699B51EC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21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7BB220-5E28-18A1-6634-3AAFC0B5B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9FA71B2-3BB9-55B9-41D7-EC7F654AA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423E5FF-BD47-0D77-B702-FEBAC22FD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DBC5-3666-429F-9AB0-D621D4B0148A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9979FCB-E53F-4FC9-CE75-D45351C99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941A5A7-A223-F823-B4D5-9F1915ED6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721B-3678-4327-A757-A9699B51EC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0392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0C909C-9EA6-E46C-1BC5-1D7204F7F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8FAE1C5-29E4-5992-8D34-76548F1764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DCFF100-9610-E69C-72A6-222F0EA02F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C2869A0-8A1F-BB8C-534B-95B4C9806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DBC5-3666-429F-9AB0-D621D4B0148A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7838EDC-65EE-F0C5-25F7-F5CD8843E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143497B-9D07-F29B-7355-07651816A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721B-3678-4327-A757-A9699B51EC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6658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C61AB3-CB46-B07F-3C4E-61E0C37A8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F8F0512-A315-1909-0809-33CD632D45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38F2ED6-7352-2539-69FA-218A329AA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160AD79-F8AF-0871-8983-BAA77F39A9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821C6C8-465D-5418-C48C-290302D951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3649B5A-6EC2-5EA3-EE29-F1CB8871D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DBC5-3666-429F-9AB0-D621D4B0148A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9CBEC75-DD87-0BE5-A839-E471D258C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F231BB8-75C7-1259-A0B6-9741AF4D2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721B-3678-4327-A757-A9699B51EC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278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2BC831-5A6D-606A-C4D3-9A63BC174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EC2FC5F-9940-B6A0-7502-EE8C22AC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DBC5-3666-429F-9AB0-D621D4B0148A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B4E8280-A3A0-9926-1A0B-A74FA36E7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31ACA9A-A743-A4DB-0360-7BE461E3A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721B-3678-4327-A757-A9699B51EC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935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5415EFF-7A41-53FB-2D2D-699460815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DBC5-3666-429F-9AB0-D621D4B0148A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08330BB-6858-84B1-E9D6-A93C7DBF5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CEEBFE0-D7CA-DA67-5A3C-067D04704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721B-3678-4327-A757-A9699B51EC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1050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D909C7-FA7B-8B8E-1070-1A3582340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A65994-8614-88C4-25FF-C0DB6333B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0C95B61-11CF-4F85-1F32-6BD10965F6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102E59F-6F50-C8F6-A7C2-06511C156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DBC5-3666-429F-9AB0-D621D4B0148A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4013DA7-673E-9FD1-952B-78F961BDD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14840B6-B8E2-E23C-B1FB-4776A22F9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721B-3678-4327-A757-A9699B51EC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4628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03A337-093B-E252-0D81-8FA15E6EE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6720269-C4FE-AB84-DC24-4C8A6A877A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E52A2DB-F2A5-D026-8126-4DE2EB756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287117E-459B-09E1-CC26-5A15B5C18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DBC5-3666-429F-9AB0-D621D4B0148A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FD7D310-3FC8-2AAC-96A4-4D3016A7C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9A346E2-C27E-7EB0-8623-35E693632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721B-3678-4327-A757-A9699B51EC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2200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625247B-EFF2-1227-DF27-5A4361742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78B41C3-B24C-9A04-18E9-B14A87F2E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4CBD60-C298-F5F2-6B86-305A0BBF1B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4DBC5-3666-429F-9AB0-D621D4B0148A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37F287-6C99-320C-70B7-7A1F0B0BD7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183EC24-C251-C440-B921-E9F2BCDEAA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D721B-3678-4327-A757-A9699B51EC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3466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3F15F1-D2C0-05AD-BAFF-8528AC6D3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378" y="35688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5400" dirty="0">
                <a:solidFill>
                  <a:schemeClr val="bg1"/>
                </a:solidFill>
                <a:latin typeface="Bahnschrift SemiBold" panose="020B0502040204020203" pitchFamily="34" charset="0"/>
              </a:rPr>
              <a:t>Direito Penal no ensino médio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A4DF24-2E62-FAF3-9235-B85F1CABA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638" y="236932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t-BR" sz="2000" dirty="0">
                <a:solidFill>
                  <a:schemeClr val="bg1">
                    <a:lumMod val="85000"/>
                  </a:schemeClr>
                </a:solidFill>
                <a:latin typeface="Bahnschrift SemiBold" panose="020B0502040204020203" pitchFamily="34" charset="0"/>
              </a:rPr>
              <a:t>Alunos:</a:t>
            </a:r>
          </a:p>
          <a:p>
            <a:endParaRPr lang="pt-BR" sz="2000" dirty="0">
              <a:solidFill>
                <a:schemeClr val="bg1">
                  <a:lumMod val="85000"/>
                </a:schemeClr>
              </a:solidFill>
              <a:latin typeface="Bahnschrift SemiBold" panose="020B0502040204020203" pitchFamily="34" charset="0"/>
            </a:endParaRPr>
          </a:p>
          <a:p>
            <a:r>
              <a:rPr lang="pt-BR" sz="2000" dirty="0">
                <a:solidFill>
                  <a:schemeClr val="bg1">
                    <a:lumMod val="85000"/>
                  </a:schemeClr>
                </a:solidFill>
                <a:latin typeface="Bahnschrift SemiBold" panose="020B0502040204020203" pitchFamily="34" charset="0"/>
              </a:rPr>
              <a:t>Eduardo Ferreira Ramos</a:t>
            </a:r>
          </a:p>
          <a:p>
            <a:r>
              <a:rPr lang="pt-BR" sz="2000" dirty="0">
                <a:solidFill>
                  <a:schemeClr val="bg1">
                    <a:lumMod val="85000"/>
                  </a:schemeClr>
                </a:solidFill>
                <a:latin typeface="Bahnschrift SemiBold" panose="020B0502040204020203" pitchFamily="34" charset="0"/>
              </a:rPr>
              <a:t>Raphael Pereira de Aguiar</a:t>
            </a:r>
          </a:p>
          <a:p>
            <a:r>
              <a:rPr lang="pt-BR" sz="2000" dirty="0">
                <a:solidFill>
                  <a:schemeClr val="bg1">
                    <a:lumMod val="85000"/>
                  </a:schemeClr>
                </a:solidFill>
                <a:latin typeface="Bahnschrift SemiBold" panose="020B0502040204020203" pitchFamily="34" charset="0"/>
              </a:rPr>
              <a:t>Tiago Geraldo de Lima Cosme</a:t>
            </a:r>
          </a:p>
          <a:p>
            <a:r>
              <a:rPr lang="pt-BR" sz="2000" dirty="0">
                <a:solidFill>
                  <a:schemeClr val="bg1">
                    <a:lumMod val="85000"/>
                  </a:schemeClr>
                </a:solidFill>
                <a:latin typeface="Bahnschrift SemiBold" panose="020B0502040204020203" pitchFamily="34" charset="0"/>
              </a:rPr>
              <a:t>Wilson Alves Pereira Júnior</a:t>
            </a:r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C7EFB9F-0882-56E6-5FB4-58F1736EC6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363" y="3862774"/>
            <a:ext cx="333375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080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19146E-B2C1-8FF2-A57C-8AAADC862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0894" y="665807"/>
            <a:ext cx="7350211" cy="755221"/>
          </a:xfrm>
        </p:spPr>
        <p:txBody>
          <a:bodyPr>
            <a:noAutofit/>
          </a:bodyPr>
          <a:lstStyle/>
          <a:p>
            <a:pPr algn="ctr"/>
            <a:r>
              <a:rPr lang="pt-BR" sz="5400" dirty="0">
                <a:solidFill>
                  <a:schemeClr val="bg1"/>
                </a:solidFill>
                <a:latin typeface="Bahnschrift SemiBold" panose="020B0502040204020203" pitchFamily="34" charset="0"/>
              </a:rPr>
              <a:t>Importância do Direito Penal no ensino médio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8975661-009C-BE94-9A98-8945673D3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546" y="2753797"/>
            <a:ext cx="8816546" cy="2864408"/>
          </a:xfrm>
        </p:spPr>
        <p:txBody>
          <a:bodyPr>
            <a:normAutofit fontScale="92500" lnSpcReduction="10000"/>
          </a:bodyPr>
          <a:lstStyle/>
          <a:p>
            <a:r>
              <a:rPr lang="pt-BR" sz="2000" dirty="0">
                <a:solidFill>
                  <a:schemeClr val="bg1">
                    <a:lumMod val="85000"/>
                  </a:schemeClr>
                </a:solidFill>
                <a:latin typeface="Bahnschrift SemiBold" panose="020B0502040204020203" pitchFamily="34" charset="0"/>
              </a:rPr>
              <a:t>A prevenção de crimes através do conhecimento de Direito Penal</a:t>
            </a:r>
          </a:p>
          <a:p>
            <a:r>
              <a:rPr lang="pt-BR" sz="2000" dirty="0">
                <a:solidFill>
                  <a:schemeClr val="bg1">
                    <a:lumMod val="85000"/>
                  </a:schemeClr>
                </a:solidFill>
                <a:latin typeface="Bahnschrift SemiBold" panose="020B0502040204020203" pitchFamily="34" charset="0"/>
              </a:rPr>
              <a:t>A relevância do conhecimento jurídico para a formação de um cidadão crítico e consciente</a:t>
            </a:r>
          </a:p>
          <a:p>
            <a:r>
              <a:rPr lang="pt-BR" sz="2000" dirty="0">
                <a:solidFill>
                  <a:schemeClr val="bg1">
                    <a:lumMod val="85000"/>
                  </a:schemeClr>
                </a:solidFill>
                <a:latin typeface="Bahnschrift SemiBold" panose="020B0502040204020203" pitchFamily="34" charset="0"/>
              </a:rPr>
              <a:t>O papel das escolas na formação de uma cultura de respeito à lei e às instituições</a:t>
            </a:r>
          </a:p>
          <a:p>
            <a:r>
              <a:rPr lang="pt-BR" sz="2000" dirty="0">
                <a:solidFill>
                  <a:schemeClr val="bg1">
                    <a:lumMod val="85000"/>
                  </a:schemeClr>
                </a:solidFill>
                <a:latin typeface="Bahnschrift SemiBold" panose="020B0502040204020203" pitchFamily="34" charset="0"/>
              </a:rPr>
              <a:t>A educação como meio de combate à criminalidade e à violência</a:t>
            </a:r>
          </a:p>
          <a:p>
            <a:r>
              <a:rPr lang="pt-BR" sz="2000" dirty="0">
                <a:solidFill>
                  <a:schemeClr val="bg1">
                    <a:lumMod val="85000"/>
                  </a:schemeClr>
                </a:solidFill>
                <a:latin typeface="Bahnschrift SemiBold" panose="020B0502040204020203" pitchFamily="34" charset="0"/>
              </a:rPr>
              <a:t>A importância do diálogo entre a escola e a comunidade jurídica</a:t>
            </a:r>
          </a:p>
          <a:p>
            <a:r>
              <a:rPr lang="pt-BR" sz="2000" dirty="0">
                <a:solidFill>
                  <a:schemeClr val="bg1">
                    <a:lumMod val="85000"/>
                  </a:schemeClr>
                </a:solidFill>
                <a:latin typeface="Bahnschrift SemiBold" panose="020B0502040204020203" pitchFamily="34" charset="0"/>
              </a:rPr>
              <a:t>Sugestões de atividades e projetos para o ensino de Direito Penal nas escolas.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E9F136E-DEC7-3AE2-6C1F-619C2B8C2E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1255" y="3846298"/>
            <a:ext cx="333375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162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22A153-66D6-EE22-6DAF-551293249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5221" y="444887"/>
            <a:ext cx="5041557" cy="1416866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chemeClr val="bg1"/>
                </a:solidFill>
                <a:latin typeface="Bahnschrift SemiBold" panose="020B0502040204020203" pitchFamily="34" charset="0"/>
              </a:rPr>
              <a:t>Importância do Direito Penal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56CE831-1216-9F07-469A-8C8D01645E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9512" y="2781042"/>
            <a:ext cx="9316996" cy="1828757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>
                    <a:lumMod val="8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pt-BR" sz="2000" dirty="0">
                <a:solidFill>
                  <a:schemeClr val="bg1">
                    <a:lumMod val="85000"/>
                  </a:schemeClr>
                </a:solidFill>
                <a:latin typeface="Bahnschrift SemiBold" panose="020B0502040204020203" pitchFamily="34" charset="0"/>
              </a:rPr>
              <a:t>Objetivo principal do Direito Penal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>
                    <a:lumMod val="85000"/>
                  </a:schemeClr>
                </a:solidFill>
                <a:latin typeface="Bahnschrift SemiBold" panose="020B0502040204020203" pitchFamily="34" charset="0"/>
              </a:rPr>
              <a:t> Dever do Estado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>
                    <a:lumMod val="85000"/>
                  </a:schemeClr>
                </a:solidFill>
                <a:latin typeface="Bahnschrift SemiBold" panose="020B0502040204020203" pitchFamily="34" charset="0"/>
              </a:rPr>
              <a:t> Definição e importância do Direito Penal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>
                    <a:lumMod val="85000"/>
                  </a:schemeClr>
                </a:solidFill>
                <a:latin typeface="Bahnschrift SemiBold" panose="020B0502040204020203" pitchFamily="34" charset="0"/>
              </a:rPr>
              <a:t> Prevenção de crimes e ressocialização </a:t>
            </a:r>
          </a:p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6866A19A-4DFB-E0AF-CF2F-0D39D66876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2323" y="3838060"/>
            <a:ext cx="333375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924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2AF00A-352D-89F6-C584-17491C548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4890" y="356888"/>
            <a:ext cx="7662219" cy="1784950"/>
          </a:xfrm>
        </p:spPr>
        <p:txBody>
          <a:bodyPr>
            <a:no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  <a:latin typeface="Bahnschrift SemiBold" panose="020B0502040204020203" pitchFamily="34" charset="0"/>
              </a:rPr>
              <a:t>Importância dos menores de idade terem noções da lei e regras para a vida adulta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CF7CF0-4DC6-2172-767E-0696D18B9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070" y="3173627"/>
            <a:ext cx="10515600" cy="4351338"/>
          </a:xfrm>
        </p:spPr>
        <p:txBody>
          <a:bodyPr>
            <a:normAutofit/>
          </a:bodyPr>
          <a:lstStyle/>
          <a:p>
            <a:r>
              <a:rPr lang="pt-BR" sz="2000" dirty="0">
                <a:solidFill>
                  <a:schemeClr val="bg1">
                    <a:lumMod val="85000"/>
                  </a:schemeClr>
                </a:solidFill>
                <a:latin typeface="Bahnschrift SemiBold" panose="020B0502040204020203" pitchFamily="34" charset="0"/>
              </a:rPr>
              <a:t>Importância de ensinar o direito penal para os jovens</a:t>
            </a:r>
          </a:p>
          <a:p>
            <a:r>
              <a:rPr lang="pt-BR" sz="2000" dirty="0">
                <a:solidFill>
                  <a:schemeClr val="bg1">
                    <a:lumMod val="85000"/>
                  </a:schemeClr>
                </a:solidFill>
                <a:latin typeface="Bahnschrift SemiBold" panose="020B0502040204020203" pitchFamily="34" charset="0"/>
              </a:rPr>
              <a:t>Os principais crimes cometidos por jovens nos últimos anos</a:t>
            </a:r>
          </a:p>
          <a:p>
            <a:r>
              <a:rPr lang="pt-BR" sz="2000" dirty="0">
                <a:solidFill>
                  <a:schemeClr val="bg1">
                    <a:lumMod val="85000"/>
                  </a:schemeClr>
                </a:solidFill>
                <a:latin typeface="Bahnschrift SemiBold" panose="020B0502040204020203" pitchFamily="34" charset="0"/>
              </a:rPr>
              <a:t>O que leva os jovens para a vida do crime</a:t>
            </a:r>
          </a:p>
          <a:p>
            <a:r>
              <a:rPr lang="pt-BR" sz="2000" dirty="0">
                <a:solidFill>
                  <a:schemeClr val="bg1">
                    <a:lumMod val="85000"/>
                  </a:schemeClr>
                </a:solidFill>
                <a:latin typeface="Bahnschrift SemiBold" panose="020B0502040204020203" pitchFamily="34" charset="0"/>
              </a:rPr>
              <a:t>Como tirar os jovens da criminalidade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C6F5133-155D-9AAC-5F24-81C815E118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4779" y="3846298"/>
            <a:ext cx="333375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906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0AC77-D5C8-00B7-F19B-439F6B23C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530" y="480455"/>
            <a:ext cx="10515600" cy="1397772"/>
          </a:xfrm>
        </p:spPr>
        <p:txBody>
          <a:bodyPr>
            <a:normAutofit/>
          </a:bodyPr>
          <a:lstStyle/>
          <a:p>
            <a:pPr algn="ctr"/>
            <a:r>
              <a:rPr lang="pt-BR" sz="5400" dirty="0">
                <a:solidFill>
                  <a:schemeClr val="bg1"/>
                </a:solidFill>
                <a:latin typeface="Bahnschrift SemiBold" panose="020B0502040204020203" pitchFamily="34" charset="0"/>
              </a:rPr>
              <a:t>Evolução da maioridade penal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43AD95-8945-613A-3258-F8FB2C3CF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022" y="2679656"/>
            <a:ext cx="10515600" cy="4351338"/>
          </a:xfrm>
        </p:spPr>
        <p:txBody>
          <a:bodyPr>
            <a:normAutofit/>
          </a:bodyPr>
          <a:lstStyle/>
          <a:p>
            <a:r>
              <a:rPr lang="pt-BR" sz="2000" dirty="0">
                <a:solidFill>
                  <a:schemeClr val="bg1">
                    <a:lumMod val="85000"/>
                  </a:schemeClr>
                </a:solidFill>
                <a:latin typeface="Bahnschrift SemiBold" panose="020B0502040204020203" pitchFamily="34" charset="0"/>
              </a:rPr>
              <a:t>Evolução da maioridade penal</a:t>
            </a:r>
          </a:p>
          <a:p>
            <a:r>
              <a:rPr lang="pt-BR" sz="2000" dirty="0">
                <a:solidFill>
                  <a:schemeClr val="bg1">
                    <a:lumMod val="85000"/>
                  </a:schemeClr>
                </a:solidFill>
                <a:latin typeface="Bahnschrift SemiBold" panose="020B0502040204020203" pitchFamily="34" charset="0"/>
              </a:rPr>
              <a:t>Benefícios e desvantagens da proteção aos menores</a:t>
            </a:r>
          </a:p>
          <a:p>
            <a:r>
              <a:rPr lang="pt-BR" sz="2000" dirty="0">
                <a:solidFill>
                  <a:schemeClr val="bg1">
                    <a:lumMod val="85000"/>
                  </a:schemeClr>
                </a:solidFill>
                <a:latin typeface="Bahnschrift SemiBold" panose="020B0502040204020203" pitchFamily="34" charset="0"/>
              </a:rPr>
              <a:t>Redução da maioridade penal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F61685D-F095-9026-F67A-1BE8A605F6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541" y="3829822"/>
            <a:ext cx="333375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800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951F42-3DEF-4589-2018-963E49DBE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dirty="0">
                <a:solidFill>
                  <a:schemeClr val="bg1"/>
                </a:solidFill>
                <a:latin typeface="Bahnschrift SemiBold" panose="020B0502040204020203" pitchFamily="34" charset="0"/>
              </a:rPr>
              <a:t>Cronograma</a:t>
            </a:r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708A2F6D-BCE1-E4B0-D927-C88A2B6398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5048799"/>
              </p:ext>
            </p:extLst>
          </p:nvPr>
        </p:nvGraphicFramePr>
        <p:xfrm>
          <a:off x="838200" y="2151878"/>
          <a:ext cx="10515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93024218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8769692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Assunto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785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Direito penal nas escolas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                                    14 a 16 de maio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217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Consequências dos delitos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                                    20 a 23 de maio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103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Importância dos menores de idade terem noções de lei e regras básicas para convívio e sociedade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                                    28 a 31 de maio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2010877"/>
                  </a:ext>
                </a:extLst>
              </a:tr>
            </a:tbl>
          </a:graphicData>
        </a:graphic>
      </p:graphicFrame>
      <p:pic>
        <p:nvPicPr>
          <p:cNvPr id="7" name="Imagem 6">
            <a:extLst>
              <a:ext uri="{FF2B5EF4-FFF2-40B4-BE49-F238E27FC236}">
                <a16:creationId xmlns:a16="http://schemas.microsoft.com/office/drawing/2014/main" id="{E732767C-F7D1-71DD-3C7D-6462189AEA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828" y="3829822"/>
            <a:ext cx="333375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5884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245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Bahnschrift SemiBold</vt:lpstr>
      <vt:lpstr>Calibri</vt:lpstr>
      <vt:lpstr>Calibri Light</vt:lpstr>
      <vt:lpstr>Tema do Office</vt:lpstr>
      <vt:lpstr>Direito Penal no ensino médio</vt:lpstr>
      <vt:lpstr>Importância do Direito Penal no ensino médio</vt:lpstr>
      <vt:lpstr>Importância do Direito Penal</vt:lpstr>
      <vt:lpstr>Importância dos menores de idade terem noções da lei e regras para a vida adulta</vt:lpstr>
      <vt:lpstr>Evolução da maioridade penal</vt:lpstr>
      <vt:lpstr>Cronograma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Importância do Direito Penal</dc:title>
  <dc:creator>Tiago Cosme</dc:creator>
  <cp:lastModifiedBy>HENRIQUE SAVONITTI MIRANDA</cp:lastModifiedBy>
  <cp:revision>5</cp:revision>
  <dcterms:created xsi:type="dcterms:W3CDTF">2023-05-09T18:45:28Z</dcterms:created>
  <dcterms:modified xsi:type="dcterms:W3CDTF">2023-06-07T12:37:25Z</dcterms:modified>
</cp:coreProperties>
</file>