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7" r:id="rId8"/>
    <p:sldId id="268" r:id="rId9"/>
    <p:sldId id="269" r:id="rId10"/>
    <p:sldId id="270" r:id="rId11"/>
    <p:sldId id="271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6" autoAdjust="0"/>
    <p:restoredTop sz="94660"/>
  </p:normalViewPr>
  <p:slideViewPr>
    <p:cSldViewPr snapToGrid="0">
      <p:cViewPr varScale="1">
        <p:scale>
          <a:sx n="63" d="100"/>
          <a:sy n="63" d="100"/>
        </p:scale>
        <p:origin x="728" y="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0B9E66-C72D-417D-A0E6-085DBA1764DC}" type="datetimeFigureOut">
              <a:rPr lang="pt-BR" smtClean="0"/>
              <a:pPr/>
              <a:t>24/05/2023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C58D19-9FD6-4D2E-8B7C-90A3823C4D3B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06995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80C91-F99B-453D-8F14-6A8BE51D22DD}" type="datetimeFigureOut">
              <a:rPr lang="pt-BR" smtClean="0"/>
              <a:pPr/>
              <a:t>24/05/2023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3791D-9462-439A-9E52-C26E4651A97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25100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80C91-F99B-453D-8F14-6A8BE51D22DD}" type="datetimeFigureOut">
              <a:rPr lang="pt-BR" smtClean="0"/>
              <a:pPr/>
              <a:t>24/05/2023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3791D-9462-439A-9E52-C26E4651A97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471896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80C91-F99B-453D-8F14-6A8BE51D22DD}" type="datetimeFigureOut">
              <a:rPr lang="pt-BR" smtClean="0"/>
              <a:pPr/>
              <a:t>24/05/2023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3791D-9462-439A-9E52-C26E4651A972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00189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80C91-F99B-453D-8F14-6A8BE51D22DD}" type="datetimeFigureOut">
              <a:rPr lang="pt-BR" smtClean="0"/>
              <a:pPr/>
              <a:t>24/05/2023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3791D-9462-439A-9E52-C26E4651A97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330425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80C91-F99B-453D-8F14-6A8BE51D22DD}" type="datetimeFigureOut">
              <a:rPr lang="pt-BR" smtClean="0"/>
              <a:pPr/>
              <a:t>24/05/2023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3791D-9462-439A-9E52-C26E4651A972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608686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80C91-F99B-453D-8F14-6A8BE51D22DD}" type="datetimeFigureOut">
              <a:rPr lang="pt-BR" smtClean="0"/>
              <a:pPr/>
              <a:t>24/05/2023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3791D-9462-439A-9E52-C26E4651A97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229624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80C91-F99B-453D-8F14-6A8BE51D22DD}" type="datetimeFigureOut">
              <a:rPr lang="pt-BR" smtClean="0"/>
              <a:pPr/>
              <a:t>24/05/2023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3791D-9462-439A-9E52-C26E4651A97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303182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80C91-F99B-453D-8F14-6A8BE51D22DD}" type="datetimeFigureOut">
              <a:rPr lang="pt-BR" smtClean="0"/>
              <a:pPr/>
              <a:t>24/05/2023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3791D-9462-439A-9E52-C26E4651A97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888449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80C91-F99B-453D-8F14-6A8BE51D22DD}" type="datetimeFigureOut">
              <a:rPr lang="pt-BR" smtClean="0"/>
              <a:pPr/>
              <a:t>24/05/2023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3791D-9462-439A-9E52-C26E4651A97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233528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80C91-F99B-453D-8F14-6A8BE51D22DD}" type="datetimeFigureOut">
              <a:rPr lang="pt-BR" smtClean="0"/>
              <a:pPr/>
              <a:t>24/05/2023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3791D-9462-439A-9E52-C26E4651A97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458382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80C91-F99B-453D-8F14-6A8BE51D22DD}" type="datetimeFigureOut">
              <a:rPr lang="pt-BR" smtClean="0"/>
              <a:pPr/>
              <a:t>24/05/2023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3791D-9462-439A-9E52-C26E4651A97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817934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80C91-F99B-453D-8F14-6A8BE51D22DD}" type="datetimeFigureOut">
              <a:rPr lang="pt-BR" smtClean="0"/>
              <a:pPr/>
              <a:t>24/05/2023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3791D-9462-439A-9E52-C26E4651A97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291736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80C91-F99B-453D-8F14-6A8BE51D22DD}" type="datetimeFigureOut">
              <a:rPr lang="pt-BR" smtClean="0"/>
              <a:pPr/>
              <a:t>24/05/2023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3791D-9462-439A-9E52-C26E4651A97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219142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80C91-F99B-453D-8F14-6A8BE51D22DD}" type="datetimeFigureOut">
              <a:rPr lang="pt-BR" smtClean="0"/>
              <a:pPr/>
              <a:t>24/05/2023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3791D-9462-439A-9E52-C26E4651A97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938320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80C91-F99B-453D-8F14-6A8BE51D22DD}" type="datetimeFigureOut">
              <a:rPr lang="pt-BR" smtClean="0"/>
              <a:pPr/>
              <a:t>24/05/2023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3791D-9462-439A-9E52-C26E4651A97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341018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3791D-9462-439A-9E52-C26E4651A972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80C91-F99B-453D-8F14-6A8BE51D22DD}" type="datetimeFigureOut">
              <a:rPr lang="pt-BR" smtClean="0"/>
              <a:pPr/>
              <a:t>24/05/2023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641333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480C91-F99B-453D-8F14-6A8BE51D22DD}" type="datetimeFigureOut">
              <a:rPr lang="pt-BR" smtClean="0"/>
              <a:pPr/>
              <a:t>24/05/2023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3B3791D-9462-439A-9E52-C26E4651A97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471741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2C618AD-4F4B-2FB6-1BB6-AA992506FA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481053"/>
            <a:ext cx="10611016" cy="3379305"/>
          </a:xfrm>
        </p:spPr>
        <p:txBody>
          <a:bodyPr/>
          <a:lstStyle/>
          <a:p>
            <a:pPr algn="ctr"/>
            <a:r>
              <a:rPr lang="pt-BR" sz="4800" b="1" dirty="0">
                <a:latin typeface="Source Sans Pro" panose="020B0503030403020204" pitchFamily="34" charset="0"/>
              </a:rPr>
              <a:t>GRUPO DE VULNERABILIDADES: IDOSOS.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FB4C9CE-E334-F200-1838-8E27112B727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b="1" dirty="0"/>
              <a:t>Professor orientador: </a:t>
            </a:r>
            <a:r>
              <a:rPr lang="pt-BR" dirty="0"/>
              <a:t>Henrique </a:t>
            </a:r>
            <a:r>
              <a:rPr lang="pt-BR" dirty="0" err="1"/>
              <a:t>Savonitti</a:t>
            </a:r>
            <a:r>
              <a:rPr lang="pt-BR" dirty="0"/>
              <a:t> Miranda</a:t>
            </a:r>
          </a:p>
        </p:txBody>
      </p:sp>
      <p:pic>
        <p:nvPicPr>
          <p:cNvPr id="4" name="Imagem 3" descr="Placa vermelha com letras brancas em fundo preto&#10;&#10;Descrição gerada automaticamente com confiança média">
            <a:extLst>
              <a:ext uri="{FF2B5EF4-FFF2-40B4-BE49-F238E27FC236}">
                <a16:creationId xmlns:a16="http://schemas.microsoft.com/office/drawing/2014/main" id="{38533126-EF16-5D5E-1EAB-332148A7E46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460" y="205682"/>
            <a:ext cx="1660945" cy="5320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71144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EF81008-22CA-9FAA-6B28-560C6880D8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2162" y="1949880"/>
            <a:ext cx="5553838" cy="460597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1600" dirty="0">
                <a:latin typeface="Source Sans Pro" panose="020B0503030403020204" pitchFamily="34" charset="0"/>
                <a:cs typeface="Arial" panose="020B0604020202020204" pitchFamily="34" charset="0"/>
              </a:rPr>
              <a:t>O Estatuto do Idoso foi sancionado pelo então Presidente da República Luiz Inácio Lula da Silva em 1º de outubro de 2003, por meio da</a:t>
            </a:r>
            <a:r>
              <a:rPr lang="pt-BR" sz="1600" b="1" dirty="0">
                <a:latin typeface="Source Sans Pro" panose="020B0503030403020204" pitchFamily="34" charset="0"/>
                <a:cs typeface="Arial" panose="020B0604020202020204" pitchFamily="34" charset="0"/>
              </a:rPr>
              <a:t> Lei nº 10.741/2003 - Proteção e garantia de direitos dos idosos</a:t>
            </a:r>
          </a:p>
          <a:p>
            <a:pPr marL="0" indent="0" algn="just">
              <a:buNone/>
            </a:pPr>
            <a:r>
              <a:rPr lang="pt-BR" sz="1600" b="1" dirty="0">
                <a:latin typeface="Source Sans Pro" panose="020B0503030403020204" pitchFamily="34" charset="0"/>
                <a:cs typeface="Arial" panose="020B0604020202020204" pitchFamily="34" charset="0"/>
              </a:rPr>
              <a:t>Direitos e garantias:</a:t>
            </a:r>
          </a:p>
          <a:p>
            <a:pPr lvl="1" algn="just">
              <a:buFont typeface="Courier New" panose="02070309020205020404" pitchFamily="49" charset="0"/>
              <a:buChar char="o"/>
            </a:pPr>
            <a:r>
              <a:rPr lang="pt-BR" sz="1400" dirty="0">
                <a:latin typeface="Source Sans Pro" panose="020B0503030403020204" pitchFamily="34" charset="0"/>
                <a:cs typeface="Arial" panose="020B0604020202020204" pitchFamily="34" charset="0"/>
              </a:rPr>
              <a:t>Prioridade em atendimento e atenção à saúde</a:t>
            </a:r>
          </a:p>
          <a:p>
            <a:pPr lvl="1" algn="just">
              <a:buFont typeface="Courier New" panose="02070309020205020404" pitchFamily="49" charset="0"/>
              <a:buChar char="o"/>
            </a:pPr>
            <a:r>
              <a:rPr lang="pt-BR" sz="1400" dirty="0">
                <a:latin typeface="Source Sans Pro" panose="020B0503030403020204" pitchFamily="34" charset="0"/>
                <a:cs typeface="Arial" panose="020B0604020202020204" pitchFamily="34" charset="0"/>
              </a:rPr>
              <a:t>Prioridade no recebimento de benefícios previdenciários e assistenciais</a:t>
            </a:r>
          </a:p>
          <a:p>
            <a:pPr lvl="1" algn="just">
              <a:buFont typeface="Courier New" panose="02070309020205020404" pitchFamily="49" charset="0"/>
              <a:buChar char="o"/>
            </a:pPr>
            <a:r>
              <a:rPr lang="pt-BR" sz="1400" dirty="0">
                <a:latin typeface="Source Sans Pro" panose="020B0503030403020204" pitchFamily="34" charset="0"/>
                <a:cs typeface="Arial" panose="020B0604020202020204" pitchFamily="34" charset="0"/>
              </a:rPr>
              <a:t>Isenção de pagamento de tarifas em transportes coletivos</a:t>
            </a:r>
          </a:p>
          <a:p>
            <a:pPr lvl="1" algn="just">
              <a:buFont typeface="Courier New" panose="02070309020205020404" pitchFamily="49" charset="0"/>
              <a:buChar char="o"/>
            </a:pPr>
            <a:r>
              <a:rPr lang="pt-BR" sz="1400" dirty="0">
                <a:latin typeface="Source Sans Pro" panose="020B0503030403020204" pitchFamily="34" charset="0"/>
                <a:cs typeface="Arial" panose="020B0604020202020204" pitchFamily="34" charset="0"/>
              </a:rPr>
              <a:t>Garantia de acesso à cultura, lazer e esporte</a:t>
            </a:r>
          </a:p>
          <a:p>
            <a:pPr lvl="1" algn="just">
              <a:buFont typeface="Courier New" panose="02070309020205020404" pitchFamily="49" charset="0"/>
              <a:buChar char="o"/>
            </a:pPr>
            <a:r>
              <a:rPr lang="pt-BR" sz="1400" dirty="0">
                <a:latin typeface="Source Sans Pro" panose="020B0503030403020204" pitchFamily="34" charset="0"/>
                <a:cs typeface="Arial" panose="020B0604020202020204" pitchFamily="34" charset="0"/>
              </a:rPr>
              <a:t>Proteção contra violência e abuso</a:t>
            </a:r>
          </a:p>
          <a:p>
            <a:pPr marL="0" indent="0" algn="just">
              <a:buNone/>
            </a:pPr>
            <a:r>
              <a:rPr lang="pt-BR" sz="1600" b="1" dirty="0">
                <a:latin typeface="Source Sans Pro" panose="020B0503030403020204" pitchFamily="34" charset="0"/>
                <a:cs typeface="Arial" panose="020B0604020202020204" pitchFamily="34" charset="0"/>
              </a:rPr>
              <a:t>Penalidades: </a:t>
            </a:r>
            <a:r>
              <a:rPr lang="pt-BR" sz="1600" dirty="0">
                <a:latin typeface="Source Sans Pro" panose="020B0503030403020204" pitchFamily="34" charset="0"/>
                <a:cs typeface="Arial" panose="020B0604020202020204" pitchFamily="34" charset="0"/>
              </a:rPr>
              <a:t>Multa e outras compensações para quem descumprir as normas do Estatuto do Idoso.</a:t>
            </a:r>
          </a:p>
          <a:p>
            <a:pPr marL="0" indent="0" algn="just">
              <a:buNone/>
            </a:pPr>
            <a:endParaRPr lang="pt-BR" sz="1600" dirty="0">
              <a:latin typeface="Source Sans Pro" panose="020B0503030403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Imagem 3" descr="Placa vermelha com letras brancas em fundo preto&#10;&#10;Descrição gerada automaticamente com confiança média">
            <a:extLst>
              <a:ext uri="{FF2B5EF4-FFF2-40B4-BE49-F238E27FC236}">
                <a16:creationId xmlns:a16="http://schemas.microsoft.com/office/drawing/2014/main" id="{020C2254-06A3-8AEB-4AB0-2007CFE3CE6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460" y="205682"/>
            <a:ext cx="1660945" cy="532022"/>
          </a:xfrm>
          <a:prstGeom prst="rect">
            <a:avLst/>
          </a:prstGeom>
        </p:spPr>
      </p:pic>
      <p:sp>
        <p:nvSpPr>
          <p:cNvPr id="5" name="Título 1">
            <a:extLst>
              <a:ext uri="{FF2B5EF4-FFF2-40B4-BE49-F238E27FC236}">
                <a16:creationId xmlns:a16="http://schemas.microsoft.com/office/drawing/2014/main" id="{F4480227-BC0C-1E93-0D85-620D91FB5502}"/>
              </a:ext>
            </a:extLst>
          </p:cNvPr>
          <p:cNvSpPr txBox="1">
            <a:spLocks/>
          </p:cNvSpPr>
          <p:nvPr/>
        </p:nvSpPr>
        <p:spPr>
          <a:xfrm>
            <a:off x="1680082" y="701784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pt-BR" sz="4400" b="1" dirty="0">
                <a:latin typeface="Source Sans Pro" panose="020B0503030403020204" pitchFamily="34" charset="0"/>
                <a:cs typeface="Arial" panose="020B0604020202020204" pitchFamily="34" charset="0"/>
              </a:rPr>
              <a:t>ESTATUTO DO IDOSO</a:t>
            </a:r>
          </a:p>
        </p:txBody>
      </p:sp>
      <p:pic>
        <p:nvPicPr>
          <p:cNvPr id="4098" name="Picture 2" descr="Estatuto do Idoso: marco para os direitos da pessoa idosa - Blog do GESUAS">
            <a:extLst>
              <a:ext uri="{FF2B5EF4-FFF2-40B4-BE49-F238E27FC236}">
                <a16:creationId xmlns:a16="http://schemas.microsoft.com/office/drawing/2014/main" id="{C573AF84-2917-06F0-EFBB-CF406D46428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3246" y="2236127"/>
            <a:ext cx="5108507" cy="33561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645176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EF81008-22CA-9FAA-6B28-560C6880D8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2162" y="1949880"/>
            <a:ext cx="6228374" cy="4605970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pt-BR" sz="2100" dirty="0">
                <a:latin typeface="Source Sans Pro" panose="020B0503030403020204" pitchFamily="34" charset="0"/>
                <a:cs typeface="Arial" panose="020B0604020202020204" pitchFamily="34" charset="0"/>
              </a:rPr>
              <a:t>O Estatuto do Idoso, que foi mencionado, é uma importante ferramenta de proteção e garantia dos direitos dos idosos, mas muitas vezes, sua aplicação é dificultada pela falta de conhecimento e pela obrigação existente em relação aos benefícios sociais, como o BPC.</a:t>
            </a:r>
          </a:p>
          <a:p>
            <a:pPr marL="0" indent="0" algn="just">
              <a:buNone/>
            </a:pPr>
            <a:endParaRPr lang="pt-BR" sz="2100" dirty="0">
              <a:latin typeface="Source Sans Pro" panose="020B0503030403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pt-BR" sz="2100" dirty="0">
                <a:latin typeface="Source Sans Pro" panose="020B0503030403020204" pitchFamily="34" charset="0"/>
                <a:cs typeface="Arial" panose="020B0604020202020204" pitchFamily="34" charset="0"/>
              </a:rPr>
              <a:t>É fundamental que, como sociedade, trabalhemos para mudar essa realidade e promover um envelhecimento saudável e digno para os idosos. Isso inclui medidas para garantir o acesso aos direitos alcançados pelo Estatuto do Idoso e a criação de políticas públicas que levem em consideração as especificidades e necessidades da população idosa.</a:t>
            </a:r>
          </a:p>
          <a:p>
            <a:pPr marL="0" indent="0" algn="just">
              <a:buNone/>
            </a:pPr>
            <a:endParaRPr lang="pt-BR" sz="2100" dirty="0">
              <a:latin typeface="Source Sans Pro" panose="020B0503030403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pt-BR" sz="2100" dirty="0">
                <a:latin typeface="Source Sans Pro" panose="020B0503030403020204" pitchFamily="34" charset="0"/>
                <a:cs typeface="Arial" panose="020B0604020202020204" pitchFamily="34" charset="0"/>
              </a:rPr>
              <a:t>Portanto, é fundamental que todos nós, como cidadãos, sejamos conscientes e atentos às questões que envolvem os idosos e que lutemos pela garantia de seus direitos e pela promoção de uma sociedade mais inclusiva e justa.</a:t>
            </a:r>
          </a:p>
        </p:txBody>
      </p:sp>
      <p:pic>
        <p:nvPicPr>
          <p:cNvPr id="4" name="Imagem 3" descr="Placa vermelha com letras brancas em fundo preto&#10;&#10;Descrição gerada automaticamente com confiança média">
            <a:extLst>
              <a:ext uri="{FF2B5EF4-FFF2-40B4-BE49-F238E27FC236}">
                <a16:creationId xmlns:a16="http://schemas.microsoft.com/office/drawing/2014/main" id="{020C2254-06A3-8AEB-4AB0-2007CFE3CE6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460" y="205682"/>
            <a:ext cx="1660945" cy="532022"/>
          </a:xfrm>
          <a:prstGeom prst="rect">
            <a:avLst/>
          </a:prstGeom>
        </p:spPr>
      </p:pic>
      <p:sp>
        <p:nvSpPr>
          <p:cNvPr id="5" name="Título 1">
            <a:extLst>
              <a:ext uri="{FF2B5EF4-FFF2-40B4-BE49-F238E27FC236}">
                <a16:creationId xmlns:a16="http://schemas.microsoft.com/office/drawing/2014/main" id="{F4480227-BC0C-1E93-0D85-620D91FB5502}"/>
              </a:ext>
            </a:extLst>
          </p:cNvPr>
          <p:cNvSpPr txBox="1">
            <a:spLocks/>
          </p:cNvSpPr>
          <p:nvPr/>
        </p:nvSpPr>
        <p:spPr>
          <a:xfrm>
            <a:off x="427752" y="683392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pt-BR" sz="4400" b="1" dirty="0">
                <a:latin typeface="Source Sans Pro" panose="020B0503030403020204" pitchFamily="34" charset="0"/>
                <a:cs typeface="Arial" panose="020B0604020202020204" pitchFamily="34" charset="0"/>
              </a:rPr>
              <a:t>CONCLUSÃO</a:t>
            </a:r>
          </a:p>
        </p:txBody>
      </p:sp>
      <p:pic>
        <p:nvPicPr>
          <p:cNvPr id="8" name="Imagem 7" descr="Homem segurando placa&#10;&#10;Descrição gerada automaticamente">
            <a:extLst>
              <a:ext uri="{FF2B5EF4-FFF2-40B4-BE49-F238E27FC236}">
                <a16:creationId xmlns:a16="http://schemas.microsoft.com/office/drawing/2014/main" id="{13315262-9368-EA0B-1047-0224BCAA259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5365" y="1532834"/>
            <a:ext cx="4949687" cy="49496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41945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051F837-F340-1BB9-D70C-3C2F2862A4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4400" b="1" dirty="0">
                <a:latin typeface="Source Sans Pro" panose="020B0503030403020204" pitchFamily="34" charset="0"/>
                <a:cs typeface="Arial" panose="020B0604020202020204" pitchFamily="34" charset="0"/>
              </a:rPr>
              <a:t>INTRODUÇÃO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6C4A3D1-7B67-24D8-B384-39DF202ACB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208767" cy="4351338"/>
          </a:xfrm>
        </p:spPr>
        <p:txBody>
          <a:bodyPr/>
          <a:lstStyle/>
          <a:p>
            <a:pPr marL="0" lvl="0" indent="0" algn="just">
              <a:lnSpc>
                <a:spcPct val="107000"/>
              </a:lnSpc>
              <a:buNone/>
            </a:pPr>
            <a:r>
              <a:rPr lang="pt-BR" sz="1800" b="1" dirty="0">
                <a:effectLst/>
                <a:latin typeface="Source Sans Pro" panose="020B0503030403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Objetivos do projeto: </a:t>
            </a:r>
            <a:r>
              <a:rPr lang="pt-BR" dirty="0">
                <a:latin typeface="Source Sans Pro" panose="020B0503030403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Auxiliar</a:t>
            </a:r>
            <a:r>
              <a:rPr lang="pt-BR" sz="1800" dirty="0">
                <a:effectLst/>
                <a:latin typeface="Source Sans Pro" panose="020B0503030403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população idosa de baixa renda a requerer o BPC</a:t>
            </a:r>
          </a:p>
          <a:p>
            <a:pPr marL="0" lvl="0" indent="0" algn="just">
              <a:lnSpc>
                <a:spcPct val="107000"/>
              </a:lnSpc>
              <a:buNone/>
            </a:pPr>
            <a:endParaRPr lang="pt-BR" sz="1800" b="1" dirty="0">
              <a:effectLst/>
              <a:latin typeface="Source Sans Pro" panose="020B0503030403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lvl="0" indent="0" algn="just">
              <a:lnSpc>
                <a:spcPct val="107000"/>
              </a:lnSpc>
              <a:buNone/>
            </a:pPr>
            <a:r>
              <a:rPr lang="pt-BR" sz="1800" b="1" dirty="0">
                <a:effectLst/>
                <a:latin typeface="Source Sans Pro" panose="020B0503030403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Onde será realizado: </a:t>
            </a:r>
            <a:r>
              <a:rPr lang="pt-BR" sz="1800" dirty="0">
                <a:effectLst/>
                <a:latin typeface="Source Sans Pro" panose="020B0503030403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Lar dos velhinhos bem como em locais com população de baixa renda</a:t>
            </a:r>
          </a:p>
          <a:p>
            <a:pPr marL="0" lvl="0" indent="0" algn="just">
              <a:lnSpc>
                <a:spcPct val="107000"/>
              </a:lnSpc>
              <a:buNone/>
            </a:pPr>
            <a:endParaRPr lang="pt-BR" sz="1800" b="1" dirty="0">
              <a:effectLst/>
              <a:latin typeface="Source Sans Pro" panose="020B0503030403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lv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pt-BR" sz="1800" b="1" dirty="0">
                <a:effectLst/>
                <a:latin typeface="Source Sans Pro" panose="020B0503030403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Meio adotado: </a:t>
            </a:r>
            <a:r>
              <a:rPr lang="pt-BR" dirty="0">
                <a:latin typeface="Source Sans Pro" panose="020B0503030403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</a:t>
            </a:r>
            <a:r>
              <a:rPr lang="pt-BR" sz="1800" dirty="0">
                <a:effectLst/>
                <a:latin typeface="Source Sans Pro" panose="020B0503030403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anfletos contendo todas as instruções além de treinamento para os voluntários da instituição escolhida.</a:t>
            </a:r>
          </a:p>
          <a:p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Imagem 4" descr="Placa vermelha com letras brancas em fundo preto&#10;&#10;Descrição gerada automaticamente com confiança média">
            <a:extLst>
              <a:ext uri="{FF2B5EF4-FFF2-40B4-BE49-F238E27FC236}">
                <a16:creationId xmlns:a16="http://schemas.microsoft.com/office/drawing/2014/main" id="{A1FF1D3D-89AA-0AD8-7629-FEAEF87D22E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460" y="205682"/>
            <a:ext cx="1660945" cy="532022"/>
          </a:xfrm>
          <a:prstGeom prst="rect">
            <a:avLst/>
          </a:prstGeom>
        </p:spPr>
      </p:pic>
      <p:pic>
        <p:nvPicPr>
          <p:cNvPr id="9" name="Imagem 8" descr="Uma imagem contendo barraca, objeto&#10;&#10;Descrição gerada automaticamente">
            <a:extLst>
              <a:ext uri="{FF2B5EF4-FFF2-40B4-BE49-F238E27FC236}">
                <a16:creationId xmlns:a16="http://schemas.microsoft.com/office/drawing/2014/main" id="{E910033B-0CD0-0857-FEE1-F9E70A52677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6096" y="1506330"/>
            <a:ext cx="4443895" cy="44438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22626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09EE46C-9A7A-7D22-4F7E-4FE5CB32DA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97752" y="822960"/>
            <a:ext cx="8596668" cy="1320800"/>
          </a:xfrm>
        </p:spPr>
        <p:txBody>
          <a:bodyPr/>
          <a:lstStyle/>
          <a:p>
            <a:r>
              <a:rPr lang="pt-BR" sz="4400" b="1" dirty="0">
                <a:latin typeface="Source Sans Pro" panose="020B0503030403020204" pitchFamily="34" charset="0"/>
                <a:cs typeface="Arial" panose="020B0604020202020204" pitchFamily="34" charset="0"/>
              </a:rPr>
              <a:t>DEFINIÇÃO DE IDOSOS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3B5F0EE-6ED2-0553-1A9A-FB83A5152F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919" y="1693629"/>
            <a:ext cx="7118920" cy="4341411"/>
          </a:xfrm>
        </p:spPr>
        <p:txBody>
          <a:bodyPr>
            <a:normAutofit fontScale="92500" lnSpcReduction="10000"/>
          </a:bodyPr>
          <a:lstStyle/>
          <a:p>
            <a:pPr marL="0" lvl="0" indent="0" algn="just">
              <a:lnSpc>
                <a:spcPct val="107000"/>
              </a:lnSpc>
              <a:buNone/>
            </a:pPr>
            <a:r>
              <a:rPr lang="pt-BR" sz="2300" b="1" dirty="0">
                <a:latin typeface="Source Sans Pro" panose="020B0503030403020204" pitchFamily="34" charset="0"/>
                <a:cs typeface="Arial" panose="020B0604020202020204" pitchFamily="34" charset="0"/>
              </a:rPr>
              <a:t>Definição de idoso:  </a:t>
            </a:r>
            <a:r>
              <a:rPr lang="pt-BR" sz="2300" dirty="0">
                <a:latin typeface="Source Sans Pro" panose="020B0503030403020204" pitchFamily="34" charset="0"/>
                <a:cs typeface="Arial" panose="020B0604020202020204" pitchFamily="34" charset="0"/>
              </a:rPr>
              <a:t>A lei n° 10.741 define como idoso a pessoa com idade igual ou superior a 60 anos, mas o benefício só é acessível a partir dos 65 anos.</a:t>
            </a:r>
          </a:p>
          <a:p>
            <a:pPr marL="0" indent="0" algn="just">
              <a:lnSpc>
                <a:spcPct val="107000"/>
              </a:lnSpc>
              <a:buNone/>
            </a:pPr>
            <a:r>
              <a:rPr lang="pt-BR" sz="2300" b="1" dirty="0">
                <a:latin typeface="Source Sans Pro" panose="020B0503030403020204" pitchFamily="34" charset="0"/>
                <a:cs typeface="Arial" panose="020B0604020202020204" pitchFamily="34" charset="0"/>
              </a:rPr>
              <a:t>O termo vulnerabilidade </a:t>
            </a:r>
            <a:r>
              <a:rPr lang="pt-BR" sz="2300" dirty="0">
                <a:latin typeface="Source Sans Pro" panose="020B0503030403020204" pitchFamily="34" charset="0"/>
                <a:cs typeface="Arial" panose="020B0604020202020204" pitchFamily="34" charset="0"/>
              </a:rPr>
              <a:t>é amplamente utilizado para definir grupos ou indivíduos fragilizados jurídica ou politicamente, e que necessitam de uma proteção a mais de seus direitos e respeito a sua integridade. </a:t>
            </a:r>
          </a:p>
          <a:p>
            <a:pPr marL="0" lvl="0" indent="0" algn="just">
              <a:lnSpc>
                <a:spcPct val="107000"/>
              </a:lnSpc>
              <a:buNone/>
            </a:pPr>
            <a:r>
              <a:rPr lang="pt-BR" sz="2300" b="1" dirty="0">
                <a:latin typeface="Source Sans Pro" panose="020B0503030403020204" pitchFamily="34" charset="0"/>
                <a:cs typeface="Arial" panose="020B0604020202020204" pitchFamily="34" charset="0"/>
              </a:rPr>
              <a:t>Por que os idosos são vulneráveis: </a:t>
            </a:r>
            <a:r>
              <a:rPr lang="pt-BR" sz="2300" dirty="0">
                <a:latin typeface="Source Sans Pro" panose="020B0503030403020204" pitchFamily="34" charset="0"/>
                <a:cs typeface="Arial" panose="020B0604020202020204" pitchFamily="34" charset="0"/>
              </a:rPr>
              <a:t>A velhice traz consigo limitações que a partir de certas idades vão se tornando cada vez mais visíveis, essas limitações afetam a capacidade do idoso de prover o próprio sustento e, em certos casos, até a capacidade para cuidarem de si.</a:t>
            </a:r>
          </a:p>
          <a:p>
            <a:pPr marL="0" lvl="0" indent="0" algn="just">
              <a:lnSpc>
                <a:spcPct val="107000"/>
              </a:lnSpc>
              <a:buNone/>
            </a:pPr>
            <a:endParaRPr lang="pt-BR" sz="2300" dirty="0">
              <a:latin typeface="Source Sans Pro" panose="020B0503030403020204" pitchFamily="34" charset="0"/>
              <a:cs typeface="Arial" panose="020B0604020202020204" pitchFamily="34" charset="0"/>
            </a:endParaRPr>
          </a:p>
          <a:p>
            <a:endParaRPr lang="pt-BR" dirty="0"/>
          </a:p>
        </p:txBody>
      </p:sp>
      <p:pic>
        <p:nvPicPr>
          <p:cNvPr id="4" name="Imagem 3" descr="Placa vermelha com letras brancas em fundo preto&#10;&#10;Descrição gerada automaticamente com confiança média">
            <a:extLst>
              <a:ext uri="{FF2B5EF4-FFF2-40B4-BE49-F238E27FC236}">
                <a16:creationId xmlns:a16="http://schemas.microsoft.com/office/drawing/2014/main" id="{87DA0F1F-8410-4D33-5A1D-7673C9F3350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460" y="205682"/>
            <a:ext cx="1660945" cy="532022"/>
          </a:xfrm>
          <a:prstGeom prst="rect">
            <a:avLst/>
          </a:prstGeom>
        </p:spPr>
      </p:pic>
      <p:pic>
        <p:nvPicPr>
          <p:cNvPr id="6" name="Imagem 5" descr="Pessoas sentadas ao redor de uma bicicleta&#10;&#10;Descrição gerada automaticamente com confiança média">
            <a:extLst>
              <a:ext uri="{FF2B5EF4-FFF2-40B4-BE49-F238E27FC236}">
                <a16:creationId xmlns:a16="http://schemas.microsoft.com/office/drawing/2014/main" id="{ED941735-3E25-9E0B-A53C-B0BD195DB1D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0878" y="1801773"/>
            <a:ext cx="3980593" cy="39805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69677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EC6F8F3-BC37-707D-05E6-F20B15FCFB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019631"/>
            <a:ext cx="7584071" cy="4021731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lnSpc>
                <a:spcPct val="107000"/>
              </a:lnSpc>
              <a:buNone/>
            </a:pPr>
            <a:r>
              <a:rPr lang="pt-BR" sz="2300" b="1" dirty="0">
                <a:latin typeface="Source Sans Pro" panose="020B0503030403020204" pitchFamily="34" charset="0"/>
                <a:cs typeface="Arial" panose="020B0604020202020204" pitchFamily="34" charset="0"/>
              </a:rPr>
              <a:t>Definição</a:t>
            </a:r>
            <a:r>
              <a:rPr lang="pt-BR" sz="2400" b="1" dirty="0">
                <a:latin typeface="Source Sans Pro" panose="020B0503030403020204" pitchFamily="34" charset="0"/>
                <a:cs typeface="Arial" panose="020B0604020202020204" pitchFamily="34" charset="0"/>
              </a:rPr>
              <a:t>: </a:t>
            </a:r>
            <a:r>
              <a:rPr lang="pt-BR" sz="2400" dirty="0">
                <a:latin typeface="Source Sans Pro" panose="020B0503030403020204" pitchFamily="34" charset="0"/>
                <a:cs typeface="Arial" panose="020B0604020202020204" pitchFamily="34" charset="0"/>
              </a:rPr>
              <a:t>O cadastro único é um programa voltado para identificar e caracterizar as realidades socioeconômicas de famílias de baixa renda e, com isso, proporcionar a essas famílias políticas sociais que atendam às suas necessidades.</a:t>
            </a:r>
          </a:p>
          <a:p>
            <a:pPr marL="0" lvl="0" indent="0" algn="just">
              <a:lnSpc>
                <a:spcPct val="107000"/>
              </a:lnSpc>
              <a:buNone/>
            </a:pPr>
            <a:r>
              <a:rPr lang="pt-BR" sz="2400" b="1" dirty="0">
                <a:latin typeface="Source Sans Pro" panose="020B0503030403020204" pitchFamily="34" charset="0"/>
                <a:cs typeface="Arial" panose="020B0604020202020204" pitchFamily="34" charset="0"/>
              </a:rPr>
              <a:t>Caráter assistencial do programa:  </a:t>
            </a:r>
          </a:p>
          <a:p>
            <a:pPr marL="0" lvl="0" indent="0" algn="just">
              <a:lnSpc>
                <a:spcPct val="107000"/>
              </a:lnSpc>
              <a:buNone/>
            </a:pPr>
            <a:r>
              <a:rPr lang="pt-BR" sz="2400" dirty="0">
                <a:latin typeface="Source Sans Pro" panose="020B0503030403020204" pitchFamily="34" charset="0"/>
                <a:cs typeface="Arial" panose="020B0604020202020204" pitchFamily="34" charset="0"/>
              </a:rPr>
              <a:t>Art. 203 da Constituição Federal. A assistência social será prestada a quem dela necessitar, independentemente de contribuição à seguridade social, e tem por objetivos</a:t>
            </a:r>
          </a:p>
          <a:p>
            <a:pPr marL="0" lvl="0" indent="0" algn="just">
              <a:lnSpc>
                <a:spcPct val="107000"/>
              </a:lnSpc>
              <a:buNone/>
            </a:pPr>
            <a:r>
              <a:rPr lang="pt-BR" sz="2400" dirty="0">
                <a:latin typeface="Source Sans Pro" panose="020B0503030403020204" pitchFamily="34" charset="0"/>
                <a:cs typeface="Arial" panose="020B0604020202020204" pitchFamily="34" charset="0"/>
              </a:rPr>
              <a:t>V - a garantia de um salário mínimo de benefício mensal à pessoa portadora de deficiência e ao idoso que comprovem não possuir meios de prover à própria manutenção ou de tê-la provida por sua família, conforme dispuser a lei</a:t>
            </a:r>
          </a:p>
          <a:p>
            <a:pPr marL="0" lv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pt-BR" sz="2400" b="1" dirty="0">
                <a:latin typeface="Source Sans Pro" panose="020B0503030403020204" pitchFamily="34" charset="0"/>
                <a:cs typeface="Arial" panose="020B0604020202020204" pitchFamily="34" charset="0"/>
              </a:rPr>
              <a:t>Algumas outras políticas assistenciais para os idosos: </a:t>
            </a:r>
            <a:r>
              <a:rPr lang="pt-BR" sz="2400" dirty="0">
                <a:latin typeface="Source Sans Pro" panose="020B0503030403020204" pitchFamily="34" charset="0"/>
                <a:cs typeface="Arial" panose="020B0604020202020204" pitchFamily="34" charset="0"/>
              </a:rPr>
              <a:t>Outros programas os quais o idoso tem acesso por meio do Cadastro Único, enquanto recebe o BPC são: Telefone Social, a Carteira do Idoso, PRONATEC</a:t>
            </a: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endParaRPr lang="pt-B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t-BR" dirty="0"/>
          </a:p>
        </p:txBody>
      </p:sp>
      <p:pic>
        <p:nvPicPr>
          <p:cNvPr id="1028" name="Picture 4" descr="Cadastro Único">
            <a:extLst>
              <a:ext uri="{FF2B5EF4-FFF2-40B4-BE49-F238E27FC236}">
                <a16:creationId xmlns:a16="http://schemas.microsoft.com/office/drawing/2014/main" id="{C45969CE-46FC-6518-E8D1-B2C40671038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72162" y="2741543"/>
            <a:ext cx="1905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Imagem 6" descr="Placa vermelha com letras brancas em fundo preto&#10;&#10;Descrição gerada automaticamente com confiança média">
            <a:extLst>
              <a:ext uri="{FF2B5EF4-FFF2-40B4-BE49-F238E27FC236}">
                <a16:creationId xmlns:a16="http://schemas.microsoft.com/office/drawing/2014/main" id="{02967CA9-9208-BDEB-B604-75DED92B9C2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460" y="205682"/>
            <a:ext cx="1660945" cy="532022"/>
          </a:xfrm>
          <a:prstGeom prst="rect">
            <a:avLst/>
          </a:prstGeom>
        </p:spPr>
      </p:pic>
      <p:sp>
        <p:nvSpPr>
          <p:cNvPr id="8" name="Título 1">
            <a:extLst>
              <a:ext uri="{FF2B5EF4-FFF2-40B4-BE49-F238E27FC236}">
                <a16:creationId xmlns:a16="http://schemas.microsoft.com/office/drawing/2014/main" id="{23DB948B-C711-0262-2D36-8079F3B75F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97752" y="822960"/>
            <a:ext cx="8596668" cy="1320800"/>
          </a:xfrm>
        </p:spPr>
        <p:txBody>
          <a:bodyPr/>
          <a:lstStyle/>
          <a:p>
            <a:r>
              <a:rPr lang="pt-BR" sz="4400" b="1" dirty="0">
                <a:latin typeface="Source Sans Pro" panose="020B0503030403020204" pitchFamily="34" charset="0"/>
                <a:cs typeface="Arial" panose="020B0604020202020204" pitchFamily="34" charset="0"/>
              </a:rPr>
              <a:t>SOBRE O CADASTRO ÚNICO</a:t>
            </a:r>
          </a:p>
        </p:txBody>
      </p:sp>
    </p:spTree>
    <p:extLst>
      <p:ext uri="{BB962C8B-B14F-4D97-AF65-F5344CB8AC3E}">
        <p14:creationId xmlns:p14="http://schemas.microsoft.com/office/powerpoint/2010/main" val="36181584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FA9BD03-9D24-BD91-EA22-1F2D99D5E1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777117"/>
            <a:ext cx="6773038" cy="4798612"/>
          </a:xfrm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pt-BR" sz="2300" dirty="0">
                <a:latin typeface="Source Sans Pro" panose="020B0503030403020204" pitchFamily="34" charset="0"/>
                <a:cs typeface="Arial" panose="020B0604020202020204" pitchFamily="34" charset="0"/>
              </a:rPr>
              <a:t>O Presidente Itamar Franco sancionou a  LEI ORGÂNICA DA ASSISTÊNCIA SOCIAL 8742, em 07 de dezembro de 1993, que se refere ao </a:t>
            </a:r>
            <a:r>
              <a:rPr lang="pt-BR" sz="2300" b="1" dirty="0">
                <a:latin typeface="Source Sans Pro" panose="020B0503030403020204" pitchFamily="34" charset="0"/>
                <a:cs typeface="Arial" panose="020B0604020202020204" pitchFamily="34" charset="0"/>
              </a:rPr>
              <a:t>benefício da prestação continuada</a:t>
            </a:r>
            <a:r>
              <a:rPr lang="pt-BR" sz="2300" dirty="0">
                <a:latin typeface="Source Sans Pro" panose="020B0503030403020204" pitchFamily="34" charset="0"/>
                <a:cs typeface="Arial" panose="020B0604020202020204" pitchFamily="34" charset="0"/>
              </a:rPr>
              <a:t>. </a:t>
            </a:r>
          </a:p>
          <a:p>
            <a:pPr marL="0" indent="0" algn="just">
              <a:buNone/>
            </a:pPr>
            <a:r>
              <a:rPr lang="pt-BR" sz="2300" b="1" dirty="0">
                <a:latin typeface="Source Sans Pro" panose="020B0503030403020204" pitchFamily="34" charset="0"/>
                <a:cs typeface="Arial" panose="020B0604020202020204" pitchFamily="34" charset="0"/>
              </a:rPr>
              <a:t>Art. 20.  </a:t>
            </a:r>
            <a:r>
              <a:rPr lang="pt-BR" sz="2300" dirty="0">
                <a:latin typeface="Source Sans Pro" panose="020B0503030403020204" pitchFamily="34" charset="0"/>
                <a:cs typeface="Arial" panose="020B0604020202020204" pitchFamily="34" charset="0"/>
              </a:rPr>
              <a:t>O benefício de prestação continuada é a garantia de um salário-mínimo mensal à pessoa com deficiência e ao </a:t>
            </a:r>
            <a:r>
              <a:rPr lang="pt-BR" sz="2300" b="1" dirty="0">
                <a:latin typeface="Source Sans Pro" panose="020B0503030403020204" pitchFamily="34" charset="0"/>
                <a:cs typeface="Arial" panose="020B0604020202020204" pitchFamily="34" charset="0"/>
              </a:rPr>
              <a:t>idoso com 65 (sessenta e cinco) anos ou mais </a:t>
            </a:r>
            <a:r>
              <a:rPr lang="pt-BR" sz="2300" dirty="0">
                <a:latin typeface="Source Sans Pro" panose="020B0503030403020204" pitchFamily="34" charset="0"/>
                <a:cs typeface="Arial" panose="020B0604020202020204" pitchFamily="34" charset="0"/>
              </a:rPr>
              <a:t>que comprovem não possuir meios de prover a própria manutenção nem de tê-la provida por sua família.    </a:t>
            </a:r>
          </a:p>
          <a:p>
            <a:pPr marL="0" indent="0" algn="just">
              <a:buNone/>
            </a:pPr>
            <a:r>
              <a:rPr lang="pt-BR" sz="2300" dirty="0">
                <a:latin typeface="Source Sans Pro" panose="020B0503030403020204" pitchFamily="34" charset="0"/>
                <a:cs typeface="Arial" panose="020B0604020202020204" pitchFamily="34" charset="0"/>
              </a:rPr>
              <a:t>A Constituição Federal ratifica em seu Art. 203. A assistência social será prestada a quem dela necessitar, independentemente de contribuição à seguridade social.</a:t>
            </a:r>
          </a:p>
          <a:p>
            <a:pPr marL="0" indent="0" algn="just">
              <a:buNone/>
            </a:pPr>
            <a:br>
              <a:rPr lang="pt-BR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</a:br>
            <a:endParaRPr lang="pt-BR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endParaRPr lang="pt-BR" dirty="0"/>
          </a:p>
        </p:txBody>
      </p:sp>
      <p:pic>
        <p:nvPicPr>
          <p:cNvPr id="4" name="Imagem 3" descr="Placa vermelha com letras brancas em fundo preto&#10;&#10;Descrição gerada automaticamente com confiança média">
            <a:extLst>
              <a:ext uri="{FF2B5EF4-FFF2-40B4-BE49-F238E27FC236}">
                <a16:creationId xmlns:a16="http://schemas.microsoft.com/office/drawing/2014/main" id="{A779BB50-3F11-11ED-A134-2ABD7E7B9FD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460" y="205682"/>
            <a:ext cx="1660945" cy="532022"/>
          </a:xfrm>
          <a:prstGeom prst="rect">
            <a:avLst/>
          </a:prstGeom>
        </p:spPr>
      </p:pic>
      <p:sp>
        <p:nvSpPr>
          <p:cNvPr id="5" name="Título 1">
            <a:extLst>
              <a:ext uri="{FF2B5EF4-FFF2-40B4-BE49-F238E27FC236}">
                <a16:creationId xmlns:a16="http://schemas.microsoft.com/office/drawing/2014/main" id="{329D797E-8DDB-E75C-F156-0282A01DB847}"/>
              </a:ext>
            </a:extLst>
          </p:cNvPr>
          <p:cNvSpPr txBox="1">
            <a:spLocks/>
          </p:cNvSpPr>
          <p:nvPr/>
        </p:nvSpPr>
        <p:spPr>
          <a:xfrm>
            <a:off x="2607734" y="631106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pt-BR" sz="4400" b="1" dirty="0">
                <a:latin typeface="Source Sans Pro" panose="020B0503030403020204" pitchFamily="34" charset="0"/>
                <a:cs typeface="Arial" panose="020B0604020202020204" pitchFamily="34" charset="0"/>
              </a:rPr>
              <a:t>CRIAÇÃO DO BPC</a:t>
            </a:r>
          </a:p>
        </p:txBody>
      </p:sp>
      <p:pic>
        <p:nvPicPr>
          <p:cNvPr id="2054" name="Picture 6" descr="BPC/LOAS EM 2023 | Tiago Pereira | Sociedade de Advogados">
            <a:extLst>
              <a:ext uri="{FF2B5EF4-FFF2-40B4-BE49-F238E27FC236}">
                <a16:creationId xmlns:a16="http://schemas.microsoft.com/office/drawing/2014/main" id="{E211BAA1-5597-C9CA-9258-C62650CBA1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0321" y="2668104"/>
            <a:ext cx="4081504" cy="2564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363809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EF81008-22CA-9FAA-6B28-560C6880D8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2162" y="1949880"/>
            <a:ext cx="6228374" cy="4605970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pt-BR" sz="2100" b="1" dirty="0">
                <a:latin typeface="Source Sans Pro" panose="020B0503030403020204" pitchFamily="34" charset="0"/>
                <a:cs typeface="Arial" panose="020B0604020202020204" pitchFamily="34" charset="0"/>
              </a:rPr>
              <a:t>Falta de informação: </a:t>
            </a:r>
            <a:r>
              <a:rPr lang="pt-BR" sz="2100" dirty="0">
                <a:latin typeface="Source Sans Pro" panose="020B0503030403020204" pitchFamily="34" charset="0"/>
                <a:cs typeface="Arial" panose="020B0604020202020204" pitchFamily="34" charset="0"/>
              </a:rPr>
              <a:t>Muitos idosos não conhecem seus direitos e desconhecem a existência do BPC, ou não sabem como requerer o benefício.</a:t>
            </a:r>
          </a:p>
          <a:p>
            <a:pPr marL="0" indent="0" algn="just">
              <a:buNone/>
            </a:pPr>
            <a:r>
              <a:rPr lang="pt-BR" sz="2100" b="1" dirty="0">
                <a:latin typeface="Source Sans Pro" panose="020B0503030403020204" pitchFamily="34" charset="0"/>
                <a:cs typeface="Arial" panose="020B0604020202020204" pitchFamily="34" charset="0"/>
              </a:rPr>
              <a:t>Falta de documentos: </a:t>
            </a:r>
            <a:r>
              <a:rPr lang="pt-BR" sz="2100" dirty="0">
                <a:latin typeface="Source Sans Pro" panose="020B0503030403020204" pitchFamily="34" charset="0"/>
                <a:cs typeface="Arial" panose="020B0604020202020204" pitchFamily="34" charset="0"/>
              </a:rPr>
              <a:t>é comum que idosos que vivem em situação de vulnerabilidade social não tenham documentos comprobatórios da renda familiar, o que dificulta o processo de requerimento do benefício.</a:t>
            </a:r>
          </a:p>
          <a:p>
            <a:pPr marL="0" indent="0" algn="just">
              <a:buNone/>
            </a:pPr>
            <a:r>
              <a:rPr lang="pt-BR" sz="2100" b="1" dirty="0">
                <a:latin typeface="Source Sans Pro" panose="020B0503030403020204" pitchFamily="34" charset="0"/>
                <a:cs typeface="Arial" panose="020B0604020202020204" pitchFamily="34" charset="0"/>
              </a:rPr>
              <a:t>Falta de recursos tecnológicos: </a:t>
            </a:r>
            <a:r>
              <a:rPr lang="pt-BR" sz="2100" dirty="0">
                <a:latin typeface="Source Sans Pro" panose="020B0503030403020204" pitchFamily="34" charset="0"/>
                <a:cs typeface="Arial" panose="020B0604020202020204" pitchFamily="34" charset="0"/>
              </a:rPr>
              <a:t>O processo de requerimento do BPC pode ser feito pela internet, o que pode ser um obstáculo para os idosos que não têm acesso ou habilidades para utilizar recursos tecnológicos.</a:t>
            </a:r>
          </a:p>
          <a:p>
            <a:pPr marL="0" indent="0" algn="just">
              <a:buNone/>
            </a:pPr>
            <a:r>
              <a:rPr lang="pt-BR" sz="2100" b="1" dirty="0">
                <a:latin typeface="Source Sans Pro" panose="020B0503030403020204" pitchFamily="34" charset="0"/>
                <a:cs typeface="Arial" panose="020B0604020202020204" pitchFamily="34" charset="0"/>
              </a:rPr>
              <a:t>Dificuldade de locomoção: </a:t>
            </a:r>
            <a:r>
              <a:rPr lang="pt-BR" sz="2100" dirty="0">
                <a:latin typeface="Source Sans Pro" panose="020B0503030403020204" pitchFamily="34" charset="0"/>
                <a:cs typeface="Arial" panose="020B0604020202020204" pitchFamily="34" charset="0"/>
              </a:rPr>
              <a:t>Muitos idosos não têm condições de se deslocar até as agências do INSS ou os locais de atendimento, o que pode dificultar o processo de requerimento do benefício.</a:t>
            </a:r>
          </a:p>
          <a:p>
            <a:pPr marL="0" indent="0" algn="just">
              <a:buNone/>
            </a:pPr>
            <a:r>
              <a:rPr lang="pt-BR" sz="2100" b="1" dirty="0">
                <a:latin typeface="Source Sans Pro" panose="020B0503030403020204" pitchFamily="34" charset="0"/>
                <a:cs typeface="Arial" panose="020B0604020202020204" pitchFamily="34" charset="0"/>
              </a:rPr>
              <a:t>Demora no processamento do pedido: </a:t>
            </a:r>
            <a:r>
              <a:rPr lang="pt-BR" sz="2100" dirty="0">
                <a:latin typeface="Source Sans Pro" panose="020B0503030403020204" pitchFamily="34" charset="0"/>
                <a:cs typeface="Arial" panose="020B0604020202020204" pitchFamily="34" charset="0"/>
              </a:rPr>
              <a:t>o processo de requerimento do BPC pode ser demorado, o que pode desmotivar os idosos que já enfrentam outras dificuldades em suas vidas.</a:t>
            </a:r>
          </a:p>
        </p:txBody>
      </p:sp>
      <p:pic>
        <p:nvPicPr>
          <p:cNvPr id="4" name="Imagem 3" descr="Placa vermelha com letras brancas em fundo preto&#10;&#10;Descrição gerada automaticamente com confiança média">
            <a:extLst>
              <a:ext uri="{FF2B5EF4-FFF2-40B4-BE49-F238E27FC236}">
                <a16:creationId xmlns:a16="http://schemas.microsoft.com/office/drawing/2014/main" id="{020C2254-06A3-8AEB-4AB0-2007CFE3CE6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460" y="205682"/>
            <a:ext cx="1660945" cy="532022"/>
          </a:xfrm>
          <a:prstGeom prst="rect">
            <a:avLst/>
          </a:prstGeom>
        </p:spPr>
      </p:pic>
      <p:sp>
        <p:nvSpPr>
          <p:cNvPr id="5" name="Título 1">
            <a:extLst>
              <a:ext uri="{FF2B5EF4-FFF2-40B4-BE49-F238E27FC236}">
                <a16:creationId xmlns:a16="http://schemas.microsoft.com/office/drawing/2014/main" id="{F4480227-BC0C-1E93-0D85-620D91FB5502}"/>
              </a:ext>
            </a:extLst>
          </p:cNvPr>
          <p:cNvSpPr txBox="1">
            <a:spLocks/>
          </p:cNvSpPr>
          <p:nvPr/>
        </p:nvSpPr>
        <p:spPr>
          <a:xfrm>
            <a:off x="1680082" y="701784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pt-BR" sz="4400" b="1" dirty="0">
                <a:latin typeface="Source Sans Pro" panose="020B0503030403020204" pitchFamily="34" charset="0"/>
                <a:cs typeface="Arial" panose="020B0604020202020204" pitchFamily="34" charset="0"/>
              </a:rPr>
              <a:t>A DIFICULDADE ENFRENTADA</a:t>
            </a:r>
          </a:p>
        </p:txBody>
      </p:sp>
      <p:pic>
        <p:nvPicPr>
          <p:cNvPr id="3074" name="Picture 2" descr="30% dos idosos têm dificuldade para realizar atividades diárias, indica  pesquisa - Coração &amp; Vida">
            <a:extLst>
              <a:ext uri="{FF2B5EF4-FFF2-40B4-BE49-F238E27FC236}">
                <a16:creationId xmlns:a16="http://schemas.microsoft.com/office/drawing/2014/main" id="{3B203E22-2BB3-B534-94BA-3BD4079A50C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3778" y="2225784"/>
            <a:ext cx="4762499" cy="3176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817562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EF81008-22CA-9FAA-6B28-560C6880D8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9910" y="1362184"/>
            <a:ext cx="6228374" cy="4605970"/>
          </a:xfrm>
        </p:spPr>
        <p:txBody>
          <a:bodyPr>
            <a:normAutofit fontScale="70000" lnSpcReduction="20000"/>
          </a:bodyPr>
          <a:lstStyle/>
          <a:p>
            <a:r>
              <a:rPr lang="pt-BR" sz="2800" dirty="0">
                <a:latin typeface="Source Sans Pro" panose="020B0503030403020204"/>
              </a:rPr>
              <a:t>Ter 65 anos ou mais, no caso de idosos, ou ser pessoa com deficiência de qualquer idade;</a:t>
            </a:r>
          </a:p>
          <a:p>
            <a:r>
              <a:rPr lang="pt-BR" sz="2800" dirty="0">
                <a:latin typeface="Source Sans Pro" panose="020B0503030403020204"/>
              </a:rPr>
              <a:t>Comprovar a condição de vulnerabilidade socioeconômica, ou seja, possuir uma renda familiar per capita inferior a um quarto do salário mínimo vigente (atualmente, R$ 275,00 por pessoa);</a:t>
            </a:r>
          </a:p>
          <a:p>
            <a:r>
              <a:rPr lang="pt-BR" sz="2800" dirty="0">
                <a:latin typeface="Source Sans Pro" panose="020B0503030403020204"/>
              </a:rPr>
              <a:t>Não receber outro benefício da seguridade social, como aposentadoria, pensão, auxílio-doença, entre outros.</a:t>
            </a:r>
          </a:p>
          <a:p>
            <a:r>
              <a:rPr lang="pt-BR" sz="2800" dirty="0">
                <a:latin typeface="Source Sans Pro" panose="020B0503030403020204"/>
              </a:rPr>
              <a:t>Além desses requisitos, é importante destacar que o BPC é destinado a pessoas que não possuem meios de prover a própria subsistência ou de tê-la provida por sua família. Portanto, é necessário comprovar a situação de vulnerabilidade socioeconômica por meio da apresentação de documentos, como declaração de renda e documentos que comprovem a condição de pessoa com deficiência.</a:t>
            </a:r>
          </a:p>
          <a:p>
            <a:pPr marL="0" indent="0" algn="just">
              <a:buNone/>
            </a:pPr>
            <a:endParaRPr lang="pt-BR" sz="2100" dirty="0">
              <a:latin typeface="Source Sans Pro" panose="020B0503030403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Imagem 3" descr="Placa vermelha com letras brancas em fundo preto&#10;&#10;Descrição gerada automaticamente com confiança média">
            <a:extLst>
              <a:ext uri="{FF2B5EF4-FFF2-40B4-BE49-F238E27FC236}">
                <a16:creationId xmlns:a16="http://schemas.microsoft.com/office/drawing/2014/main" id="{020C2254-06A3-8AEB-4AB0-2007CFE3CE6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460" y="205682"/>
            <a:ext cx="1660945" cy="532022"/>
          </a:xfrm>
          <a:prstGeom prst="rect">
            <a:avLst/>
          </a:prstGeom>
        </p:spPr>
      </p:pic>
      <p:sp>
        <p:nvSpPr>
          <p:cNvPr id="5" name="Título 1">
            <a:extLst>
              <a:ext uri="{FF2B5EF4-FFF2-40B4-BE49-F238E27FC236}">
                <a16:creationId xmlns:a16="http://schemas.microsoft.com/office/drawing/2014/main" id="{F4480227-BC0C-1E93-0D85-620D91FB5502}"/>
              </a:ext>
            </a:extLst>
          </p:cNvPr>
          <p:cNvSpPr txBox="1">
            <a:spLocks/>
          </p:cNvSpPr>
          <p:nvPr/>
        </p:nvSpPr>
        <p:spPr>
          <a:xfrm>
            <a:off x="1680082" y="701784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pt-BR" sz="4400" b="1" dirty="0">
                <a:latin typeface="Source Sans Pro" panose="020B0503030403020204" pitchFamily="34" charset="0"/>
                <a:cs typeface="Arial" panose="020B0604020202020204" pitchFamily="34" charset="0"/>
              </a:rPr>
              <a:t>O BENEFÍCIO DO BPC</a:t>
            </a:r>
          </a:p>
        </p:txBody>
      </p:sp>
    </p:spTree>
    <p:extLst>
      <p:ext uri="{BB962C8B-B14F-4D97-AF65-F5344CB8AC3E}">
        <p14:creationId xmlns:p14="http://schemas.microsoft.com/office/powerpoint/2010/main" val="14992049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EF81008-22CA-9FAA-6B28-560C6880D8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2162" y="1949880"/>
            <a:ext cx="6228374" cy="4605970"/>
          </a:xfrm>
        </p:spPr>
        <p:txBody>
          <a:bodyPr>
            <a:normAutofit fontScale="62500" lnSpcReduction="20000"/>
          </a:bodyPr>
          <a:lstStyle/>
          <a:p>
            <a:r>
              <a:rPr lang="pt-BR" sz="3100" dirty="0">
                <a:latin typeface="Source Sans Pro" panose="020B0503030403020204"/>
              </a:rPr>
              <a:t>A Política Nacional do Idoso é um conjunto de diretrizes, princípios, metas e ações voltadas para garantir os direitos da pessoa idosa e promover sua participação na sociedade. A política foi criada pela Lei nº 8.842, de 1994, e estabelece que o Estado deve garantir aos idosos o direito à vida, à saúde, à alimentação, à educação, à cultura, ao esporte, ao lazer, ao trabalho, à cidadania, à liberdade, ao respeito e à dignidade.</a:t>
            </a:r>
          </a:p>
          <a:p>
            <a:r>
              <a:rPr lang="pt-BR" sz="3100" dirty="0">
                <a:latin typeface="Source Sans Pro" panose="020B0503030403020204"/>
              </a:rPr>
              <a:t>A política tem como objetivos promover o envelhecimento ativo e saudável, garantir a proteção social dos idosos, combater a discriminação e o abuso contra os idosos, promover a participação e o protagonismo dos idosos na sociedade, garantir o acesso dos idosos aos serviços públicos e fortalecer a família como núcleo de apoio à pessoa idosa.</a:t>
            </a:r>
          </a:p>
          <a:p>
            <a:pPr marL="0" indent="0" algn="just">
              <a:buNone/>
            </a:pPr>
            <a:endParaRPr lang="pt-BR" sz="2100" dirty="0">
              <a:latin typeface="Source Sans Pro" panose="020B0503030403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Imagem 3" descr="Placa vermelha com letras brancas em fundo preto&#10;&#10;Descrição gerada automaticamente com confiança média">
            <a:extLst>
              <a:ext uri="{FF2B5EF4-FFF2-40B4-BE49-F238E27FC236}">
                <a16:creationId xmlns:a16="http://schemas.microsoft.com/office/drawing/2014/main" id="{020C2254-06A3-8AEB-4AB0-2007CFE3CE6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460" y="205682"/>
            <a:ext cx="1660945" cy="532022"/>
          </a:xfrm>
          <a:prstGeom prst="rect">
            <a:avLst/>
          </a:prstGeom>
        </p:spPr>
      </p:pic>
      <p:sp>
        <p:nvSpPr>
          <p:cNvPr id="5" name="Título 1">
            <a:extLst>
              <a:ext uri="{FF2B5EF4-FFF2-40B4-BE49-F238E27FC236}">
                <a16:creationId xmlns:a16="http://schemas.microsoft.com/office/drawing/2014/main" id="{F4480227-BC0C-1E93-0D85-620D91FB5502}"/>
              </a:ext>
            </a:extLst>
          </p:cNvPr>
          <p:cNvSpPr txBox="1">
            <a:spLocks/>
          </p:cNvSpPr>
          <p:nvPr/>
        </p:nvSpPr>
        <p:spPr>
          <a:xfrm>
            <a:off x="1680082" y="701784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pt-BR" sz="4400" b="1" dirty="0">
                <a:latin typeface="Source Sans Pro" panose="020B0503030403020204" pitchFamily="34" charset="0"/>
                <a:cs typeface="Arial" panose="020B0604020202020204" pitchFamily="34" charset="0"/>
              </a:rPr>
              <a:t>POLÍTICA NACIONAL DO IDOSO</a:t>
            </a:r>
          </a:p>
        </p:txBody>
      </p:sp>
      <p:pic>
        <p:nvPicPr>
          <p:cNvPr id="1026" name="Picture 2" descr="Cuidado com o idoso - Acvida Cuidadore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7019" y="2290181"/>
            <a:ext cx="4382805" cy="24723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089903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EF81008-22CA-9FAA-6B28-560C6880D8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2162" y="1949880"/>
            <a:ext cx="6228374" cy="460597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2100" dirty="0">
                <a:latin typeface="Source Sans Pro" panose="020B0503030403020204" pitchFamily="34" charset="0"/>
                <a:cs typeface="Arial" panose="020B0604020202020204" pitchFamily="34" charset="0"/>
              </a:rPr>
              <a:t>A principal maneira adotada para atingir aos objetivos do grupo é  através da cartilha do idoso (um panfleto curto e estruturado que servirá de guia para que o idoso saiba mais um dos seus direitos e como fazer para adquiri-los).</a:t>
            </a:r>
          </a:p>
          <a:p>
            <a:pPr marL="0" indent="0" algn="just">
              <a:buNone/>
            </a:pPr>
            <a:r>
              <a:rPr lang="pt-BR" sz="2100" dirty="0">
                <a:latin typeface="Source Sans Pro" panose="020B0503030403020204" pitchFamily="34" charset="0"/>
                <a:cs typeface="Arial" panose="020B0604020202020204" pitchFamily="34" charset="0"/>
              </a:rPr>
              <a:t>Também terá um pequeno treinamento para as equipes de instituições de longa permanência (lar dos velhinhos) para auxiliarem o idoso durante este processo.</a:t>
            </a:r>
          </a:p>
        </p:txBody>
      </p:sp>
      <p:pic>
        <p:nvPicPr>
          <p:cNvPr id="4" name="Imagem 3" descr="Placa vermelha com letras brancas em fundo preto&#10;&#10;Descrição gerada automaticamente com confiança média">
            <a:extLst>
              <a:ext uri="{FF2B5EF4-FFF2-40B4-BE49-F238E27FC236}">
                <a16:creationId xmlns:a16="http://schemas.microsoft.com/office/drawing/2014/main" id="{020C2254-06A3-8AEB-4AB0-2007CFE3CE6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460" y="205682"/>
            <a:ext cx="1660945" cy="532022"/>
          </a:xfrm>
          <a:prstGeom prst="rect">
            <a:avLst/>
          </a:prstGeom>
        </p:spPr>
      </p:pic>
      <p:sp>
        <p:nvSpPr>
          <p:cNvPr id="5" name="Título 1">
            <a:extLst>
              <a:ext uri="{FF2B5EF4-FFF2-40B4-BE49-F238E27FC236}">
                <a16:creationId xmlns:a16="http://schemas.microsoft.com/office/drawing/2014/main" id="{F4480227-BC0C-1E93-0D85-620D91FB5502}"/>
              </a:ext>
            </a:extLst>
          </p:cNvPr>
          <p:cNvSpPr txBox="1">
            <a:spLocks/>
          </p:cNvSpPr>
          <p:nvPr/>
        </p:nvSpPr>
        <p:spPr>
          <a:xfrm>
            <a:off x="1680082" y="701784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pt-BR" sz="4400" b="1" dirty="0">
                <a:latin typeface="Source Sans Pro" panose="020B0503030403020204" pitchFamily="34" charset="0"/>
                <a:cs typeface="Arial" panose="020B0604020202020204" pitchFamily="34" charset="0"/>
              </a:rPr>
              <a:t>PROPOSTA DO GRUPO</a:t>
            </a:r>
          </a:p>
        </p:txBody>
      </p:sp>
    </p:spTree>
    <p:extLst>
      <p:ext uri="{BB962C8B-B14F-4D97-AF65-F5344CB8AC3E}">
        <p14:creationId xmlns:p14="http://schemas.microsoft.com/office/powerpoint/2010/main" val="625448835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do">
  <a:themeElements>
    <a:clrScheme name="Facetado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ado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d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191</TotalTime>
  <Words>1216</Words>
  <Application>Microsoft Office PowerPoint</Application>
  <PresentationFormat>Widescreen</PresentationFormat>
  <Paragraphs>55</Paragraphs>
  <Slides>11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11</vt:i4>
      </vt:variant>
    </vt:vector>
  </HeadingPairs>
  <TitlesOfParts>
    <vt:vector size="18" baseType="lpstr">
      <vt:lpstr>Arial</vt:lpstr>
      <vt:lpstr>Calibri</vt:lpstr>
      <vt:lpstr>Courier New</vt:lpstr>
      <vt:lpstr>Source Sans Pro</vt:lpstr>
      <vt:lpstr>Trebuchet MS</vt:lpstr>
      <vt:lpstr>Wingdings 3</vt:lpstr>
      <vt:lpstr>Facetado</vt:lpstr>
      <vt:lpstr>GRUPO DE VULNERABILIDADES: IDOSOS.</vt:lpstr>
      <vt:lpstr>INTRODUÇÃO</vt:lpstr>
      <vt:lpstr>DEFINIÇÃO DE IDOSOS</vt:lpstr>
      <vt:lpstr>SOBRE O CADASTRO ÚNICO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GRUPO DE VULNERABILIDADES: IDOSOS.</dc:title>
  <dc:creator>Luís Omena</dc:creator>
  <cp:lastModifiedBy>HENRIQUE SAVONITTI MIRANDA</cp:lastModifiedBy>
  <cp:revision>14</cp:revision>
  <dcterms:created xsi:type="dcterms:W3CDTF">2023-05-03T02:06:59Z</dcterms:created>
  <dcterms:modified xsi:type="dcterms:W3CDTF">2023-05-24T13:25:34Z</dcterms:modified>
</cp:coreProperties>
</file>