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9" r:id="rId5"/>
    <p:sldId id="286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281" r:id="rId14"/>
    <p:sldId id="303" r:id="rId15"/>
    <p:sldId id="304" r:id="rId16"/>
    <p:sldId id="305" r:id="rId17"/>
    <p:sldId id="306" r:id="rId18"/>
    <p:sldId id="307" r:id="rId19"/>
    <p:sldId id="308" r:id="rId20"/>
    <p:sldId id="273" r:id="rId21"/>
    <p:sldId id="309" r:id="rId22"/>
    <p:sldId id="288" r:id="rId2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54" autoAdjust="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BADFD9-ADFC-4D1F-ACF9-03B85E66582A}" type="datetime1">
              <a:rPr lang="pt-BR" smtClean="0"/>
              <a:t>21/11/2023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22411-A9A9-4A09-A341-69C657AB42A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E70B0D-B36C-4FFA-A4C4-B61DAF3931A7}" type="datetime1">
              <a:rPr lang="pt-BR" smtClean="0"/>
              <a:t>21/11/2023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  <a:endParaRPr lang="pt-BR" dirty="0"/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93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1059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877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82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47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851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14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4192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7525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7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60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61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9619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56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3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01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B45BDF-D856-47E7-A63A-8AC52558E68A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2419" y="188780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8D3B7B-998F-4BA7-B4CD-B4711ACAA7F8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Espaço Reservado para Imagem 28">
            <a:extLst>
              <a:ext uri="{FF2B5EF4-FFF2-40B4-BE49-F238E27FC236}">
                <a16:creationId xmlns=""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273" y="1883115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28">
            <a:extLst>
              <a:ext uri="{FF2B5EF4-FFF2-40B4-BE49-F238E27FC236}">
                <a16:creationId xmlns=""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273" y="3573118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texto 3">
            <a:extLst>
              <a:ext uri="{FF2B5EF4-FFF2-40B4-BE49-F238E27FC236}">
                <a16:creationId xmlns=""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52418" y="357546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5" name="Espaço Reservado para Imagem 28">
            <a:extLst>
              <a:ext uri="{FF2B5EF4-FFF2-40B4-BE49-F238E27FC236}">
                <a16:creationId xmlns=""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4273" y="5263121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texto 3">
            <a:extLst>
              <a:ext uri="{FF2B5EF4-FFF2-40B4-BE49-F238E27FC236}">
                <a16:creationId xmlns=""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52418" y="5263122"/>
            <a:ext cx="4057961" cy="775728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4806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Imagem 12">
            <a:extLst>
              <a:ext uri="{FF2B5EF4-FFF2-40B4-BE49-F238E27FC236}">
                <a16:creationId xmlns=""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objeto 3">
            <a:extLst>
              <a:ext uri="{FF2B5EF4-FFF2-40B4-BE49-F238E27FC236}">
                <a16:creationId xmlns=""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CDAFB-C0C6-4072-B31B-6CC680D828C2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3057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6F3183-CA2F-4908-8167-7738ADB29E4B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9345D-3C38-422F-B900-6D7E2F09E79B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7FFA2-4599-48FA-BE81-2868299844D8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8A402C-5FED-4AC2-93F5-32653B4DFF68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D38989-85BC-45B2-B5BC-96AE400C3CFC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AF801-ED23-49AE-9833-44D7BEC6B7B6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991AB-F5A5-4B8A-982C-9827D6732C2C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4A3A3-F726-4C2F-B2CF-49E1EBC1D49D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CC061C-B327-42CC-A2C4-8DB360DFB763}" type="datetime1">
              <a:rPr lang="pt-BR" noProof="0" smtClean="0"/>
              <a:t>21/11/2023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3346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to 2" descr="Retângulo azul">
            <a:extLst>
              <a:ext uri="{FF2B5EF4-FFF2-40B4-BE49-F238E27FC236}">
                <a16:creationId xmlns=""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" name="objeto 3" descr="Pessoas com documento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518"/>
            <a:ext cx="9144000" cy="2128049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pt-BR" sz="5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Financiamento da</a:t>
            </a:r>
            <a:r>
              <a:rPr lang="pt-BR" sz="5000" dirty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pt-BR" sz="50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pt-BR" sz="5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Casa Própria</a:t>
            </a:r>
            <a:endParaRPr lang="pt-BR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0" y="4221163"/>
            <a:ext cx="3888000" cy="644135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 fontScale="85000" lnSpcReduction="10000"/>
          </a:bodyPr>
          <a:lstStyle/>
          <a:p>
            <a:pPr rtl="0"/>
            <a:r>
              <a:rPr lang="pt-BR" dirty="0" smtClean="0"/>
              <a:t>Etapas do Financiamento Imobiliário</a:t>
            </a:r>
            <a:endParaRPr lang="pt-BR" dirty="0"/>
          </a:p>
        </p:txBody>
      </p:sp>
      <p:sp>
        <p:nvSpPr>
          <p:cNvPr id="6" name="objeto 7" descr="Retângulo bege">
            <a:extLst>
              <a:ext uri="{FF2B5EF4-FFF2-40B4-BE49-F238E27FC236}">
                <a16:creationId xmlns=""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2286000" y="3229868"/>
            <a:ext cx="7620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11" descr="Dois homens analisam um plano">
            <a:extLst>
              <a:ext uri="{FF2B5EF4-FFF2-40B4-BE49-F238E27FC236}">
                <a16:creationId xmlns="" xmlns:a16="http://schemas.microsoft.com/office/drawing/2014/main" id="{97D2A81D-F7D1-4144-9EC5-03531DC526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1"/>
            <a:ext cx="11277598" cy="6857999"/>
          </a:xfrm>
        </p:spPr>
      </p:pic>
      <p:sp>
        <p:nvSpPr>
          <p:cNvPr id="16" name="objeto 3" descr="Retângulo bege">
            <a:extLst>
              <a:ext uri="{FF2B5EF4-FFF2-40B4-BE49-F238E27FC236}">
                <a16:creationId xmlns=""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4" name="Oval 13" descr="Oval bege">
            <a:extLst>
              <a:ext uri="{FF2B5EF4-FFF2-40B4-BE49-F238E27FC236}">
                <a16:creationId xmlns=""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bjeto 6" descr="Retângulo azul">
            <a:extLst>
              <a:ext uri="{FF2B5EF4-FFF2-40B4-BE49-F238E27FC236}">
                <a16:creationId xmlns=""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2813" y="836612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576198"/>
            <a:ext cx="4770591" cy="80838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000" dirty="0" smtClean="0">
                <a:solidFill>
                  <a:schemeClr val="bg1"/>
                </a:solidFill>
              </a:rPr>
              <a:t>MODALIDADES DE</a:t>
            </a:r>
            <a:br>
              <a:rPr lang="pt-BR" sz="3000" dirty="0" smtClean="0">
                <a:solidFill>
                  <a:schemeClr val="bg1"/>
                </a:solidFill>
              </a:rPr>
            </a:br>
            <a:r>
              <a:rPr lang="pt-BR" sz="3000" dirty="0" smtClean="0">
                <a:solidFill>
                  <a:schemeClr val="bg1"/>
                </a:solidFill>
              </a:rPr>
              <a:t>FINANCIAMENTO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10</a:t>
            </a:fld>
            <a:endParaRPr lang="pt-BR" dirty="0"/>
          </a:p>
        </p:txBody>
      </p:sp>
      <p:pic>
        <p:nvPicPr>
          <p:cNvPr id="30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000" y="3097909"/>
            <a:ext cx="720000" cy="719999"/>
          </a:xfrm>
        </p:spPr>
      </p:pic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35784" y="3221787"/>
            <a:ext cx="3830177" cy="1212037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32" name="Espaço Reservado para Imagem 31" descr="Ícone de verificação">
            <a:extLst>
              <a:ext uri="{FF2B5EF4-FFF2-40B4-BE49-F238E27FC236}">
                <a16:creationId xmlns=""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3701027"/>
            <a:ext cx="720000" cy="719999"/>
          </a:xfrm>
        </p:spPr>
      </p:pic>
      <p:sp>
        <p:nvSpPr>
          <p:cNvPr id="20" name="Espaço Reservado para Texto 19">
            <a:extLst>
              <a:ext uri="{FF2B5EF4-FFF2-40B4-BE49-F238E27FC236}">
                <a16:creationId xmlns=""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955585" y="3840144"/>
            <a:ext cx="4057961" cy="762943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Concessão de até 80% do valor do imóvel  </a:t>
            </a:r>
            <a:endParaRPr lang="pt-BR" b="1" dirty="0"/>
          </a:p>
        </p:txBody>
      </p:sp>
      <p:sp>
        <p:nvSpPr>
          <p:cNvPr id="15" name="objeto 27" descr="Retângulo bege">
            <a:extLst>
              <a:ext uri="{FF2B5EF4-FFF2-40B4-BE49-F238E27FC236}">
                <a16:creationId xmlns=""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5"/>
            <a:ext cx="2648559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9726" y="2513055"/>
            <a:ext cx="388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1. Sistema financeiro habitacional (SFH)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83058" y="3159386"/>
            <a:ext cx="346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Programa regulamentado pelo </a:t>
            </a:r>
            <a:r>
              <a:rPr lang="pt-BR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overno Federal. 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4316943"/>
            <a:ext cx="720000" cy="719999"/>
          </a:xfrm>
        </p:spPr>
      </p:pic>
      <p:sp>
        <p:nvSpPr>
          <p:cNvPr id="11" name="CaixaDeTexto 10"/>
          <p:cNvSpPr txBox="1"/>
          <p:nvPr/>
        </p:nvSpPr>
        <p:spPr>
          <a:xfrm>
            <a:off x="1983058" y="4401878"/>
            <a:ext cx="3849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Valor mensal não pode comprometer mais do que 30% da renda do contratante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3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nanciamento imobiliário: saiba como conquistar o seu imóve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"/>
            <a:ext cx="11269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to 3" descr="Retângulo bege">
            <a:extLst>
              <a:ext uri="{FF2B5EF4-FFF2-40B4-BE49-F238E27FC236}">
                <a16:creationId xmlns=""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4" name="Oval 13" descr="Oval bege">
            <a:extLst>
              <a:ext uri="{FF2B5EF4-FFF2-40B4-BE49-F238E27FC236}">
                <a16:creationId xmlns=""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bjeto 6" descr="Retângulo azul">
            <a:extLst>
              <a:ext uri="{FF2B5EF4-FFF2-40B4-BE49-F238E27FC236}">
                <a16:creationId xmlns=""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2813" y="836612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576198"/>
            <a:ext cx="4770591" cy="80838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000" dirty="0" smtClean="0">
                <a:solidFill>
                  <a:schemeClr val="bg1"/>
                </a:solidFill>
              </a:rPr>
              <a:t>MODALIDADES DE</a:t>
            </a:r>
            <a:br>
              <a:rPr lang="pt-BR" sz="3000" dirty="0" smtClean="0">
                <a:solidFill>
                  <a:schemeClr val="bg1"/>
                </a:solidFill>
              </a:rPr>
            </a:br>
            <a:r>
              <a:rPr lang="pt-BR" sz="3000" dirty="0" smtClean="0">
                <a:solidFill>
                  <a:schemeClr val="bg1"/>
                </a:solidFill>
              </a:rPr>
              <a:t>FINANCIAMENTO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11</a:t>
            </a:fld>
            <a:endParaRPr lang="pt-BR" dirty="0"/>
          </a:p>
        </p:txBody>
      </p:sp>
      <p:pic>
        <p:nvPicPr>
          <p:cNvPr id="30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000" y="3097909"/>
            <a:ext cx="720000" cy="719999"/>
          </a:xfrm>
        </p:spPr>
      </p:pic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35784" y="3221787"/>
            <a:ext cx="3830177" cy="1212037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32" name="Espaço Reservado para Imagem 31" descr="Ícone de verificação">
            <a:extLst>
              <a:ext uri="{FF2B5EF4-FFF2-40B4-BE49-F238E27FC236}">
                <a16:creationId xmlns=""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3701027"/>
            <a:ext cx="720000" cy="719999"/>
          </a:xfrm>
        </p:spPr>
      </p:pic>
      <p:sp>
        <p:nvSpPr>
          <p:cNvPr id="20" name="Espaço Reservado para Texto 19">
            <a:extLst>
              <a:ext uri="{FF2B5EF4-FFF2-40B4-BE49-F238E27FC236}">
                <a16:creationId xmlns=""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955585" y="3840144"/>
            <a:ext cx="4057961" cy="762943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Os juros são maiores e mais voláteis</a:t>
            </a:r>
            <a:endParaRPr lang="pt-BR" b="1" dirty="0"/>
          </a:p>
        </p:txBody>
      </p:sp>
      <p:sp>
        <p:nvSpPr>
          <p:cNvPr id="15" name="objeto 27" descr="Retângulo bege">
            <a:extLst>
              <a:ext uri="{FF2B5EF4-FFF2-40B4-BE49-F238E27FC236}">
                <a16:creationId xmlns=""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5"/>
            <a:ext cx="2648559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9726" y="2513055"/>
            <a:ext cx="388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2. Sistema financeiro imobiliário (SFI)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83058" y="3159386"/>
            <a:ext cx="346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Não é regido um valor máximo de avaliação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4316943"/>
            <a:ext cx="720000" cy="719999"/>
          </a:xfrm>
        </p:spPr>
      </p:pic>
      <p:sp>
        <p:nvSpPr>
          <p:cNvPr id="11" name="CaixaDeTexto 10"/>
          <p:cNvSpPr txBox="1"/>
          <p:nvPr/>
        </p:nvSpPr>
        <p:spPr>
          <a:xfrm>
            <a:off x="1983058" y="4401878"/>
            <a:ext cx="384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 valor concedido é de até 90% do valor do imóvel 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4952237"/>
            <a:ext cx="720000" cy="719999"/>
          </a:xfrm>
        </p:spPr>
      </p:pic>
      <p:sp>
        <p:nvSpPr>
          <p:cNvPr id="2" name="CaixaDeTexto 1"/>
          <p:cNvSpPr txBox="1"/>
          <p:nvPr/>
        </p:nvSpPr>
        <p:spPr>
          <a:xfrm>
            <a:off x="2007000" y="5102122"/>
            <a:ext cx="363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Prazo de quitação máximo de 35 anos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1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r que fazer uma consultoria de financiamento imobiliári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0"/>
            <a:ext cx="11279187" cy="69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to 3" descr="Retângulo bege">
            <a:extLst>
              <a:ext uri="{FF2B5EF4-FFF2-40B4-BE49-F238E27FC236}">
                <a16:creationId xmlns=""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4" name="Oval 13" descr="Oval bege">
            <a:extLst>
              <a:ext uri="{FF2B5EF4-FFF2-40B4-BE49-F238E27FC236}">
                <a16:creationId xmlns=""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bjeto 6" descr="Retângulo azul">
            <a:extLst>
              <a:ext uri="{FF2B5EF4-FFF2-40B4-BE49-F238E27FC236}">
                <a16:creationId xmlns=""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2813" y="836612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576198"/>
            <a:ext cx="4770591" cy="80838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000" dirty="0" smtClean="0">
                <a:solidFill>
                  <a:schemeClr val="bg1"/>
                </a:solidFill>
              </a:rPr>
              <a:t>MODALIDADES DE</a:t>
            </a:r>
            <a:br>
              <a:rPr lang="pt-BR" sz="3000" dirty="0" smtClean="0">
                <a:solidFill>
                  <a:schemeClr val="bg1"/>
                </a:solidFill>
              </a:rPr>
            </a:br>
            <a:r>
              <a:rPr lang="pt-BR" sz="3000" dirty="0" smtClean="0">
                <a:solidFill>
                  <a:schemeClr val="bg1"/>
                </a:solidFill>
              </a:rPr>
              <a:t>FINANCIAMENTO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12</a:t>
            </a:fld>
            <a:endParaRPr lang="pt-BR" dirty="0"/>
          </a:p>
        </p:txBody>
      </p:sp>
      <p:pic>
        <p:nvPicPr>
          <p:cNvPr id="30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000" y="3097909"/>
            <a:ext cx="720000" cy="719999"/>
          </a:xfrm>
        </p:spPr>
      </p:pic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35784" y="3221787"/>
            <a:ext cx="3830177" cy="1212037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15" name="objeto 27" descr="Retângulo bege">
            <a:extLst>
              <a:ext uri="{FF2B5EF4-FFF2-40B4-BE49-F238E27FC236}">
                <a16:creationId xmlns=""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5"/>
            <a:ext cx="2648559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9726" y="2513055"/>
            <a:ext cx="388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3. 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Minha Casa Minha Vida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83058" y="3159386"/>
            <a:ext cx="346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Voltado para famílias de renda entre R$2mil, R$7mil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4260" y="3879585"/>
            <a:ext cx="720000" cy="719999"/>
          </a:xfrm>
        </p:spPr>
      </p:pic>
      <p:sp>
        <p:nvSpPr>
          <p:cNvPr id="11" name="CaixaDeTexto 10"/>
          <p:cNvSpPr txBox="1"/>
          <p:nvPr/>
        </p:nvSpPr>
        <p:spPr>
          <a:xfrm>
            <a:off x="1983058" y="4002652"/>
            <a:ext cx="384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Destinado para compra e construção ou reforma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4667765"/>
            <a:ext cx="720000" cy="719999"/>
          </a:xfrm>
        </p:spPr>
      </p:pic>
      <p:sp>
        <p:nvSpPr>
          <p:cNvPr id="2" name="CaixaDeTexto 1"/>
          <p:cNvSpPr txBox="1"/>
          <p:nvPr/>
        </p:nvSpPr>
        <p:spPr>
          <a:xfrm>
            <a:off x="1983058" y="4775623"/>
            <a:ext cx="363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Concessão varia entre R$135 mil a R$ 254 mil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IMPORTÂNCIA DA CONSULTORIA DE FINANCIAMENTO IMOBILIÁRIO - WR  Financia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7836"/>
            <a:ext cx="11279187" cy="68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to 3" descr="Retângulo bege">
            <a:extLst>
              <a:ext uri="{FF2B5EF4-FFF2-40B4-BE49-F238E27FC236}">
                <a16:creationId xmlns=""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4" name="Oval 13" descr="Oval bege">
            <a:extLst>
              <a:ext uri="{FF2B5EF4-FFF2-40B4-BE49-F238E27FC236}">
                <a16:creationId xmlns=""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bjeto 6" descr="Retângulo azul">
            <a:extLst>
              <a:ext uri="{FF2B5EF4-FFF2-40B4-BE49-F238E27FC236}">
                <a16:creationId xmlns=""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2813" y="836612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576198"/>
            <a:ext cx="4770591" cy="80838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000" dirty="0" smtClean="0">
                <a:solidFill>
                  <a:schemeClr val="bg1"/>
                </a:solidFill>
              </a:rPr>
              <a:t>MODALIDADES DE</a:t>
            </a:r>
            <a:br>
              <a:rPr lang="pt-BR" sz="3000" dirty="0" smtClean="0">
                <a:solidFill>
                  <a:schemeClr val="bg1"/>
                </a:solidFill>
              </a:rPr>
            </a:br>
            <a:r>
              <a:rPr lang="pt-BR" sz="3000" dirty="0" smtClean="0">
                <a:solidFill>
                  <a:schemeClr val="bg1"/>
                </a:solidFill>
              </a:rPr>
              <a:t>FINANCIAMENTO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13</a:t>
            </a:fld>
            <a:endParaRPr lang="pt-BR" dirty="0"/>
          </a:p>
        </p:txBody>
      </p:sp>
      <p:pic>
        <p:nvPicPr>
          <p:cNvPr id="30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000" y="3097909"/>
            <a:ext cx="720000" cy="719999"/>
          </a:xfrm>
        </p:spPr>
      </p:pic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35784" y="3221787"/>
            <a:ext cx="3830177" cy="1212037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32" name="Espaço Reservado para Imagem 31" descr="Ícone de verificação">
            <a:extLst>
              <a:ext uri="{FF2B5EF4-FFF2-40B4-BE49-F238E27FC236}">
                <a16:creationId xmlns=""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3701027"/>
            <a:ext cx="720000" cy="719999"/>
          </a:xfrm>
        </p:spPr>
      </p:pic>
      <p:sp>
        <p:nvSpPr>
          <p:cNvPr id="20" name="Espaço Reservado para Texto 19">
            <a:extLst>
              <a:ext uri="{FF2B5EF4-FFF2-40B4-BE49-F238E27FC236}">
                <a16:creationId xmlns=""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955585" y="3840144"/>
            <a:ext cx="4057961" cy="762943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Juros decrescentes</a:t>
            </a:r>
            <a:endParaRPr lang="pt-BR" b="1" dirty="0"/>
          </a:p>
        </p:txBody>
      </p:sp>
      <p:sp>
        <p:nvSpPr>
          <p:cNvPr id="15" name="objeto 27" descr="Retângulo bege">
            <a:extLst>
              <a:ext uri="{FF2B5EF4-FFF2-40B4-BE49-F238E27FC236}">
                <a16:creationId xmlns=""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5"/>
            <a:ext cx="2648559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9726" y="2513055"/>
            <a:ext cx="388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4. </a:t>
            </a:r>
            <a:r>
              <a:rPr lang="pt-BR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Price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83058" y="3159386"/>
            <a:ext cx="34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Prestações fixas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4316943"/>
            <a:ext cx="720000" cy="719999"/>
          </a:xfrm>
        </p:spPr>
      </p:pic>
      <p:sp>
        <p:nvSpPr>
          <p:cNvPr id="11" name="CaixaDeTexto 10"/>
          <p:cNvSpPr txBox="1"/>
          <p:nvPr/>
        </p:nvSpPr>
        <p:spPr>
          <a:xfrm>
            <a:off x="1983058" y="4401878"/>
            <a:ext cx="384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Amortizaçôes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crescentes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4952237"/>
            <a:ext cx="720000" cy="719999"/>
          </a:xfrm>
        </p:spPr>
      </p:pic>
      <p:sp>
        <p:nvSpPr>
          <p:cNvPr id="2" name="CaixaDeTexto 1"/>
          <p:cNvSpPr txBox="1"/>
          <p:nvPr/>
        </p:nvSpPr>
        <p:spPr>
          <a:xfrm>
            <a:off x="2007000" y="5102122"/>
            <a:ext cx="363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Prestações variam de acordo com a inflação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7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 que fazer uma consultoria de financiamento imobiliári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0"/>
            <a:ext cx="1127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to 3" descr="Retângulo bege">
            <a:extLst>
              <a:ext uri="{FF2B5EF4-FFF2-40B4-BE49-F238E27FC236}">
                <a16:creationId xmlns=""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4" name="Oval 13" descr="Oval bege">
            <a:extLst>
              <a:ext uri="{FF2B5EF4-FFF2-40B4-BE49-F238E27FC236}">
                <a16:creationId xmlns=""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bjeto 6" descr="Retângulo azul">
            <a:extLst>
              <a:ext uri="{FF2B5EF4-FFF2-40B4-BE49-F238E27FC236}">
                <a16:creationId xmlns=""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2813" y="836612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576198"/>
            <a:ext cx="4770591" cy="80838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000" dirty="0" smtClean="0">
                <a:solidFill>
                  <a:schemeClr val="bg1"/>
                </a:solidFill>
              </a:rPr>
              <a:t>MODALIDADES DE</a:t>
            </a:r>
            <a:br>
              <a:rPr lang="pt-BR" sz="3000" dirty="0" smtClean="0">
                <a:solidFill>
                  <a:schemeClr val="bg1"/>
                </a:solidFill>
              </a:rPr>
            </a:br>
            <a:r>
              <a:rPr lang="pt-BR" sz="3000" dirty="0" smtClean="0">
                <a:solidFill>
                  <a:schemeClr val="bg1"/>
                </a:solidFill>
              </a:rPr>
              <a:t>FINANCIAMENTO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14</a:t>
            </a:fld>
            <a:endParaRPr lang="pt-BR" dirty="0"/>
          </a:p>
        </p:txBody>
      </p:sp>
      <p:pic>
        <p:nvPicPr>
          <p:cNvPr id="30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000" y="3097909"/>
            <a:ext cx="720000" cy="719999"/>
          </a:xfrm>
        </p:spPr>
      </p:pic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35784" y="3221787"/>
            <a:ext cx="3830177" cy="1212037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32" name="Espaço Reservado para Imagem 31" descr="Ícone de verificação">
            <a:extLst>
              <a:ext uri="{FF2B5EF4-FFF2-40B4-BE49-F238E27FC236}">
                <a16:creationId xmlns=""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3701027"/>
            <a:ext cx="720000" cy="719999"/>
          </a:xfrm>
        </p:spPr>
      </p:pic>
      <p:sp>
        <p:nvSpPr>
          <p:cNvPr id="20" name="Espaço Reservado para Texto 19">
            <a:extLst>
              <a:ext uri="{FF2B5EF4-FFF2-40B4-BE49-F238E27FC236}">
                <a16:creationId xmlns=""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955585" y="3840144"/>
            <a:ext cx="4057961" cy="762943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Prestações diminuem ao longo do financiamento</a:t>
            </a:r>
            <a:endParaRPr lang="pt-BR" b="1" dirty="0"/>
          </a:p>
        </p:txBody>
      </p:sp>
      <p:sp>
        <p:nvSpPr>
          <p:cNvPr id="15" name="objeto 27" descr="Retângulo bege">
            <a:extLst>
              <a:ext uri="{FF2B5EF4-FFF2-40B4-BE49-F238E27FC236}">
                <a16:creationId xmlns=""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5"/>
            <a:ext cx="2648559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9726" y="2513055"/>
            <a:ext cx="388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5. Sistema de amortização constante (SAC)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71939" y="3278681"/>
            <a:ext cx="34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Variação de juros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4316943"/>
            <a:ext cx="720000" cy="719999"/>
          </a:xfrm>
        </p:spPr>
      </p:pic>
      <p:sp>
        <p:nvSpPr>
          <p:cNvPr id="11" name="CaixaDeTexto 10"/>
          <p:cNvSpPr txBox="1"/>
          <p:nvPr/>
        </p:nvSpPr>
        <p:spPr>
          <a:xfrm>
            <a:off x="1983058" y="4401878"/>
            <a:ext cx="3849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Alteração do valor mensal dos juros, decrescendo até o fim da dívida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óvel à vista com carta de crédito: como compra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0"/>
            <a:ext cx="1127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to 3" descr="Retângulo bege">
            <a:extLst>
              <a:ext uri="{FF2B5EF4-FFF2-40B4-BE49-F238E27FC236}">
                <a16:creationId xmlns=""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4" name="Oval 13" descr="Oval bege">
            <a:extLst>
              <a:ext uri="{FF2B5EF4-FFF2-40B4-BE49-F238E27FC236}">
                <a16:creationId xmlns=""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bjeto 6" descr="Retângulo azul">
            <a:extLst>
              <a:ext uri="{FF2B5EF4-FFF2-40B4-BE49-F238E27FC236}">
                <a16:creationId xmlns=""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2813" y="836612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576198"/>
            <a:ext cx="4770591" cy="80838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000" dirty="0" smtClean="0">
                <a:solidFill>
                  <a:schemeClr val="bg1"/>
                </a:solidFill>
              </a:rPr>
              <a:t>MODALIDADES DE</a:t>
            </a:r>
            <a:br>
              <a:rPr lang="pt-BR" sz="3000" dirty="0" smtClean="0">
                <a:solidFill>
                  <a:schemeClr val="bg1"/>
                </a:solidFill>
              </a:rPr>
            </a:br>
            <a:r>
              <a:rPr lang="pt-BR" sz="3000" dirty="0" smtClean="0">
                <a:solidFill>
                  <a:schemeClr val="bg1"/>
                </a:solidFill>
              </a:rPr>
              <a:t>FINANCIAMENTO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15</a:t>
            </a:fld>
            <a:endParaRPr lang="pt-BR" dirty="0"/>
          </a:p>
        </p:txBody>
      </p:sp>
      <p:pic>
        <p:nvPicPr>
          <p:cNvPr id="30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000" y="3097909"/>
            <a:ext cx="720000" cy="719999"/>
          </a:xfrm>
        </p:spPr>
      </p:pic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35784" y="3221787"/>
            <a:ext cx="3830177" cy="1212037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32" name="Espaço Reservado para Imagem 31" descr="Ícone de verificação">
            <a:extLst>
              <a:ext uri="{FF2B5EF4-FFF2-40B4-BE49-F238E27FC236}">
                <a16:creationId xmlns=""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3701027"/>
            <a:ext cx="720000" cy="719999"/>
          </a:xfrm>
        </p:spPr>
      </p:pic>
      <p:sp>
        <p:nvSpPr>
          <p:cNvPr id="20" name="Espaço Reservado para Texto 19">
            <a:extLst>
              <a:ext uri="{FF2B5EF4-FFF2-40B4-BE49-F238E27FC236}">
                <a16:creationId xmlns=""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955585" y="3840144"/>
            <a:ext cx="4057961" cy="762943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Prestações aumentam e depois passam a diminuir</a:t>
            </a:r>
            <a:endParaRPr lang="pt-BR" b="1" dirty="0"/>
          </a:p>
        </p:txBody>
      </p:sp>
      <p:sp>
        <p:nvSpPr>
          <p:cNvPr id="15" name="objeto 27" descr="Retângulo bege">
            <a:extLst>
              <a:ext uri="{FF2B5EF4-FFF2-40B4-BE49-F238E27FC236}">
                <a16:creationId xmlns=""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5"/>
            <a:ext cx="2648559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9726" y="2513055"/>
            <a:ext cx="388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6. Sistema de amortização crescente (SACRE)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83058" y="3159386"/>
            <a:ext cx="346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Mescla entre os sistemas </a:t>
            </a:r>
            <a:r>
              <a:rPr lang="pt-BR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price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e SAC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4316943"/>
            <a:ext cx="720000" cy="719999"/>
          </a:xfrm>
        </p:spPr>
      </p:pic>
      <p:sp>
        <p:nvSpPr>
          <p:cNvPr id="11" name="CaixaDeTexto 10"/>
          <p:cNvSpPr txBox="1"/>
          <p:nvPr/>
        </p:nvSpPr>
        <p:spPr>
          <a:xfrm>
            <a:off x="1983058" y="4401878"/>
            <a:ext cx="384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Economia quando avaliado a longo prazo 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4952237"/>
            <a:ext cx="720000" cy="719999"/>
          </a:xfrm>
        </p:spPr>
      </p:pic>
      <p:sp>
        <p:nvSpPr>
          <p:cNvPr id="2" name="CaixaDeTexto 1"/>
          <p:cNvSpPr txBox="1"/>
          <p:nvPr/>
        </p:nvSpPr>
        <p:spPr>
          <a:xfrm>
            <a:off x="2007000" y="5102122"/>
            <a:ext cx="363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Somente a Caixa Econômica utiliza SACRE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4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mprovar renda para comprar um imóvel financiado. - Rio 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0"/>
            <a:ext cx="1127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to 3" descr="Retângulo bege">
            <a:extLst>
              <a:ext uri="{FF2B5EF4-FFF2-40B4-BE49-F238E27FC236}">
                <a16:creationId xmlns=""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4" name="Oval 13" descr="Oval bege">
            <a:extLst>
              <a:ext uri="{FF2B5EF4-FFF2-40B4-BE49-F238E27FC236}">
                <a16:creationId xmlns=""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objeto 6" descr="Retângulo azul">
            <a:extLst>
              <a:ext uri="{FF2B5EF4-FFF2-40B4-BE49-F238E27FC236}">
                <a16:creationId xmlns=""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2813" y="836612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576198"/>
            <a:ext cx="4770591" cy="80838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sz="3000" dirty="0" smtClean="0">
                <a:solidFill>
                  <a:schemeClr val="bg1"/>
                </a:solidFill>
              </a:rPr>
              <a:t>MODALIDADES DE</a:t>
            </a:r>
            <a:br>
              <a:rPr lang="pt-BR" sz="3000" dirty="0" smtClean="0">
                <a:solidFill>
                  <a:schemeClr val="bg1"/>
                </a:solidFill>
              </a:rPr>
            </a:br>
            <a:r>
              <a:rPr lang="pt-BR" sz="3000" dirty="0" smtClean="0">
                <a:solidFill>
                  <a:schemeClr val="bg1"/>
                </a:solidFill>
              </a:rPr>
              <a:t>FINANCIAMENTO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16</a:t>
            </a:fld>
            <a:endParaRPr lang="pt-BR" dirty="0"/>
          </a:p>
        </p:txBody>
      </p:sp>
      <p:pic>
        <p:nvPicPr>
          <p:cNvPr id="30" name="Espaço Reservado para Imagem 29" descr="Ícone de verificação">
            <a:extLst>
              <a:ext uri="{FF2B5EF4-FFF2-40B4-BE49-F238E27FC236}">
                <a16:creationId xmlns=""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000" y="3097909"/>
            <a:ext cx="720000" cy="719999"/>
          </a:xfrm>
        </p:spPr>
      </p:pic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35784" y="3221787"/>
            <a:ext cx="3830177" cy="1212037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 </a:t>
            </a:r>
            <a:endParaRPr lang="pt-BR" b="1" dirty="0"/>
          </a:p>
        </p:txBody>
      </p:sp>
      <p:pic>
        <p:nvPicPr>
          <p:cNvPr id="32" name="Espaço Reservado para Imagem 31" descr="Ícone de verificação">
            <a:extLst>
              <a:ext uri="{FF2B5EF4-FFF2-40B4-BE49-F238E27FC236}">
                <a16:creationId xmlns=""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392" y="3701027"/>
            <a:ext cx="720000" cy="719999"/>
          </a:xfrm>
        </p:spPr>
      </p:pic>
      <p:sp>
        <p:nvSpPr>
          <p:cNvPr id="20" name="Espaço Reservado para Texto 19">
            <a:extLst>
              <a:ext uri="{FF2B5EF4-FFF2-40B4-BE49-F238E27FC236}">
                <a16:creationId xmlns=""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955585" y="3840144"/>
            <a:ext cx="4057961" cy="762943"/>
          </a:xfrm>
        </p:spPr>
        <p:txBody>
          <a:bodyPr rtlCol="0">
            <a:normAutofit/>
          </a:bodyPr>
          <a:lstStyle/>
          <a:p>
            <a:pPr rtl="0"/>
            <a:r>
              <a:rPr lang="pt-BR" b="1" dirty="0" smtClean="0"/>
              <a:t>Corrigidos pelo INCC durante o período de obra e pelo IGPM</a:t>
            </a:r>
            <a:endParaRPr lang="pt-BR" b="1" dirty="0"/>
          </a:p>
        </p:txBody>
      </p:sp>
      <p:sp>
        <p:nvSpPr>
          <p:cNvPr id="15" name="objeto 27" descr="Retângulo bege">
            <a:extLst>
              <a:ext uri="{FF2B5EF4-FFF2-40B4-BE49-F238E27FC236}">
                <a16:creationId xmlns=""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5"/>
            <a:ext cx="2648559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9726" y="2513055"/>
            <a:ext cx="3887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7. Financiamento com a construtora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83058" y="3159386"/>
            <a:ext cx="346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 cliente paga diretamente à incorporadora</a:t>
            </a:r>
            <a:endParaRPr lang="pt-BR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0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ço Reservado para Imagem 32" descr="Aperto de mão">
            <a:extLst>
              <a:ext uri="{FF2B5EF4-FFF2-40B4-BE49-F238E27FC236}">
                <a16:creationId xmlns="" xmlns:a16="http://schemas.microsoft.com/office/drawing/2014/main" id="{2F5DB649-A4D3-4E21-BA31-0C84C9B360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/>
          <a:stretch/>
        </p:blipFill>
        <p:spPr>
          <a:xfrm>
            <a:off x="1200" y="3115388"/>
            <a:ext cx="12189600" cy="3743586"/>
          </a:xfrm>
        </p:spPr>
      </p:pic>
      <p:sp>
        <p:nvSpPr>
          <p:cNvPr id="12" name="objeto 3" descr="Retângulo azul">
            <a:extLst>
              <a:ext uri="{FF2B5EF4-FFF2-40B4-BE49-F238E27FC236}">
                <a16:creationId xmlns=""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12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Oval 12" descr="Oval bege">
            <a:extLst>
              <a:ext uri="{FF2B5EF4-FFF2-40B4-BE49-F238E27FC236}">
                <a16:creationId xmlns=""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4" y="361648"/>
            <a:ext cx="10515600" cy="1325563"/>
          </a:xfrm>
        </p:spPr>
        <p:txBody>
          <a:bodyPr rtlCol="0"/>
          <a:lstStyle/>
          <a:p>
            <a:pPr rtl="0"/>
            <a:r>
              <a:rPr lang="pt-BR" dirty="0" smtClean="0"/>
              <a:t>ELEMENTOS DO FINANCIAMENTO IMOBILIÁRIO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949" y="2130341"/>
            <a:ext cx="3789362" cy="823912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 smtClean="0"/>
              <a:t>1. Amortização</a:t>
            </a:r>
            <a:endParaRPr lang="pt-BR" sz="20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73" y="3434047"/>
            <a:ext cx="3132000" cy="2755616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pt-BR" i="1" dirty="0" smtClean="0">
                <a:solidFill>
                  <a:srgbClr val="FFFFFF"/>
                </a:solidFill>
                <a:cs typeface="Arial"/>
              </a:rPr>
              <a:t>Consiste no pagamento do dinheiro emprestado.</a:t>
            </a:r>
            <a:endParaRPr lang="pt-BR" i="1" dirty="0">
              <a:solidFill>
                <a:srgbClr val="FFFFFF"/>
              </a:solidFill>
              <a:cs typeface="Arial"/>
            </a:endParaRP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pt-BR" i="1" dirty="0" smtClean="0">
                <a:solidFill>
                  <a:srgbClr val="FFFFFF"/>
                </a:solidFill>
                <a:cs typeface="Arial"/>
              </a:rPr>
              <a:t>São comuns no país o Sistema de Amortização Constante ou Tabela SAC, no qual as prestações diminuem conforme a dívida é paga.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pt-BR" i="1" dirty="0" smtClean="0">
                <a:solidFill>
                  <a:srgbClr val="FFFFFF"/>
                </a:solidFill>
                <a:cs typeface="Arial"/>
              </a:rPr>
              <a:t>O Sistema Francês de Amortização ou Tabela PRICE, também é popular. Sua principal característica é que as parcelas são fixas. </a:t>
            </a:r>
            <a:endParaRPr lang="pt-BR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2130341"/>
            <a:ext cx="4745038" cy="823912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 smtClean="0"/>
              <a:t>2. Juros</a:t>
            </a:r>
            <a:endParaRPr lang="pt-BR" sz="2000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711" y="3434047"/>
            <a:ext cx="3361615" cy="3105980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pt-BR" i="1" dirty="0" smtClean="0">
                <a:solidFill>
                  <a:srgbClr val="FFFFFF"/>
                </a:solidFill>
                <a:cs typeface="Arial"/>
              </a:rPr>
              <a:t>Consiste no valor cobrado pelo empréstimo. Ou seja, é o percentual adicionado pelo banco sobre o valor financiado.</a:t>
            </a:r>
            <a:endParaRPr lang="pt-BR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=""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17</a:t>
            </a:fld>
            <a:endParaRPr lang="pt-BR" dirty="0"/>
          </a:p>
        </p:txBody>
      </p:sp>
      <p:sp>
        <p:nvSpPr>
          <p:cNvPr id="9" name="objeto 5" descr="Retângulo beg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37102"/>
            <a:ext cx="10039910" cy="124902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=""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2133184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2000" dirty="0" smtClean="0"/>
              <a:t>3. Serviços </a:t>
            </a:r>
          </a:p>
          <a:p>
            <a:pPr rtl="0"/>
            <a:r>
              <a:rPr lang="pt-BR" sz="2000" dirty="0" smtClean="0"/>
              <a:t>Administrativos</a:t>
            </a:r>
            <a:endParaRPr lang="pt-BR" sz="2000" dirty="0"/>
          </a:p>
        </p:txBody>
      </p:sp>
      <p:sp>
        <p:nvSpPr>
          <p:cNvPr id="15" name="Espaço Reservado para Conteúdo 6">
            <a:extLst>
              <a:ext uri="{FF2B5EF4-FFF2-40B4-BE49-F238E27FC236}">
                <a16:creationId xmlns="" xmlns:a16="http://schemas.microsoft.com/office/drawing/2014/main" id="{17423A2D-9BA5-4783-9D7D-85F493300696}"/>
              </a:ext>
            </a:extLst>
          </p:cNvPr>
          <p:cNvSpPr txBox="1">
            <a:spLocks/>
          </p:cNvSpPr>
          <p:nvPr/>
        </p:nvSpPr>
        <p:spPr>
          <a:xfrm>
            <a:off x="8552751" y="3436890"/>
            <a:ext cx="3132000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pt-BR" i="1" dirty="0" smtClean="0">
                <a:solidFill>
                  <a:srgbClr val="FFFFFF"/>
                </a:solidFill>
                <a:cs typeface="Arial"/>
              </a:rPr>
              <a:t>Taxa mensal de manutenção do financiamento, cujo valor varia de banco para banco.</a:t>
            </a:r>
            <a:endParaRPr lang="pt-BR" i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ço Reservado para Imagem 32" descr="Aperto de mão">
            <a:extLst>
              <a:ext uri="{FF2B5EF4-FFF2-40B4-BE49-F238E27FC236}">
                <a16:creationId xmlns="" xmlns:a16="http://schemas.microsoft.com/office/drawing/2014/main" id="{2F5DB649-A4D3-4E21-BA31-0C84C9B360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/>
          <a:stretch/>
        </p:blipFill>
        <p:spPr>
          <a:xfrm>
            <a:off x="1200" y="3115388"/>
            <a:ext cx="12189600" cy="3743586"/>
          </a:xfrm>
        </p:spPr>
      </p:pic>
      <p:sp>
        <p:nvSpPr>
          <p:cNvPr id="12" name="objeto 3" descr="Retângulo azul">
            <a:extLst>
              <a:ext uri="{FF2B5EF4-FFF2-40B4-BE49-F238E27FC236}">
                <a16:creationId xmlns=""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12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Oval 12" descr="Oval bege">
            <a:extLst>
              <a:ext uri="{FF2B5EF4-FFF2-40B4-BE49-F238E27FC236}">
                <a16:creationId xmlns=""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4" y="361648"/>
            <a:ext cx="10515600" cy="1325563"/>
          </a:xfrm>
        </p:spPr>
        <p:txBody>
          <a:bodyPr rtlCol="0"/>
          <a:lstStyle/>
          <a:p>
            <a:pPr rtl="0"/>
            <a:r>
              <a:rPr lang="pt-BR" dirty="0" smtClean="0"/>
              <a:t>ELEMENTOS DO FINANCIAMENTO IMOBILIÁRIO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637" y="2130341"/>
            <a:ext cx="3731674" cy="823912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 smtClean="0"/>
              <a:t>4. Seguro de Danos</a:t>
            </a:r>
          </a:p>
          <a:p>
            <a:pPr rtl="0"/>
            <a:r>
              <a:rPr lang="pt-BR" sz="2000" dirty="0" err="1" smtClean="0"/>
              <a:t>FÍsicos</a:t>
            </a:r>
            <a:r>
              <a:rPr lang="pt-BR" sz="2000" dirty="0" smtClean="0"/>
              <a:t> ao imóvel - DFI</a:t>
            </a:r>
            <a:endParaRPr lang="pt-BR" sz="20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73" y="3434047"/>
            <a:ext cx="3132000" cy="2755616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pt-BR" i="1" dirty="0" smtClean="0">
                <a:solidFill>
                  <a:srgbClr val="FFFFFF"/>
                </a:solidFill>
                <a:cs typeface="Arial"/>
              </a:rPr>
              <a:t>Item obrigatório dos contratos, cobre prejuízos por incêndios, explosões, raios e danos causados por condições meteorológicas, como vendavais e chuvas de granizo.</a:t>
            </a:r>
            <a:endParaRPr lang="pt-BR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=""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18</a:t>
            </a:fld>
            <a:endParaRPr lang="pt-BR" dirty="0"/>
          </a:p>
        </p:txBody>
      </p:sp>
      <p:sp>
        <p:nvSpPr>
          <p:cNvPr id="9" name="objeto 5" descr="Retângulo bege">
            <a:extLst>
              <a:ext uri="{FF2B5EF4-FFF2-40B4-BE49-F238E27FC236}">
                <a16:creationId xmlns=""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37102"/>
            <a:ext cx="10039910" cy="124902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=""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2133184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2000" dirty="0" smtClean="0"/>
              <a:t>5. Seguro de Morte</a:t>
            </a:r>
            <a:r>
              <a:rPr lang="pt-BR" sz="2000" dirty="0"/>
              <a:t> </a:t>
            </a:r>
            <a:r>
              <a:rPr lang="pt-BR" sz="2000" dirty="0" smtClean="0"/>
              <a:t>e</a:t>
            </a:r>
          </a:p>
          <a:p>
            <a:pPr rtl="0"/>
            <a:r>
              <a:rPr lang="pt-BR" sz="2000" dirty="0" smtClean="0"/>
              <a:t>Invalidez permanente - MIP</a:t>
            </a:r>
          </a:p>
        </p:txBody>
      </p:sp>
      <p:sp>
        <p:nvSpPr>
          <p:cNvPr id="15" name="Espaço Reservado para Conteúdo 6">
            <a:extLst>
              <a:ext uri="{FF2B5EF4-FFF2-40B4-BE49-F238E27FC236}">
                <a16:creationId xmlns="" xmlns:a16="http://schemas.microsoft.com/office/drawing/2014/main" id="{17423A2D-9BA5-4783-9D7D-85F493300696}"/>
              </a:ext>
            </a:extLst>
          </p:cNvPr>
          <p:cNvSpPr txBox="1">
            <a:spLocks/>
          </p:cNvSpPr>
          <p:nvPr/>
        </p:nvSpPr>
        <p:spPr>
          <a:xfrm>
            <a:off x="8552751" y="3436890"/>
            <a:ext cx="3132000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pt-BR" i="1" dirty="0" smtClean="0">
                <a:solidFill>
                  <a:srgbClr val="FFFFFF"/>
                </a:solidFill>
                <a:cs typeface="Arial"/>
              </a:rPr>
              <a:t>Outro item obrigatório, garante que o empréstimo seja pago mesmo com a morte ou a invalidez permanente do cliente da instituição financeira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pt-BR" i="1" dirty="0" smtClean="0">
                <a:solidFill>
                  <a:srgbClr val="FFFFFF"/>
                </a:solidFill>
                <a:cs typeface="Arial"/>
              </a:rPr>
              <a:t>Além disso, ele é calculado mensalmente e aumenta conforme a idade do dono do imóvel</a:t>
            </a:r>
            <a:endParaRPr lang="pt-BR" i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19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pt-BR" sz="2000" b="1" dirty="0">
              <a:solidFill>
                <a:schemeClr val="bg2">
                  <a:lumMod val="20000"/>
                  <a:lumOff val="80000"/>
                  <a:alpha val="50000"/>
                </a:schemeClr>
              </a:solidFill>
            </a:endParaRPr>
          </a:p>
        </p:txBody>
      </p:sp>
      <p:sp>
        <p:nvSpPr>
          <p:cNvPr id="6" name="objeto 6" descr="Retângulo bege">
            <a:extLst>
              <a:ext uri="{FF2B5EF4-FFF2-40B4-BE49-F238E27FC236}">
                <a16:creationId xmlns="" xmlns:a16="http://schemas.microsoft.com/office/drawing/2014/main" id="{B0C70F64-F3E5-413B-AF4F-E15CE944B761}"/>
              </a:ext>
            </a:extLst>
          </p:cNvPr>
          <p:cNvSpPr/>
          <p:nvPr/>
        </p:nvSpPr>
        <p:spPr>
          <a:xfrm>
            <a:off x="931203" y="2894900"/>
            <a:ext cx="3869397" cy="45719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5000" dirty="0" smtClean="0">
                <a:solidFill>
                  <a:schemeClr val="bg1"/>
                </a:solidFill>
              </a:rPr>
              <a:t>OBRIGADA!</a:t>
            </a:r>
            <a:endParaRPr lang="pt-BR" sz="5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pt-BR" smtClean="0"/>
              <a:t>19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201" y="3027123"/>
            <a:ext cx="50967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Adriana Rosário </a:t>
            </a:r>
            <a:r>
              <a:rPr lang="pt-BR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Brumes</a:t>
            </a:r>
            <a:endParaRPr lang="pt-BR" sz="2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Shirley Cristina de Freitas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Ester Juliano Santos </a:t>
            </a:r>
            <a:r>
              <a:rPr lang="pt-BR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Davanço</a:t>
            </a:r>
            <a:endParaRPr lang="pt-BR" sz="2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Ana Cristina Fernandes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Claudilayne</a:t>
            </a:r>
            <a:r>
              <a:rPr lang="pt-B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Fernandes</a:t>
            </a:r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7" descr="O homem fala por telefone">
            <a:extLst>
              <a:ext uri="{FF2B5EF4-FFF2-40B4-BE49-F238E27FC236}">
                <a16:creationId xmlns=""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4665"/>
            <a:ext cx="6991350" cy="6848669"/>
          </a:xfrm>
          <a:prstGeom prst="rect">
            <a:avLst/>
          </a:prstGeom>
        </p:spPr>
      </p:pic>
      <p:sp>
        <p:nvSpPr>
          <p:cNvPr id="5" name="objeto 3" descr="Retângulo beg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64969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Regras do Financiamento</a:t>
            </a:r>
            <a:endParaRPr lang="pt-BR" dirty="0">
              <a:latin typeface="Gill Sans MT" panose="020B0502020104020203" pitchFamily="34" charset="0"/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2</a:t>
            </a:fld>
            <a:endParaRPr lang="pt-BR" dirty="0"/>
          </a:p>
        </p:txBody>
      </p:sp>
      <p:sp>
        <p:nvSpPr>
          <p:cNvPr id="7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754118" cy="5054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t-BR" sz="2000" b="1" i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1</a:t>
            </a:r>
            <a:r>
              <a:rPr lang="pt-BR" sz="2000" b="1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. Análise de Crédito</a:t>
            </a:r>
          </a:p>
          <a:p>
            <a:pPr marL="0" indent="0" rtl="0">
              <a:buNone/>
            </a:pPr>
            <a:r>
              <a:rPr lang="pt-BR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Nessa fase são levados em consideração a renda, perfil do cliente, prazo, etc. Dessa maneira é calculado quanto o individuo tem e quanto pode gastar, o que torna mais fácil descobrir o valor do imóvel que pode financiar</a:t>
            </a:r>
            <a:endParaRPr lang="pt-BR" sz="1800" i="1" spc="-25" dirty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59181" cy="6858000"/>
          </a:xfrm>
          <a:prstGeom prst="rect">
            <a:avLst/>
          </a:prstGeom>
        </p:spPr>
      </p:pic>
      <p:sp>
        <p:nvSpPr>
          <p:cNvPr id="5" name="objeto 3" descr="Retângulo beg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64969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Regras do Financiamento</a:t>
            </a:r>
            <a:endParaRPr lang="pt-BR" dirty="0">
              <a:latin typeface="Gill Sans MT" panose="020B0502020104020203" pitchFamily="34" charset="0"/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3</a:t>
            </a:fld>
            <a:endParaRPr lang="pt-BR" dirty="0"/>
          </a:p>
        </p:txBody>
      </p:sp>
      <p:sp>
        <p:nvSpPr>
          <p:cNvPr id="7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754118" cy="5054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AutoNum type="arabicPeriod"/>
            </a:pPr>
            <a:r>
              <a:rPr lang="pt-BR" sz="2000" b="1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Análise de Crédito</a:t>
            </a:r>
          </a:p>
          <a:p>
            <a:pPr marL="0" indent="0" rtl="0">
              <a:buNone/>
            </a:pPr>
            <a:r>
              <a:rPr lang="pt-BR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O prazo de análise varia, mas a estimativa é que a aprovação ocorra em cinco dias úteis. Além disso, toda fase de liberação de crédito dura 40 dias, em média, segundo dados da </a:t>
            </a:r>
            <a:r>
              <a:rPr lang="pt-BR" sz="1800" i="1" spc="-25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Abecip</a:t>
            </a:r>
            <a:r>
              <a:rPr lang="pt-BR" sz="1800" i="1" spc="-25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5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anciamento Imobiliario Imagens – Download Grátis no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2" y="490297"/>
            <a:ext cx="7729268" cy="586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to 3" descr="Retângulo beg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64969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Regras do Financiamento</a:t>
            </a:r>
            <a:endParaRPr lang="pt-BR" dirty="0">
              <a:latin typeface="Gill Sans MT" panose="020B0502020104020203" pitchFamily="34" charset="0"/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4</a:t>
            </a:fld>
            <a:endParaRPr lang="pt-BR" dirty="0"/>
          </a:p>
        </p:txBody>
      </p:sp>
      <p:sp>
        <p:nvSpPr>
          <p:cNvPr id="7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754118" cy="5054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pt-BR" sz="1800" i="1" spc="-25" dirty="0" smtClean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88242" y="3152350"/>
            <a:ext cx="52651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2. Escolha do imóvel</a:t>
            </a:r>
          </a:p>
          <a:p>
            <a:r>
              <a:rPr lang="pt-BR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Procure chegar nesta etapa com algumas opções para escolher. Considere também que apenas imóveis com a documentação regular são financiados pelos bancos.</a:t>
            </a:r>
          </a:p>
        </p:txBody>
      </p:sp>
    </p:spTree>
    <p:extLst>
      <p:ext uri="{BB962C8B-B14F-4D97-AF65-F5344CB8AC3E}">
        <p14:creationId xmlns:p14="http://schemas.microsoft.com/office/powerpoint/2010/main" val="133985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to 3" descr="Retângulo beg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" y="189781"/>
            <a:ext cx="7876134" cy="6668219"/>
          </a:xfrm>
          <a:prstGeom prst="rect">
            <a:avLst/>
          </a:prstGeom>
        </p:spPr>
      </p:pic>
      <p:sp>
        <p:nvSpPr>
          <p:cNvPr id="6" name="objeto 6" descr="Retângulo azul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64969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Regras do Financiamento</a:t>
            </a:r>
            <a:endParaRPr lang="pt-BR" dirty="0">
              <a:latin typeface="Gill Sans MT" panose="020B0502020104020203" pitchFamily="34" charset="0"/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5</a:t>
            </a:fld>
            <a:endParaRPr lang="pt-BR" dirty="0"/>
          </a:p>
        </p:txBody>
      </p:sp>
      <p:sp>
        <p:nvSpPr>
          <p:cNvPr id="7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754118" cy="5054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pt-BR" sz="1800" i="1" spc="-25" dirty="0" smtClean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88242" y="3152350"/>
            <a:ext cx="52651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3. Avaliação de engenharia</a:t>
            </a:r>
          </a:p>
          <a:p>
            <a:r>
              <a:rPr lang="pt-BR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Uma vistoria com um engenheiro ou arquiteto é agendada. Isso garante a qualidade do imóvel e também que esteja dentro do valor de mercado praticado.</a:t>
            </a:r>
          </a:p>
        </p:txBody>
      </p:sp>
    </p:spTree>
    <p:extLst>
      <p:ext uri="{BB962C8B-B14F-4D97-AF65-F5344CB8AC3E}">
        <p14:creationId xmlns:p14="http://schemas.microsoft.com/office/powerpoint/2010/main" val="274914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to 3" descr="Retângulo beg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8" y="114939"/>
            <a:ext cx="7442830" cy="6425088"/>
          </a:xfrm>
          <a:prstGeom prst="rect">
            <a:avLst/>
          </a:prstGeom>
        </p:spPr>
      </p:pic>
      <p:sp>
        <p:nvSpPr>
          <p:cNvPr id="6" name="objeto 6" descr="Retângulo azul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64969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Regras do Financiamento</a:t>
            </a:r>
            <a:endParaRPr lang="pt-BR" dirty="0">
              <a:latin typeface="Gill Sans MT" panose="020B0502020104020203" pitchFamily="34" charset="0"/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6</a:t>
            </a:fld>
            <a:endParaRPr lang="pt-BR" dirty="0"/>
          </a:p>
        </p:txBody>
      </p:sp>
      <p:sp>
        <p:nvSpPr>
          <p:cNvPr id="7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754118" cy="5054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pt-BR" sz="1800" i="1" spc="-25" dirty="0" smtClean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58439" y="3106523"/>
            <a:ext cx="5265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4. Análise jurídica</a:t>
            </a:r>
          </a:p>
          <a:p>
            <a:r>
              <a:rPr lang="pt-BR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Toda a documentação do processo de financiamento imobiliário passa por uma análise jurídica pela equipe do banco. O objetivo é garantir a segura transação e a preservação das partes envolvidas. Dependendo do caso, documentos extras podem ser solicitados.</a:t>
            </a:r>
          </a:p>
        </p:txBody>
      </p:sp>
    </p:spTree>
    <p:extLst>
      <p:ext uri="{BB962C8B-B14F-4D97-AF65-F5344CB8AC3E}">
        <p14:creationId xmlns:p14="http://schemas.microsoft.com/office/powerpoint/2010/main" val="296918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9" y="503148"/>
            <a:ext cx="7704765" cy="5829845"/>
          </a:xfrm>
          <a:prstGeom prst="rect">
            <a:avLst/>
          </a:prstGeom>
        </p:spPr>
      </p:pic>
      <p:sp>
        <p:nvSpPr>
          <p:cNvPr id="5" name="objeto 3" descr="Retângulo beg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64969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Regras do Financiamento</a:t>
            </a:r>
            <a:endParaRPr lang="pt-BR" dirty="0">
              <a:latin typeface="Gill Sans MT" panose="020B0502020104020203" pitchFamily="34" charset="0"/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7</a:t>
            </a:fld>
            <a:endParaRPr lang="pt-BR" dirty="0"/>
          </a:p>
        </p:txBody>
      </p:sp>
      <p:sp>
        <p:nvSpPr>
          <p:cNvPr id="7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754118" cy="5054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pt-BR" sz="1800" i="1" spc="-25" dirty="0" smtClean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58439" y="3106523"/>
            <a:ext cx="5265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5. Elaboração e assinatura do contrato</a:t>
            </a:r>
          </a:p>
          <a:p>
            <a:r>
              <a:rPr lang="pt-BR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Depois que a documentação é aprovada, o processo de financiamento imobiliário tem continuidade com a elaboração do contrato. As partes envolvidas encontram-se para assinar o contrato do financiamento, o que requer pagar uma taxa. O valor varia conforme a instituição.  </a:t>
            </a:r>
          </a:p>
        </p:txBody>
      </p:sp>
    </p:spTree>
    <p:extLst>
      <p:ext uri="{BB962C8B-B14F-4D97-AF65-F5344CB8AC3E}">
        <p14:creationId xmlns:p14="http://schemas.microsoft.com/office/powerpoint/2010/main" val="128574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to 3" descr="Retângulo beg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" y="640882"/>
            <a:ext cx="7507082" cy="5630312"/>
          </a:xfrm>
          <a:prstGeom prst="rect">
            <a:avLst/>
          </a:prstGeom>
        </p:spPr>
      </p:pic>
      <p:sp>
        <p:nvSpPr>
          <p:cNvPr id="6" name="objeto 6" descr="Retângulo azul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64969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Regras do Financiamento</a:t>
            </a:r>
            <a:endParaRPr lang="pt-BR" dirty="0">
              <a:latin typeface="Gill Sans MT" panose="020B0502020104020203" pitchFamily="34" charset="0"/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8</a:t>
            </a:fld>
            <a:endParaRPr lang="pt-BR" dirty="0"/>
          </a:p>
        </p:txBody>
      </p:sp>
      <p:sp>
        <p:nvSpPr>
          <p:cNvPr id="7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754118" cy="5054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pt-BR" sz="1800" i="1" spc="-25" dirty="0" smtClean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58439" y="3106523"/>
            <a:ext cx="52651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6. Registro</a:t>
            </a:r>
          </a:p>
          <a:p>
            <a:r>
              <a:rPr lang="pt-BR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Os contratos assinados devem ser encaminhados a um cartório. O serviço tem uma taxa. Os cartórios, normalmente, pedem o componente de pagamento do ITBI, de competência municipal. </a:t>
            </a:r>
          </a:p>
        </p:txBody>
      </p:sp>
    </p:spTree>
    <p:extLst>
      <p:ext uri="{BB962C8B-B14F-4D97-AF65-F5344CB8AC3E}">
        <p14:creationId xmlns:p14="http://schemas.microsoft.com/office/powerpoint/2010/main" val="336584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4" y="469367"/>
            <a:ext cx="7347259" cy="6070660"/>
          </a:xfrm>
          <a:prstGeom prst="rect">
            <a:avLst/>
          </a:prstGeom>
        </p:spPr>
      </p:pic>
      <p:sp>
        <p:nvSpPr>
          <p:cNvPr id="5" name="objeto 3" descr="Retângulo bege">
            <a:extLst>
              <a:ext uri="{FF2B5EF4-FFF2-40B4-BE49-F238E27FC236}">
                <a16:creationId xmlns=""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objeto 6" descr="Retângulo azul">
            <a:extLst>
              <a:ext uri="{FF2B5EF4-FFF2-40B4-BE49-F238E27FC236}">
                <a16:creationId xmlns=""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64969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bg1"/>
                </a:solidFill>
              </a:rPr>
              <a:t>Regras do Financiamento</a:t>
            </a:r>
            <a:endParaRPr lang="pt-BR" dirty="0">
              <a:latin typeface="Gill Sans MT" panose="020B0502020104020203" pitchFamily="34" charset="0"/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pt-BR" smtClean="0"/>
              <a:t>9</a:t>
            </a:fld>
            <a:endParaRPr lang="pt-BR" dirty="0"/>
          </a:p>
        </p:txBody>
      </p:sp>
      <p:sp>
        <p:nvSpPr>
          <p:cNvPr id="7" name="objeto 9" descr="Retângulo beg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754118" cy="5054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=""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pt-BR" sz="1800" i="1" spc="-25" dirty="0" smtClean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58439" y="3106523"/>
            <a:ext cx="5265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7. Levar o registro ao banco</a:t>
            </a:r>
          </a:p>
          <a:p>
            <a:r>
              <a:rPr lang="pt-BR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Após o registro do contrato, o documento deve ser encaminhado ao banco. É feita uma última análise, então o dinheiro é liberado para o pagamento do vendedor. Em geral, isso demora até cinco dias úteis depois da entrega do contrato registrado</a:t>
            </a:r>
          </a:p>
        </p:txBody>
      </p:sp>
    </p:spTree>
    <p:extLst>
      <p:ext uri="{BB962C8B-B14F-4D97-AF65-F5344CB8AC3E}">
        <p14:creationId xmlns:p14="http://schemas.microsoft.com/office/powerpoint/2010/main" val="3597723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86941_TF45022061.potx" id="{F3DB256A-B81D-4A6B-B832-452DBB5F354D}" vid="{711D9367-F65C-492B-A7AA-3F6548781A6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118CE8-9293-4220-BA3B-5D353B13ABC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Plano de marketing para serviços profissionais</Template>
  <TotalTime>0</TotalTime>
  <Words>855</Words>
  <Application>Microsoft Office PowerPoint</Application>
  <PresentationFormat>Widescreen</PresentationFormat>
  <Paragraphs>131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</vt:lpstr>
      <vt:lpstr>Calibri</vt:lpstr>
      <vt:lpstr>Gill Sans MT</vt:lpstr>
      <vt:lpstr>Tema do Office</vt:lpstr>
      <vt:lpstr>Financiamento da Casa Própria</vt:lpstr>
      <vt:lpstr>Regras do Financiamento</vt:lpstr>
      <vt:lpstr>Regras do Financiamento</vt:lpstr>
      <vt:lpstr>Regras do Financiamento</vt:lpstr>
      <vt:lpstr>Regras do Financiamento</vt:lpstr>
      <vt:lpstr>Regras do Financiamento</vt:lpstr>
      <vt:lpstr>Regras do Financiamento</vt:lpstr>
      <vt:lpstr>Regras do Financiamento</vt:lpstr>
      <vt:lpstr>Regras do Financiamento</vt:lpstr>
      <vt:lpstr>MODALIDADES DE FINANCIAMENTO</vt:lpstr>
      <vt:lpstr>MODALIDADES DE FINANCIAMENTO</vt:lpstr>
      <vt:lpstr>MODALIDADES DE FINANCIAMENTO</vt:lpstr>
      <vt:lpstr>MODALIDADES DE FINANCIAMENTO</vt:lpstr>
      <vt:lpstr>MODALIDADES DE FINANCIAMENTO</vt:lpstr>
      <vt:lpstr>MODALIDADES DE FINANCIAMENTO</vt:lpstr>
      <vt:lpstr>MODALIDADES DE FINANCIAMENTO</vt:lpstr>
      <vt:lpstr>ELEMENTOS DO FINANCIAMENTO IMOBILIÁRIO</vt:lpstr>
      <vt:lpstr>ELEMENTOS DO FINANCIAMENTO IMOBILIÁRIO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2023-10-20T15:00:59Z</dcterms:created>
  <dcterms:modified xsi:type="dcterms:W3CDTF">2023-11-21T23:30:38Z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