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Arial" panose="020B0604020202020204" pitchFamily="34" charset="0"/>
      <p:regular r:id="rId9"/>
    </p:embeddedFont>
    <p:embeddedFont>
      <p:font typeface="Arial Bold" panose="020B060402020202020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>
      <p:cViewPr varScale="1">
        <p:scale>
          <a:sx n="13" d="100"/>
          <a:sy n="13" d="100"/>
        </p:scale>
        <p:origin x="306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33340" y="0"/>
            <a:ext cx="20140222" cy="10523266"/>
          </a:xfrm>
          <a:custGeom>
            <a:avLst/>
            <a:gdLst/>
            <a:ahLst/>
            <a:cxnLst/>
            <a:rect l="l" t="t" r="r" b="b"/>
            <a:pathLst>
              <a:path w="20140222" h="10523266">
                <a:moveTo>
                  <a:pt x="0" y="0"/>
                </a:moveTo>
                <a:lnTo>
                  <a:pt x="20140222" y="0"/>
                </a:lnTo>
                <a:lnTo>
                  <a:pt x="20140222" y="10523266"/>
                </a:lnTo>
                <a:lnTo>
                  <a:pt x="0" y="105232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3508085" y="517069"/>
            <a:ext cx="4188941" cy="2055322"/>
          </a:xfrm>
          <a:custGeom>
            <a:avLst/>
            <a:gdLst/>
            <a:ahLst/>
            <a:cxnLst/>
            <a:rect l="l" t="t" r="r" b="b"/>
            <a:pathLst>
              <a:path w="4188941" h="2055322">
                <a:moveTo>
                  <a:pt x="0" y="0"/>
                </a:moveTo>
                <a:lnTo>
                  <a:pt x="4188941" y="0"/>
                </a:lnTo>
                <a:lnTo>
                  <a:pt x="4188941" y="2055322"/>
                </a:lnTo>
                <a:lnTo>
                  <a:pt x="0" y="205532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/>
          <p:cNvGrpSpPr/>
          <p:nvPr/>
        </p:nvGrpSpPr>
        <p:grpSpPr>
          <a:xfrm>
            <a:off x="0" y="6891473"/>
            <a:ext cx="11613946" cy="2158138"/>
            <a:chOff x="0" y="0"/>
            <a:chExt cx="3058817" cy="56839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58817" cy="568398"/>
            </a:xfrm>
            <a:custGeom>
              <a:avLst/>
              <a:gdLst/>
              <a:ahLst/>
              <a:cxnLst/>
              <a:rect l="l" t="t" r="r" b="b"/>
              <a:pathLst>
                <a:path w="3058817" h="568398">
                  <a:moveTo>
                    <a:pt x="0" y="0"/>
                  </a:moveTo>
                  <a:lnTo>
                    <a:pt x="3058817" y="0"/>
                  </a:lnTo>
                  <a:lnTo>
                    <a:pt x="3058817" y="568398"/>
                  </a:lnTo>
                  <a:lnTo>
                    <a:pt x="0" y="568398"/>
                  </a:lnTo>
                  <a:close/>
                </a:path>
              </a:pathLst>
            </a:custGeom>
            <a:solidFill>
              <a:srgbClr val="42809E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447957" y="6800373"/>
            <a:ext cx="9262267" cy="24579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582"/>
              </a:lnSpc>
            </a:pPr>
            <a:r>
              <a:rPr lang="en-US" sz="5878">
                <a:solidFill>
                  <a:srgbClr val="FDFEFE"/>
                </a:solidFill>
                <a:latin typeface="Arial Bold"/>
              </a:rPr>
              <a:t>CRIMES CIBERNÉTICOS: </a:t>
            </a:r>
          </a:p>
          <a:p>
            <a:pPr>
              <a:lnSpc>
                <a:spcPts val="9582"/>
              </a:lnSpc>
            </a:pPr>
            <a:endParaRPr lang="en-US" sz="5878">
              <a:solidFill>
                <a:srgbClr val="FDFEFE"/>
              </a:solidFill>
              <a:latin typeface="Arial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47957" y="7225671"/>
            <a:ext cx="11255284" cy="1299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6"/>
              </a:lnSpc>
            </a:pPr>
            <a:endParaRPr/>
          </a:p>
          <a:p>
            <a:pPr>
              <a:lnSpc>
                <a:spcPts val="5046"/>
              </a:lnSpc>
            </a:pPr>
            <a:r>
              <a:rPr lang="en-US" sz="3095">
                <a:solidFill>
                  <a:srgbClr val="FDFEFE"/>
                </a:solidFill>
                <a:latin typeface="Arial Bold"/>
              </a:rPr>
              <a:t>PROJETO CONHECER, RECONHECER E SE PROTEGER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80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714500"/>
            <a:ext cx="18288000" cy="517038"/>
            <a:chOff x="0" y="0"/>
            <a:chExt cx="24384000" cy="68938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689383"/>
            </a:xfrm>
            <a:custGeom>
              <a:avLst/>
              <a:gdLst/>
              <a:ahLst/>
              <a:cxnLst/>
              <a:rect l="l" t="t" r="r" b="b"/>
              <a:pathLst>
                <a:path w="24384000" h="689383">
                  <a:moveTo>
                    <a:pt x="0" y="0"/>
                  </a:moveTo>
                  <a:lnTo>
                    <a:pt x="24384000" y="0"/>
                  </a:lnTo>
                  <a:lnTo>
                    <a:pt x="24384000" y="689383"/>
                  </a:lnTo>
                  <a:lnTo>
                    <a:pt x="0" y="689383"/>
                  </a:lnTo>
                  <a:close/>
                </a:path>
              </a:pathLst>
            </a:custGeom>
            <a:solidFill>
              <a:srgbClr val="3A4973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2969107"/>
            <a:ext cx="5319874" cy="709354"/>
            <a:chOff x="0" y="0"/>
            <a:chExt cx="1401119" cy="18682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01119" cy="186826"/>
            </a:xfrm>
            <a:custGeom>
              <a:avLst/>
              <a:gdLst/>
              <a:ahLst/>
              <a:cxnLst/>
              <a:rect l="l" t="t" r="r" b="b"/>
              <a:pathLst>
                <a:path w="1401119" h="186826">
                  <a:moveTo>
                    <a:pt x="0" y="0"/>
                  </a:moveTo>
                  <a:lnTo>
                    <a:pt x="1401119" y="0"/>
                  </a:lnTo>
                  <a:lnTo>
                    <a:pt x="1401119" y="186826"/>
                  </a:lnTo>
                  <a:lnTo>
                    <a:pt x="0" y="186826"/>
                  </a:lnTo>
                  <a:close/>
                </a:path>
              </a:pathLst>
            </a:custGeom>
            <a:solidFill>
              <a:srgbClr val="3A4973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0" y="7385430"/>
            <a:ext cx="5319874" cy="530448"/>
            <a:chOff x="0" y="0"/>
            <a:chExt cx="1401119" cy="13970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401119" cy="139706"/>
            </a:xfrm>
            <a:custGeom>
              <a:avLst/>
              <a:gdLst/>
              <a:ahLst/>
              <a:cxnLst/>
              <a:rect l="l" t="t" r="r" b="b"/>
              <a:pathLst>
                <a:path w="1401119" h="139706">
                  <a:moveTo>
                    <a:pt x="0" y="0"/>
                  </a:moveTo>
                  <a:lnTo>
                    <a:pt x="1401119" y="0"/>
                  </a:lnTo>
                  <a:lnTo>
                    <a:pt x="1401119" y="139706"/>
                  </a:lnTo>
                  <a:lnTo>
                    <a:pt x="0" y="139706"/>
                  </a:lnTo>
                  <a:close/>
                </a:path>
              </a:pathLst>
            </a:custGeom>
            <a:solidFill>
              <a:srgbClr val="3A4973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2101984" y="6126971"/>
            <a:ext cx="5410041" cy="5410041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A4973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4326338" y="2291027"/>
            <a:ext cx="4579124" cy="4579124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A4973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4326338" y="2609035"/>
            <a:ext cx="3548797" cy="3943108"/>
          </a:xfrm>
          <a:custGeom>
            <a:avLst/>
            <a:gdLst/>
            <a:ahLst/>
            <a:cxnLst/>
            <a:rect l="l" t="t" r="r" b="b"/>
            <a:pathLst>
              <a:path w="3548797" h="3943108">
                <a:moveTo>
                  <a:pt x="0" y="0"/>
                </a:moveTo>
                <a:lnTo>
                  <a:pt x="3548797" y="0"/>
                </a:lnTo>
                <a:lnTo>
                  <a:pt x="3548797" y="3943108"/>
                </a:lnTo>
                <a:lnTo>
                  <a:pt x="0" y="39431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7" name="Freeform 17"/>
          <p:cNvSpPr/>
          <p:nvPr/>
        </p:nvSpPr>
        <p:spPr>
          <a:xfrm>
            <a:off x="12735895" y="6352605"/>
            <a:ext cx="3180886" cy="3126546"/>
          </a:xfrm>
          <a:custGeom>
            <a:avLst/>
            <a:gdLst/>
            <a:ahLst/>
            <a:cxnLst/>
            <a:rect l="l" t="t" r="r" b="b"/>
            <a:pathLst>
              <a:path w="3180886" h="3126546">
                <a:moveTo>
                  <a:pt x="0" y="0"/>
                </a:moveTo>
                <a:lnTo>
                  <a:pt x="3180886" y="0"/>
                </a:lnTo>
                <a:lnTo>
                  <a:pt x="3180886" y="3126546"/>
                </a:lnTo>
                <a:lnTo>
                  <a:pt x="0" y="31265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8" name="TextBox 18"/>
          <p:cNvSpPr txBox="1"/>
          <p:nvPr/>
        </p:nvSpPr>
        <p:spPr>
          <a:xfrm>
            <a:off x="790159" y="3090862"/>
            <a:ext cx="10878159" cy="537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11"/>
              </a:lnSpc>
            </a:pPr>
            <a:r>
              <a:rPr lang="en-US" sz="2759">
                <a:solidFill>
                  <a:srgbClr val="FDFEFE"/>
                </a:solidFill>
                <a:latin typeface="Arial"/>
              </a:rPr>
              <a:t>                    </a:t>
            </a:r>
            <a:r>
              <a:rPr lang="en-US" sz="2759">
                <a:solidFill>
                  <a:srgbClr val="FDFEFE"/>
                </a:solidFill>
                <a:latin typeface="Arial Bold"/>
              </a:rPr>
              <a:t>OBJETIVOS</a:t>
            </a:r>
          </a:p>
          <a:p>
            <a:pPr algn="just">
              <a:lnSpc>
                <a:spcPts val="2592"/>
              </a:lnSpc>
            </a:pPr>
            <a:endParaRPr lang="en-US" sz="2759">
              <a:solidFill>
                <a:srgbClr val="FDFEFE"/>
              </a:solidFill>
              <a:latin typeface="Arial Bold"/>
            </a:endParaRPr>
          </a:p>
          <a:p>
            <a:pPr algn="just">
              <a:lnSpc>
                <a:spcPts val="2592"/>
              </a:lnSpc>
            </a:pPr>
            <a:r>
              <a:rPr lang="en-US" sz="2160">
                <a:solidFill>
                  <a:srgbClr val="FDFEFE"/>
                </a:solidFill>
                <a:latin typeface="Arial"/>
              </a:rPr>
              <a:t>Geral</a:t>
            </a:r>
          </a:p>
          <a:p>
            <a:pPr marL="466344" lvl="1" indent="-233172" algn="just">
              <a:lnSpc>
                <a:spcPts val="2592"/>
              </a:lnSpc>
              <a:buFont typeface="Arial"/>
              <a:buChar char="•"/>
            </a:pPr>
            <a:r>
              <a:rPr lang="en-US" sz="2160">
                <a:solidFill>
                  <a:srgbClr val="FDFEFE"/>
                </a:solidFill>
                <a:latin typeface="Arial"/>
              </a:rPr>
              <a:t>Conscientizar as pessoas que navegam na internet sobre a importância de manter um alto nível de cautela diante das ameaças ocultas que podem surgir neste meio de comunicação.</a:t>
            </a:r>
          </a:p>
          <a:p>
            <a:pPr algn="just">
              <a:lnSpc>
                <a:spcPts val="2592"/>
              </a:lnSpc>
            </a:pPr>
            <a:endParaRPr lang="en-US" sz="2160">
              <a:solidFill>
                <a:srgbClr val="FDFEFE"/>
              </a:solidFill>
              <a:latin typeface="Arial"/>
            </a:endParaRPr>
          </a:p>
          <a:p>
            <a:pPr algn="just">
              <a:lnSpc>
                <a:spcPts val="2592"/>
              </a:lnSpc>
            </a:pPr>
            <a:r>
              <a:rPr lang="en-US" sz="2160">
                <a:solidFill>
                  <a:srgbClr val="FDFEFE"/>
                </a:solidFill>
                <a:latin typeface="Arial"/>
              </a:rPr>
              <a:t>Específicos</a:t>
            </a:r>
          </a:p>
          <a:p>
            <a:pPr marL="466344" lvl="1" indent="-233172" algn="just">
              <a:lnSpc>
                <a:spcPts val="2592"/>
              </a:lnSpc>
              <a:buFont typeface="Arial"/>
              <a:buChar char="•"/>
            </a:pPr>
            <a:r>
              <a:rPr lang="en-US" sz="2160">
                <a:solidFill>
                  <a:srgbClr val="FDFEFE"/>
                </a:solidFill>
                <a:latin typeface="Arial"/>
              </a:rPr>
              <a:t>Estudar sobre os crimes cibernéticos. </a:t>
            </a:r>
          </a:p>
          <a:p>
            <a:pPr marL="466344" lvl="1" indent="-233172" algn="just">
              <a:lnSpc>
                <a:spcPts val="2592"/>
              </a:lnSpc>
              <a:buFont typeface="Arial"/>
              <a:buChar char="•"/>
            </a:pPr>
            <a:r>
              <a:rPr lang="en-US" sz="2160">
                <a:solidFill>
                  <a:srgbClr val="FDFEFE"/>
                </a:solidFill>
                <a:latin typeface="Arial"/>
              </a:rPr>
              <a:t>Compreender a atuação do judiciário quando da análise dos crimes cibernéticos.</a:t>
            </a:r>
          </a:p>
          <a:p>
            <a:pPr marL="466344" lvl="1" indent="-233172" algn="just">
              <a:lnSpc>
                <a:spcPts val="2592"/>
              </a:lnSpc>
              <a:buFont typeface="Arial"/>
              <a:buChar char="•"/>
            </a:pPr>
            <a:r>
              <a:rPr lang="en-US" sz="2160">
                <a:solidFill>
                  <a:srgbClr val="FDFEFE"/>
                </a:solidFill>
                <a:latin typeface="Arial"/>
              </a:rPr>
              <a:t>Identificar casos de grande repercussão e que necessitaram de uma atuação extensiva do judiciário para sua resolução.</a:t>
            </a:r>
          </a:p>
          <a:p>
            <a:pPr algn="just">
              <a:lnSpc>
                <a:spcPts val="2592"/>
              </a:lnSpc>
            </a:pPr>
            <a:endParaRPr lang="en-US" sz="2160">
              <a:solidFill>
                <a:srgbClr val="FDFEFE"/>
              </a:solidFill>
              <a:latin typeface="Arial"/>
            </a:endParaRPr>
          </a:p>
          <a:p>
            <a:pPr algn="just">
              <a:lnSpc>
                <a:spcPts val="2592"/>
              </a:lnSpc>
            </a:pPr>
            <a:r>
              <a:rPr lang="en-US" sz="2160">
                <a:solidFill>
                  <a:srgbClr val="FDFEFE"/>
                </a:solidFill>
                <a:latin typeface="Arial"/>
              </a:rPr>
              <a:t>                                      </a:t>
            </a:r>
          </a:p>
          <a:p>
            <a:pPr algn="just">
              <a:lnSpc>
                <a:spcPts val="2592"/>
              </a:lnSpc>
              <a:spcBef>
                <a:spcPct val="0"/>
              </a:spcBef>
            </a:pPr>
            <a:endParaRPr lang="en-US" sz="2160">
              <a:solidFill>
                <a:srgbClr val="FDFEFE"/>
              </a:solidFill>
              <a:latin typeface="Arial"/>
            </a:endParaRPr>
          </a:p>
          <a:p>
            <a:pPr algn="just">
              <a:lnSpc>
                <a:spcPts val="2915"/>
              </a:lnSpc>
              <a:spcBef>
                <a:spcPct val="0"/>
              </a:spcBef>
            </a:pPr>
            <a:endParaRPr lang="en-US" sz="2160">
              <a:solidFill>
                <a:srgbClr val="FDFEFE"/>
              </a:solidFill>
              <a:latin typeface="Arial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5908403" y="293312"/>
            <a:ext cx="6471194" cy="1337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6"/>
              </a:lnSpc>
            </a:pPr>
            <a:r>
              <a:rPr lang="en-US" sz="6763">
                <a:solidFill>
                  <a:srgbClr val="FDFEFE"/>
                </a:solidFill>
                <a:latin typeface="Arial Bold"/>
              </a:rPr>
              <a:t>INTRODUÇÃO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39071" y="6775830"/>
            <a:ext cx="11370973" cy="3095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92"/>
              </a:lnSpc>
            </a:pPr>
            <a:r>
              <a:rPr lang="en-US" sz="2160">
                <a:solidFill>
                  <a:srgbClr val="FDFEFE"/>
                </a:solidFill>
                <a:latin typeface="Arial"/>
              </a:rPr>
              <a:t>                         </a:t>
            </a:r>
          </a:p>
          <a:p>
            <a:pPr algn="just">
              <a:lnSpc>
                <a:spcPts val="2592"/>
              </a:lnSpc>
            </a:pPr>
            <a:endParaRPr lang="en-US" sz="2160">
              <a:solidFill>
                <a:srgbClr val="FDFEFE"/>
              </a:solidFill>
              <a:latin typeface="Arial"/>
            </a:endParaRPr>
          </a:p>
          <a:p>
            <a:pPr algn="just">
              <a:lnSpc>
                <a:spcPts val="3311"/>
              </a:lnSpc>
            </a:pPr>
            <a:r>
              <a:rPr lang="en-US" sz="2759">
                <a:solidFill>
                  <a:srgbClr val="FDFEFE"/>
                </a:solidFill>
                <a:latin typeface="Arial"/>
              </a:rPr>
              <a:t>                        </a:t>
            </a:r>
            <a:r>
              <a:rPr lang="en-US" sz="2759">
                <a:solidFill>
                  <a:srgbClr val="FDFEFE"/>
                </a:solidFill>
                <a:latin typeface="Arial Bold"/>
              </a:rPr>
              <a:t>METAS</a:t>
            </a:r>
          </a:p>
          <a:p>
            <a:pPr algn="just">
              <a:lnSpc>
                <a:spcPts val="2592"/>
              </a:lnSpc>
            </a:pPr>
            <a:endParaRPr lang="en-US" sz="2759">
              <a:solidFill>
                <a:srgbClr val="FDFEFE"/>
              </a:solidFill>
              <a:latin typeface="Arial Bold"/>
            </a:endParaRPr>
          </a:p>
          <a:p>
            <a:pPr marL="466344" lvl="1" indent="-233172" algn="just">
              <a:lnSpc>
                <a:spcPts val="2592"/>
              </a:lnSpc>
              <a:buFont typeface="Arial"/>
              <a:buChar char="•"/>
            </a:pPr>
            <a:r>
              <a:rPr lang="en-US" sz="2160">
                <a:solidFill>
                  <a:srgbClr val="FDFEFE"/>
                </a:solidFill>
                <a:latin typeface="Arial"/>
              </a:rPr>
              <a:t> As atividades desenvolvidas possibilitam a expansão do estudo jurídico direcionado para essa área e proporcionam a oportunidade de trabalhar com políticas públicas por meio do ensino. Isso contribui para fortalecer o exercício da cidadania de todos os envolvidos.</a:t>
            </a:r>
          </a:p>
          <a:p>
            <a:pPr algn="just">
              <a:lnSpc>
                <a:spcPts val="2592"/>
              </a:lnSpc>
              <a:spcBef>
                <a:spcPct val="0"/>
              </a:spcBef>
            </a:pPr>
            <a:endParaRPr lang="en-US" sz="2160">
              <a:solidFill>
                <a:srgbClr val="FDFEFE"/>
              </a:solidFill>
              <a:latin typeface="Arial"/>
            </a:endParaRPr>
          </a:p>
          <a:p>
            <a:pPr algn="just">
              <a:lnSpc>
                <a:spcPts val="2915"/>
              </a:lnSpc>
              <a:spcBef>
                <a:spcPct val="0"/>
              </a:spcBef>
            </a:pPr>
            <a:endParaRPr lang="en-US" sz="2160">
              <a:solidFill>
                <a:srgbClr val="FDFEFE"/>
              </a:solidFill>
              <a:latin typeface="Arial"/>
            </a:endParaRPr>
          </a:p>
        </p:txBody>
      </p:sp>
      <p:sp>
        <p:nvSpPr>
          <p:cNvPr id="21" name="Freeform 3">
            <a:extLst>
              <a:ext uri="{FF2B5EF4-FFF2-40B4-BE49-F238E27FC236}">
                <a16:creationId xmlns:a16="http://schemas.microsoft.com/office/drawing/2014/main" id="{12ED0406-D550-C6D0-545F-58AE054D39CC}"/>
              </a:ext>
            </a:extLst>
          </p:cNvPr>
          <p:cNvSpPr/>
          <p:nvPr/>
        </p:nvSpPr>
        <p:spPr>
          <a:xfrm>
            <a:off x="13508085" y="517069"/>
            <a:ext cx="4188941" cy="2055322"/>
          </a:xfrm>
          <a:custGeom>
            <a:avLst/>
            <a:gdLst/>
            <a:ahLst/>
            <a:cxnLst/>
            <a:rect l="l" t="t" r="r" b="b"/>
            <a:pathLst>
              <a:path w="4188941" h="2055322">
                <a:moveTo>
                  <a:pt x="0" y="0"/>
                </a:moveTo>
                <a:lnTo>
                  <a:pt x="4188941" y="0"/>
                </a:lnTo>
                <a:lnTo>
                  <a:pt x="4188941" y="2055322"/>
                </a:lnTo>
                <a:lnTo>
                  <a:pt x="0" y="20553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80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714500"/>
            <a:ext cx="18288000" cy="695943"/>
            <a:chOff x="0" y="0"/>
            <a:chExt cx="24384000" cy="9279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27925"/>
            </a:xfrm>
            <a:custGeom>
              <a:avLst/>
              <a:gdLst/>
              <a:ahLst/>
              <a:cxnLst/>
              <a:rect l="l" t="t" r="r" b="b"/>
              <a:pathLst>
                <a:path w="24384000" h="927925">
                  <a:moveTo>
                    <a:pt x="0" y="0"/>
                  </a:moveTo>
                  <a:lnTo>
                    <a:pt x="24384000" y="0"/>
                  </a:lnTo>
                  <a:lnTo>
                    <a:pt x="24384000" y="927925"/>
                  </a:lnTo>
                  <a:lnTo>
                    <a:pt x="0" y="927925"/>
                  </a:lnTo>
                  <a:close/>
                </a:path>
              </a:pathLst>
            </a:custGeom>
            <a:solidFill>
              <a:srgbClr val="3A4973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2969107"/>
            <a:ext cx="18917079" cy="7502249"/>
            <a:chOff x="0" y="0"/>
            <a:chExt cx="4982276" cy="197590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982276" cy="1975901"/>
            </a:xfrm>
            <a:custGeom>
              <a:avLst/>
              <a:gdLst/>
              <a:ahLst/>
              <a:cxnLst/>
              <a:rect l="l" t="t" r="r" b="b"/>
              <a:pathLst>
                <a:path w="4982276" h="1975901">
                  <a:moveTo>
                    <a:pt x="0" y="0"/>
                  </a:moveTo>
                  <a:lnTo>
                    <a:pt x="4982276" y="0"/>
                  </a:lnTo>
                  <a:lnTo>
                    <a:pt x="4982276" y="1975901"/>
                  </a:lnTo>
                  <a:lnTo>
                    <a:pt x="0" y="1975901"/>
                  </a:lnTo>
                  <a:close/>
                </a:path>
              </a:pathLst>
            </a:custGeom>
            <a:solidFill>
              <a:srgbClr val="3A4973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2338625" y="4882609"/>
            <a:ext cx="3926975" cy="3926975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BA7CE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88881" y="3314258"/>
            <a:ext cx="11239044" cy="4594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0688" lvl="1" indent="-310344" algn="just">
              <a:lnSpc>
                <a:spcPts val="4024"/>
              </a:lnSpc>
              <a:buFont typeface="Arial"/>
              <a:buChar char="•"/>
            </a:pPr>
            <a:r>
              <a:rPr lang="en-US" sz="2874">
                <a:solidFill>
                  <a:srgbClr val="FFFFFF"/>
                </a:solidFill>
                <a:latin typeface="Arial"/>
              </a:rPr>
              <a:t>Serão realizadas palestras nas quais, em um primeiro momento, abordamos o tema em questão. Em seguida, destacamos dicas que orientam os internautas a navegarem com segurança na web. Após a apresentação, abrimos espaço para perguntas, visando esclarecer as dúvidas do público.</a:t>
            </a:r>
          </a:p>
          <a:p>
            <a:pPr>
              <a:lnSpc>
                <a:spcPts val="4024"/>
              </a:lnSpc>
              <a:spcBef>
                <a:spcPct val="0"/>
              </a:spcBef>
            </a:pPr>
            <a:endParaRPr lang="en-US" sz="2874">
              <a:solidFill>
                <a:srgbClr val="FFFFFF"/>
              </a:solidFill>
              <a:latin typeface="Arial"/>
            </a:endParaRPr>
          </a:p>
          <a:p>
            <a:pPr>
              <a:lnSpc>
                <a:spcPts val="4024"/>
              </a:lnSpc>
              <a:spcBef>
                <a:spcPct val="0"/>
              </a:spcBef>
            </a:pPr>
            <a:r>
              <a:rPr lang="en-US" sz="2874">
                <a:solidFill>
                  <a:srgbClr val="FFFFFF"/>
                </a:solidFill>
                <a:latin typeface="Arial"/>
              </a:rPr>
              <a:t> </a:t>
            </a:r>
            <a:r>
              <a:rPr lang="en-US" sz="2874">
                <a:solidFill>
                  <a:srgbClr val="FFFFFF"/>
                </a:solidFill>
                <a:latin typeface="Arial Bold"/>
              </a:rPr>
              <a:t>Cronograma de execução:</a:t>
            </a:r>
          </a:p>
          <a:p>
            <a:pPr>
              <a:lnSpc>
                <a:spcPts val="4024"/>
              </a:lnSpc>
              <a:spcBef>
                <a:spcPct val="0"/>
              </a:spcBef>
            </a:pPr>
            <a:r>
              <a:rPr lang="en-US" sz="2874">
                <a:solidFill>
                  <a:srgbClr val="FFFFFF"/>
                </a:solidFill>
                <a:latin typeface="Arial"/>
              </a:rPr>
              <a:t>DATA DE INÍCIO:</a:t>
            </a:r>
          </a:p>
          <a:p>
            <a:pPr>
              <a:lnSpc>
                <a:spcPts val="4024"/>
              </a:lnSpc>
              <a:spcBef>
                <a:spcPct val="0"/>
              </a:spcBef>
            </a:pPr>
            <a:r>
              <a:rPr lang="en-US" sz="2874">
                <a:solidFill>
                  <a:srgbClr val="FFFFFF"/>
                </a:solidFill>
                <a:latin typeface="Arial"/>
              </a:rPr>
              <a:t>DATA DE TÉRMINO:</a:t>
            </a:r>
          </a:p>
        </p:txBody>
      </p:sp>
      <p:sp>
        <p:nvSpPr>
          <p:cNvPr id="11" name="Freeform 11"/>
          <p:cNvSpPr/>
          <p:nvPr/>
        </p:nvSpPr>
        <p:spPr>
          <a:xfrm>
            <a:off x="17710534" y="4842399"/>
            <a:ext cx="1154932" cy="1661772"/>
          </a:xfrm>
          <a:custGeom>
            <a:avLst/>
            <a:gdLst/>
            <a:ahLst/>
            <a:cxnLst/>
            <a:rect l="l" t="t" r="r" b="b"/>
            <a:pathLst>
              <a:path w="1154932" h="1661772">
                <a:moveTo>
                  <a:pt x="0" y="0"/>
                </a:moveTo>
                <a:lnTo>
                  <a:pt x="1154932" y="0"/>
                </a:lnTo>
                <a:lnTo>
                  <a:pt x="1154932" y="1661772"/>
                </a:lnTo>
                <a:lnTo>
                  <a:pt x="0" y="16617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2" name="Freeform 12"/>
          <p:cNvSpPr/>
          <p:nvPr/>
        </p:nvSpPr>
        <p:spPr>
          <a:xfrm>
            <a:off x="16265600" y="3830037"/>
            <a:ext cx="1154932" cy="1661772"/>
          </a:xfrm>
          <a:custGeom>
            <a:avLst/>
            <a:gdLst/>
            <a:ahLst/>
            <a:cxnLst/>
            <a:rect l="l" t="t" r="r" b="b"/>
            <a:pathLst>
              <a:path w="1154932" h="1661772">
                <a:moveTo>
                  <a:pt x="0" y="0"/>
                </a:moveTo>
                <a:lnTo>
                  <a:pt x="1154932" y="0"/>
                </a:lnTo>
                <a:lnTo>
                  <a:pt x="1154932" y="1661772"/>
                </a:lnTo>
                <a:lnTo>
                  <a:pt x="0" y="16617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3" name="Freeform 13"/>
          <p:cNvSpPr/>
          <p:nvPr/>
        </p:nvSpPr>
        <p:spPr>
          <a:xfrm>
            <a:off x="12767227" y="5099856"/>
            <a:ext cx="3069772" cy="2720585"/>
          </a:xfrm>
          <a:custGeom>
            <a:avLst/>
            <a:gdLst/>
            <a:ahLst/>
            <a:cxnLst/>
            <a:rect l="l" t="t" r="r" b="b"/>
            <a:pathLst>
              <a:path w="3069772" h="2720585">
                <a:moveTo>
                  <a:pt x="0" y="0"/>
                </a:moveTo>
                <a:lnTo>
                  <a:pt x="3069771" y="0"/>
                </a:lnTo>
                <a:lnTo>
                  <a:pt x="3069771" y="2720585"/>
                </a:lnTo>
                <a:lnTo>
                  <a:pt x="0" y="27205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4" name="Freeform 14"/>
          <p:cNvSpPr/>
          <p:nvPr/>
        </p:nvSpPr>
        <p:spPr>
          <a:xfrm rot="-3277264">
            <a:off x="10821292" y="7217035"/>
            <a:ext cx="3034665" cy="4114800"/>
          </a:xfrm>
          <a:custGeom>
            <a:avLst/>
            <a:gdLst/>
            <a:ahLst/>
            <a:cxnLst/>
            <a:rect l="l" t="t" r="r" b="b"/>
            <a:pathLst>
              <a:path w="3034665" h="4114800">
                <a:moveTo>
                  <a:pt x="0" y="0"/>
                </a:moveTo>
                <a:lnTo>
                  <a:pt x="3034665" y="0"/>
                </a:lnTo>
                <a:lnTo>
                  <a:pt x="30346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5" name="TextBox 15"/>
          <p:cNvSpPr txBox="1"/>
          <p:nvPr/>
        </p:nvSpPr>
        <p:spPr>
          <a:xfrm>
            <a:off x="5908403" y="293312"/>
            <a:ext cx="6858824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6"/>
              </a:lnSpc>
            </a:pPr>
            <a:r>
              <a:rPr lang="en-US" sz="6763">
                <a:solidFill>
                  <a:srgbClr val="FDFEFE"/>
                </a:solidFill>
                <a:latin typeface="Arial Bold"/>
              </a:rPr>
              <a:t>METODOLOGIA</a:t>
            </a:r>
          </a:p>
        </p:txBody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D054731D-BA31-D0AF-D294-41EC0A7224F8}"/>
              </a:ext>
            </a:extLst>
          </p:cNvPr>
          <p:cNvSpPr/>
          <p:nvPr/>
        </p:nvSpPr>
        <p:spPr>
          <a:xfrm>
            <a:off x="13508085" y="517069"/>
            <a:ext cx="4188941" cy="2055322"/>
          </a:xfrm>
          <a:custGeom>
            <a:avLst/>
            <a:gdLst/>
            <a:ahLst/>
            <a:cxnLst/>
            <a:rect l="l" t="t" r="r" b="b"/>
            <a:pathLst>
              <a:path w="4188941" h="2055322">
                <a:moveTo>
                  <a:pt x="0" y="0"/>
                </a:moveTo>
                <a:lnTo>
                  <a:pt x="4188941" y="0"/>
                </a:lnTo>
                <a:lnTo>
                  <a:pt x="4188941" y="2055322"/>
                </a:lnTo>
                <a:lnTo>
                  <a:pt x="0" y="205532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80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758118"/>
            <a:ext cx="18288000" cy="9432513"/>
            <a:chOff x="0" y="0"/>
            <a:chExt cx="24384000" cy="1257668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2576684"/>
            </a:xfrm>
            <a:custGeom>
              <a:avLst/>
              <a:gdLst/>
              <a:ahLst/>
              <a:cxnLst/>
              <a:rect l="l" t="t" r="r" b="b"/>
              <a:pathLst>
                <a:path w="24384000" h="12576684">
                  <a:moveTo>
                    <a:pt x="0" y="0"/>
                  </a:moveTo>
                  <a:lnTo>
                    <a:pt x="24384000" y="0"/>
                  </a:lnTo>
                  <a:lnTo>
                    <a:pt x="24384000" y="12576684"/>
                  </a:lnTo>
                  <a:lnTo>
                    <a:pt x="0" y="12576684"/>
                  </a:lnTo>
                  <a:close/>
                </a:path>
              </a:pathLst>
            </a:custGeom>
            <a:solidFill>
              <a:srgbClr val="3A4973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1586319" y="3438083"/>
            <a:ext cx="4994429" cy="4994429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BA7CE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0267644" y="3712271"/>
            <a:ext cx="7631777" cy="6172200"/>
          </a:xfrm>
          <a:custGeom>
            <a:avLst/>
            <a:gdLst/>
            <a:ahLst/>
            <a:cxnLst/>
            <a:rect l="l" t="t" r="r" b="b"/>
            <a:pathLst>
              <a:path w="7631777" h="6172200">
                <a:moveTo>
                  <a:pt x="0" y="0"/>
                </a:moveTo>
                <a:lnTo>
                  <a:pt x="7631778" y="0"/>
                </a:lnTo>
                <a:lnTo>
                  <a:pt x="7631778" y="6172200"/>
                </a:lnTo>
                <a:lnTo>
                  <a:pt x="0" y="61722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TextBox 8"/>
          <p:cNvSpPr txBox="1"/>
          <p:nvPr/>
        </p:nvSpPr>
        <p:spPr>
          <a:xfrm>
            <a:off x="851561" y="3626546"/>
            <a:ext cx="10173319" cy="5105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32"/>
              </a:lnSpc>
            </a:pPr>
            <a:r>
              <a:rPr lang="en-US" sz="2237">
                <a:solidFill>
                  <a:srgbClr val="FFFFFF"/>
                </a:solidFill>
                <a:latin typeface="Arial"/>
              </a:rPr>
              <a:t>    O avanço das novas tecnologias trouxe a necessidade de estabelecer legislação para combater atividades ilícitas ocorridas no ambiente virtual. A ausência de regulamentação específica para tais delitos leva os tribunais a aplicarem as leis penais já existentes para punir os usuários da Internet que a utilizam como meio para a prática de crimes. </a:t>
            </a:r>
          </a:p>
          <a:p>
            <a:pPr algn="just">
              <a:lnSpc>
                <a:spcPts val="3132"/>
              </a:lnSpc>
              <a:spcBef>
                <a:spcPct val="0"/>
              </a:spcBef>
            </a:pPr>
            <a:r>
              <a:rPr lang="en-US" sz="2237">
                <a:solidFill>
                  <a:srgbClr val="FFFFFF"/>
                </a:solidFill>
                <a:latin typeface="Arial"/>
              </a:rPr>
              <a:t>      Além disso, considerando a importância da coleta de informações pessoais na internet e o aumento significativo da ocorrência desses crimes, especialmente durante momentos sensíveis na sociedade, vale ressaltar que o número de vítimas de crimes cibernéticos aumentou em 2020. Isso se deve, por exemplo, ao aumento do tempo que as pessoas passam online e às mudanças de comportamento causadas pela pandemia de COVID-19, como a crescente preferência por compras online. Esses fatores contribuíram para a necessidade de abordar esse tema no presente trabalho.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38220" y="895350"/>
            <a:ext cx="6858824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6"/>
              </a:lnSpc>
            </a:pPr>
            <a:r>
              <a:rPr lang="en-US" sz="6763">
                <a:solidFill>
                  <a:srgbClr val="FDFEFE"/>
                </a:solidFill>
                <a:latin typeface="Arial Bold"/>
              </a:rPr>
              <a:t>JUSTIFICATIVA</a:t>
            </a:r>
          </a:p>
        </p:txBody>
      </p:sp>
      <p:sp>
        <p:nvSpPr>
          <p:cNvPr id="10" name="Freeform 3">
            <a:extLst>
              <a:ext uri="{FF2B5EF4-FFF2-40B4-BE49-F238E27FC236}">
                <a16:creationId xmlns:a16="http://schemas.microsoft.com/office/drawing/2014/main" id="{6BE8D9CF-996B-CC8B-62CB-7AC79F9873B6}"/>
              </a:ext>
            </a:extLst>
          </p:cNvPr>
          <p:cNvSpPr/>
          <p:nvPr/>
        </p:nvSpPr>
        <p:spPr>
          <a:xfrm>
            <a:off x="13508085" y="517069"/>
            <a:ext cx="4188941" cy="2055322"/>
          </a:xfrm>
          <a:custGeom>
            <a:avLst/>
            <a:gdLst/>
            <a:ahLst/>
            <a:cxnLst/>
            <a:rect l="l" t="t" r="r" b="b"/>
            <a:pathLst>
              <a:path w="4188941" h="2055322">
                <a:moveTo>
                  <a:pt x="0" y="0"/>
                </a:moveTo>
                <a:lnTo>
                  <a:pt x="4188941" y="0"/>
                </a:lnTo>
                <a:lnTo>
                  <a:pt x="4188941" y="2055322"/>
                </a:lnTo>
                <a:lnTo>
                  <a:pt x="0" y="20553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80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758118"/>
            <a:ext cx="18288000" cy="9432513"/>
            <a:chOff x="0" y="0"/>
            <a:chExt cx="24384000" cy="1257668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2576684"/>
            </a:xfrm>
            <a:custGeom>
              <a:avLst/>
              <a:gdLst/>
              <a:ahLst/>
              <a:cxnLst/>
              <a:rect l="l" t="t" r="r" b="b"/>
              <a:pathLst>
                <a:path w="24384000" h="12576684">
                  <a:moveTo>
                    <a:pt x="0" y="0"/>
                  </a:moveTo>
                  <a:lnTo>
                    <a:pt x="24384000" y="0"/>
                  </a:lnTo>
                  <a:lnTo>
                    <a:pt x="24384000" y="12576684"/>
                  </a:lnTo>
                  <a:lnTo>
                    <a:pt x="0" y="12576684"/>
                  </a:lnTo>
                  <a:close/>
                </a:path>
              </a:pathLst>
            </a:custGeom>
            <a:solidFill>
              <a:srgbClr val="3A4973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" name="Freeform 4"/>
          <p:cNvSpPr/>
          <p:nvPr/>
        </p:nvSpPr>
        <p:spPr>
          <a:xfrm>
            <a:off x="12267161" y="3438083"/>
            <a:ext cx="5281385" cy="4577201"/>
          </a:xfrm>
          <a:custGeom>
            <a:avLst/>
            <a:gdLst/>
            <a:ahLst/>
            <a:cxnLst/>
            <a:rect l="l" t="t" r="r" b="b"/>
            <a:pathLst>
              <a:path w="5281385" h="4577201">
                <a:moveTo>
                  <a:pt x="0" y="0"/>
                </a:moveTo>
                <a:lnTo>
                  <a:pt x="5281385" y="0"/>
                </a:lnTo>
                <a:lnTo>
                  <a:pt x="5281385" y="4577201"/>
                </a:lnTo>
                <a:lnTo>
                  <a:pt x="0" y="45772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404296" y="3352358"/>
            <a:ext cx="11187119" cy="6277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32"/>
              </a:lnSpc>
            </a:pPr>
            <a:r>
              <a:rPr lang="en-US" sz="2237">
                <a:solidFill>
                  <a:srgbClr val="FFFFFF"/>
                </a:solidFill>
                <a:latin typeface="Arial"/>
              </a:rPr>
              <a:t>     Conforme estabelecido pela ISO/IEC 27032 (2012), o ciberespaço é um ambiente complexo gerado pela interação entre pessoas, software e serviços na Internet, conectados por dispositivos técnicos e redes, sem limitações físicas, abrangendo não apenas o uso da Internet e computadores, mas também as interações humanas e sociais que ocorrem nesses ambientes.</a:t>
            </a:r>
          </a:p>
          <a:p>
            <a:pPr algn="just">
              <a:lnSpc>
                <a:spcPts val="3132"/>
              </a:lnSpc>
            </a:pPr>
            <a:r>
              <a:rPr lang="en-US" sz="2237">
                <a:solidFill>
                  <a:srgbClr val="FFFFFF"/>
                </a:solidFill>
                <a:latin typeface="Arial"/>
              </a:rPr>
              <a:t>    O emprego de dados pessoais em diversas funções, como identificação, classificação, autorização e muitas outras, tornou-se uma parte fundamental do mercado, proporcionando autonomia e liberdade de circulação das pessoas na sociedade (BASAN, 2021).</a:t>
            </a:r>
          </a:p>
          <a:p>
            <a:pPr algn="just">
              <a:lnSpc>
                <a:spcPts val="3132"/>
              </a:lnSpc>
            </a:pPr>
            <a:r>
              <a:rPr lang="en-US" sz="2237">
                <a:solidFill>
                  <a:srgbClr val="FFFFFF"/>
                </a:solidFill>
                <a:latin typeface="Arial"/>
              </a:rPr>
              <a:t>     Desse modo, surgiu o conceito de segurança da informação, que se define como um campo dedicado à proteção de informações contra acesso não autorizado, alterações ou divulgações inadequadas. Segundo o Latin American Institute for Information Security (2006), a segurança da informação protege os dados e informações armazenados, independentemente de sua forma, seja em formato físico, como papel, ou em meio digital, como em um disco rígido de computador (ASSI, 2021).</a:t>
            </a:r>
          </a:p>
          <a:p>
            <a:pPr algn="just">
              <a:lnSpc>
                <a:spcPts val="3132"/>
              </a:lnSpc>
              <a:spcBef>
                <a:spcPct val="0"/>
              </a:spcBef>
            </a:pPr>
            <a:endParaRPr lang="en-US" sz="2237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1838943" y="4305094"/>
            <a:ext cx="6137822" cy="5324560"/>
          </a:xfrm>
          <a:custGeom>
            <a:avLst/>
            <a:gdLst/>
            <a:ahLst/>
            <a:cxnLst/>
            <a:rect l="l" t="t" r="r" b="b"/>
            <a:pathLst>
              <a:path w="6137822" h="5324560">
                <a:moveTo>
                  <a:pt x="0" y="0"/>
                </a:moveTo>
                <a:lnTo>
                  <a:pt x="6137821" y="0"/>
                </a:lnTo>
                <a:lnTo>
                  <a:pt x="6137821" y="5324560"/>
                </a:lnTo>
                <a:lnTo>
                  <a:pt x="0" y="53245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TextBox 7"/>
          <p:cNvSpPr txBox="1"/>
          <p:nvPr/>
        </p:nvSpPr>
        <p:spPr>
          <a:xfrm>
            <a:off x="394464" y="1296952"/>
            <a:ext cx="13344238" cy="20774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16"/>
              </a:lnSpc>
            </a:pPr>
            <a:r>
              <a:rPr lang="en-US" sz="6763" dirty="0">
                <a:solidFill>
                  <a:srgbClr val="FDFEFE"/>
                </a:solidFill>
                <a:latin typeface="Arial Bold"/>
              </a:rPr>
              <a:t> FUNDAMENTAÇÃO TEÓRICA</a:t>
            </a:r>
          </a:p>
          <a:p>
            <a:pPr algn="ctr">
              <a:lnSpc>
                <a:spcPts val="8116"/>
              </a:lnSpc>
            </a:pPr>
            <a:endParaRPr lang="en-US" sz="6763" dirty="0">
              <a:solidFill>
                <a:srgbClr val="FDFEFE"/>
              </a:solidFill>
              <a:latin typeface="Arial Bold"/>
            </a:endParaRPr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F7A10CE3-F8F0-AA6E-46FB-6597087CC3F7}"/>
              </a:ext>
            </a:extLst>
          </p:cNvPr>
          <p:cNvSpPr/>
          <p:nvPr/>
        </p:nvSpPr>
        <p:spPr>
          <a:xfrm>
            <a:off x="13868400" y="269291"/>
            <a:ext cx="4188941" cy="2055322"/>
          </a:xfrm>
          <a:custGeom>
            <a:avLst/>
            <a:gdLst/>
            <a:ahLst/>
            <a:cxnLst/>
            <a:rect l="l" t="t" r="r" b="b"/>
            <a:pathLst>
              <a:path w="4188941" h="2055322">
                <a:moveTo>
                  <a:pt x="0" y="0"/>
                </a:moveTo>
                <a:lnTo>
                  <a:pt x="4188941" y="0"/>
                </a:lnTo>
                <a:lnTo>
                  <a:pt x="4188941" y="2055322"/>
                </a:lnTo>
                <a:lnTo>
                  <a:pt x="0" y="205532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80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758118"/>
            <a:ext cx="18288000" cy="9432513"/>
            <a:chOff x="0" y="0"/>
            <a:chExt cx="24384000" cy="1257668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2576684"/>
            </a:xfrm>
            <a:custGeom>
              <a:avLst/>
              <a:gdLst/>
              <a:ahLst/>
              <a:cxnLst/>
              <a:rect l="l" t="t" r="r" b="b"/>
              <a:pathLst>
                <a:path w="24384000" h="12576684">
                  <a:moveTo>
                    <a:pt x="0" y="0"/>
                  </a:moveTo>
                  <a:lnTo>
                    <a:pt x="24384000" y="0"/>
                  </a:lnTo>
                  <a:lnTo>
                    <a:pt x="24384000" y="12576684"/>
                  </a:lnTo>
                  <a:lnTo>
                    <a:pt x="0" y="12576684"/>
                  </a:lnTo>
                  <a:close/>
                </a:path>
              </a:pathLst>
            </a:custGeom>
            <a:solidFill>
              <a:srgbClr val="3A4973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6516913" y="3054182"/>
            <a:ext cx="11187119" cy="7448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32"/>
              </a:lnSpc>
            </a:pPr>
            <a:r>
              <a:rPr lang="en-US" sz="2237" dirty="0">
                <a:solidFill>
                  <a:srgbClr val="FFFFFF"/>
                </a:solidFill>
                <a:latin typeface="Arial"/>
              </a:rPr>
              <a:t>      De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acordo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 com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Pilla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 e Von Sinner (2021), no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mesmo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contexto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, o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número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 de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vítimas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 de crimes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cometidos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na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 Internet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aumentou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em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 2020,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explicado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em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parte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pelo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aumento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 do tempo que as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pessoas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passam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 online e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pelos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novos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padrões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comportamentais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resultantes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 da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pandemia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 de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coronavírus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.</a:t>
            </a:r>
          </a:p>
          <a:p>
            <a:pPr algn="just">
              <a:lnSpc>
                <a:spcPts val="3132"/>
              </a:lnSpc>
            </a:pPr>
            <a:r>
              <a:rPr lang="en-US" sz="2237" dirty="0">
                <a:solidFill>
                  <a:srgbClr val="FFFFFF"/>
                </a:solidFill>
                <a:latin typeface="Arial"/>
              </a:rPr>
              <a:t>    No que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diz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respeito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ao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tema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,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Locio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 (2019)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observa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 que,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nos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últimos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anos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, as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Tecnologias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 de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Informação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 e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Comunicação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 (TIC)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têm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causado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uma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revolução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na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sociedade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,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transformando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profundamente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os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hábitos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 e o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estilo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 de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vida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 das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pessoas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,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interferindo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em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todas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 as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esferas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 da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vida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 social. Como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resultado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, o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mundo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 virtual e o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mundo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 real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estão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 agora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interligados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,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dando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origem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 à era digital.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Nesse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contexto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, é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dever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 da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ciência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jurídica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,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especialmente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 do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Direito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 Penal,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acompanhar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essas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mudanças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na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sociedade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 e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evoluir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em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 conjunto com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elas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 para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cumprir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eficazmente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seu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papel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. É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importante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ressaltar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 que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apenas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 as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condutas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previstas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em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 lei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podem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 ser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consideradas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criminosas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,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em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conformidade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 com o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princípio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 da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legalidade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 (LOCIO, 2019).</a:t>
            </a:r>
          </a:p>
          <a:p>
            <a:pPr algn="just">
              <a:lnSpc>
                <a:spcPts val="3132"/>
              </a:lnSpc>
            </a:pPr>
            <a:r>
              <a:rPr lang="en-US" sz="2237" dirty="0">
                <a:solidFill>
                  <a:srgbClr val="FFFFFF"/>
                </a:solidFill>
                <a:latin typeface="Arial"/>
              </a:rPr>
              <a:t>    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Assim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,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torna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-se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evidente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 que a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jurisprudência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deve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 se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adaptar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 a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essa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 nova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realidade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,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não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apenas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reconhecendo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suas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óbvias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consequências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, mas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também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lidando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 com as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implicações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 do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uso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 da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tecnologia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 da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informação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 e da Internet no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mundo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jurídico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,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ajustando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-se de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acordo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 com as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demandas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desse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ambiente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em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constante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237" dirty="0" err="1">
                <a:solidFill>
                  <a:srgbClr val="FFFFFF"/>
                </a:solidFill>
                <a:latin typeface="Arial"/>
              </a:rPr>
              <a:t>evolução</a:t>
            </a:r>
            <a:r>
              <a:rPr lang="en-US" sz="2237" dirty="0">
                <a:solidFill>
                  <a:srgbClr val="FFFFFF"/>
                </a:solidFill>
                <a:latin typeface="Arial"/>
              </a:rPr>
              <a:t>.</a:t>
            </a:r>
          </a:p>
          <a:p>
            <a:pPr algn="just">
              <a:lnSpc>
                <a:spcPts val="3132"/>
              </a:lnSpc>
            </a:pPr>
            <a:endParaRPr lang="en-US" sz="2237" dirty="0">
              <a:solidFill>
                <a:srgbClr val="FFFFFF"/>
              </a:solidFill>
              <a:latin typeface="Arial"/>
            </a:endParaRPr>
          </a:p>
          <a:p>
            <a:pPr algn="just">
              <a:lnSpc>
                <a:spcPts val="3132"/>
              </a:lnSpc>
              <a:spcBef>
                <a:spcPct val="0"/>
              </a:spcBef>
            </a:pPr>
            <a:endParaRPr lang="en-US" sz="2237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327994" y="2758118"/>
            <a:ext cx="3380987" cy="2797767"/>
          </a:xfrm>
          <a:custGeom>
            <a:avLst/>
            <a:gdLst/>
            <a:ahLst/>
            <a:cxnLst/>
            <a:rect l="l" t="t" r="r" b="b"/>
            <a:pathLst>
              <a:path w="3380987" h="2797767">
                <a:moveTo>
                  <a:pt x="0" y="0"/>
                </a:moveTo>
                <a:lnTo>
                  <a:pt x="3380987" y="0"/>
                </a:lnTo>
                <a:lnTo>
                  <a:pt x="3380987" y="2797766"/>
                </a:lnTo>
                <a:lnTo>
                  <a:pt x="0" y="27977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6" name="Group 6"/>
          <p:cNvGrpSpPr/>
          <p:nvPr/>
        </p:nvGrpSpPr>
        <p:grpSpPr>
          <a:xfrm>
            <a:off x="327994" y="6811514"/>
            <a:ext cx="5933685" cy="5933685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2809E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2018488" y="4517347"/>
            <a:ext cx="4274570" cy="10522019"/>
          </a:xfrm>
          <a:custGeom>
            <a:avLst/>
            <a:gdLst/>
            <a:ahLst/>
            <a:cxnLst/>
            <a:rect l="l" t="t" r="r" b="b"/>
            <a:pathLst>
              <a:path w="4274570" h="10522019">
                <a:moveTo>
                  <a:pt x="0" y="0"/>
                </a:moveTo>
                <a:lnTo>
                  <a:pt x="4274570" y="0"/>
                </a:lnTo>
                <a:lnTo>
                  <a:pt x="4274570" y="10522019"/>
                </a:lnTo>
                <a:lnTo>
                  <a:pt x="0" y="105220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TextBox 10"/>
          <p:cNvSpPr txBox="1"/>
          <p:nvPr/>
        </p:nvSpPr>
        <p:spPr>
          <a:xfrm>
            <a:off x="1524000" y="1236229"/>
            <a:ext cx="13355933" cy="2077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116"/>
              </a:lnSpc>
            </a:pPr>
            <a:r>
              <a:rPr lang="en-US" sz="6763" dirty="0">
                <a:solidFill>
                  <a:srgbClr val="FDFEFE"/>
                </a:solidFill>
                <a:latin typeface="Arial Bold"/>
              </a:rPr>
              <a:t> FUNDAMENTAÇÃO TEÓRICA</a:t>
            </a:r>
          </a:p>
          <a:p>
            <a:pPr algn="ctr">
              <a:lnSpc>
                <a:spcPts val="8116"/>
              </a:lnSpc>
            </a:pPr>
            <a:endParaRPr lang="en-US" sz="6763" dirty="0">
              <a:solidFill>
                <a:srgbClr val="FDFEFE"/>
              </a:solidFill>
              <a:latin typeface="Arial Bold"/>
            </a:endParaRPr>
          </a:p>
        </p:txBody>
      </p:sp>
      <p:sp>
        <p:nvSpPr>
          <p:cNvPr id="11" name="Freeform 3">
            <a:extLst>
              <a:ext uri="{FF2B5EF4-FFF2-40B4-BE49-F238E27FC236}">
                <a16:creationId xmlns:a16="http://schemas.microsoft.com/office/drawing/2014/main" id="{DD165191-0333-F19C-BA65-79F9779545CA}"/>
              </a:ext>
            </a:extLst>
          </p:cNvPr>
          <p:cNvSpPr/>
          <p:nvPr/>
        </p:nvSpPr>
        <p:spPr>
          <a:xfrm>
            <a:off x="13981468" y="595607"/>
            <a:ext cx="4188941" cy="2055322"/>
          </a:xfrm>
          <a:custGeom>
            <a:avLst/>
            <a:gdLst/>
            <a:ahLst/>
            <a:cxnLst/>
            <a:rect l="l" t="t" r="r" b="b"/>
            <a:pathLst>
              <a:path w="4188941" h="2055322">
                <a:moveTo>
                  <a:pt x="0" y="0"/>
                </a:moveTo>
                <a:lnTo>
                  <a:pt x="4188941" y="0"/>
                </a:lnTo>
                <a:lnTo>
                  <a:pt x="4188941" y="2055322"/>
                </a:lnTo>
                <a:lnTo>
                  <a:pt x="0" y="205532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80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290" y="2409383"/>
            <a:ext cx="18288000" cy="9432513"/>
            <a:chOff x="-16387" y="-464980"/>
            <a:chExt cx="24384000" cy="12576684"/>
          </a:xfrm>
        </p:grpSpPr>
        <p:sp>
          <p:nvSpPr>
            <p:cNvPr id="3" name="Freeform 3"/>
            <p:cNvSpPr/>
            <p:nvPr/>
          </p:nvSpPr>
          <p:spPr>
            <a:xfrm>
              <a:off x="-16387" y="-464980"/>
              <a:ext cx="24384000" cy="12576684"/>
            </a:xfrm>
            <a:custGeom>
              <a:avLst/>
              <a:gdLst/>
              <a:ahLst/>
              <a:cxnLst/>
              <a:rect l="l" t="t" r="r" b="b"/>
              <a:pathLst>
                <a:path w="24384000" h="12576684">
                  <a:moveTo>
                    <a:pt x="0" y="0"/>
                  </a:moveTo>
                  <a:lnTo>
                    <a:pt x="24384000" y="0"/>
                  </a:lnTo>
                  <a:lnTo>
                    <a:pt x="24384000" y="12576684"/>
                  </a:lnTo>
                  <a:lnTo>
                    <a:pt x="0" y="12576684"/>
                  </a:lnTo>
                  <a:close/>
                </a:path>
              </a:pathLst>
            </a:custGeom>
            <a:solidFill>
              <a:srgbClr val="3A4973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028700" y="3085272"/>
            <a:ext cx="11114444" cy="6702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14"/>
              </a:lnSpc>
            </a:pPr>
            <a:r>
              <a:rPr lang="en-US" sz="2010">
                <a:solidFill>
                  <a:srgbClr val="FFFFFF"/>
                </a:solidFill>
                <a:latin typeface="Arial"/>
              </a:rPr>
              <a:t> ALBRECHT, Evandro Carlos; PEREIRA, Tacieli; PITON, Vinícius. QUAL A INFLUÊNCIA DA PANDEMIA DO COVID-19 AOS CRIMES CIBERNÉTICOS? QUAL A INFLUÊNCIA DA PANDEMIA DO COVID-19 AOS CRIMES CIBERNÉTICOS?. Anuário Pesquisa e Extensão Unoesc São Miguel do Oeste, [S. l.], v. 6, p. e27783, 2021. </a:t>
            </a:r>
          </a:p>
          <a:p>
            <a:pPr algn="just">
              <a:lnSpc>
                <a:spcPts val="2814"/>
              </a:lnSpc>
            </a:pPr>
            <a:endParaRPr lang="en-US" sz="2010">
              <a:solidFill>
                <a:srgbClr val="FFFFFF"/>
              </a:solidFill>
              <a:latin typeface="Arial"/>
            </a:endParaRPr>
          </a:p>
          <a:p>
            <a:pPr algn="just">
              <a:lnSpc>
                <a:spcPts val="2814"/>
              </a:lnSpc>
            </a:pPr>
            <a:r>
              <a:rPr lang="en-US" sz="2010">
                <a:solidFill>
                  <a:srgbClr val="FFFFFF"/>
                </a:solidFill>
                <a:latin typeface="Arial"/>
              </a:rPr>
              <a:t>ASSI, Marcos. Gestão de riscos com controles internos. Saint Paul Editora, 2021.</a:t>
            </a:r>
          </a:p>
          <a:p>
            <a:pPr algn="just">
              <a:lnSpc>
                <a:spcPts val="2814"/>
              </a:lnSpc>
            </a:pPr>
            <a:endParaRPr lang="en-US" sz="2010">
              <a:solidFill>
                <a:srgbClr val="FFFFFF"/>
              </a:solidFill>
              <a:latin typeface="Arial"/>
            </a:endParaRPr>
          </a:p>
          <a:p>
            <a:pPr algn="just">
              <a:lnSpc>
                <a:spcPts val="2814"/>
              </a:lnSpc>
            </a:pPr>
            <a:r>
              <a:rPr lang="en-US" sz="2010">
                <a:solidFill>
                  <a:srgbClr val="FFFFFF"/>
                </a:solidFill>
                <a:latin typeface="Arial"/>
              </a:rPr>
              <a:t>LÓCIO, Ana Laura Miranda Alencar. ENTRAVES DA APLICAÇÃO DA LEI PENAL NOS CRIMES VIRTUAIS. CENTRO UNIVERSITÁRIO DR. LEÃO SAMPAIO – UNILEÃO CURSO DE GRADUAÇÃO EM DIREITO. 2019.</a:t>
            </a:r>
          </a:p>
          <a:p>
            <a:pPr algn="just">
              <a:lnSpc>
                <a:spcPts val="2814"/>
              </a:lnSpc>
            </a:pPr>
            <a:endParaRPr lang="en-US" sz="2010">
              <a:solidFill>
                <a:srgbClr val="FFFFFF"/>
              </a:solidFill>
              <a:latin typeface="Arial"/>
            </a:endParaRPr>
          </a:p>
          <a:p>
            <a:pPr algn="just">
              <a:lnSpc>
                <a:spcPts val="2814"/>
              </a:lnSpc>
            </a:pPr>
            <a:r>
              <a:rPr lang="en-US" sz="2010">
                <a:solidFill>
                  <a:srgbClr val="FFFFFF"/>
                </a:solidFill>
                <a:latin typeface="Arial"/>
              </a:rPr>
              <a:t>PILLA, Maria Cecilia B. Amorim; VON SINNER, Rudolf. O ser Humano em Tempos de COVID-19. PUCPRess, 2020.</a:t>
            </a:r>
          </a:p>
          <a:p>
            <a:pPr algn="just">
              <a:lnSpc>
                <a:spcPts val="2814"/>
              </a:lnSpc>
            </a:pPr>
            <a:endParaRPr lang="en-US" sz="2010">
              <a:solidFill>
                <a:srgbClr val="FFFFFF"/>
              </a:solidFill>
              <a:latin typeface="Arial"/>
            </a:endParaRPr>
          </a:p>
          <a:p>
            <a:pPr algn="just">
              <a:lnSpc>
                <a:spcPts val="2814"/>
              </a:lnSpc>
            </a:pPr>
            <a:r>
              <a:rPr lang="en-US" sz="2010">
                <a:solidFill>
                  <a:srgbClr val="FFFFFF"/>
                </a:solidFill>
                <a:latin typeface="Arial"/>
              </a:rPr>
              <a:t>SIQUEIRA, Oniye Nashara et al. A (hiper) vulnerabilidade do consumidor no ciberespaço e as perspectivas da LGPD. Revista Eletrônica Pesquiseduca, v. 13, n. 29, p. 236-255, 2021. </a:t>
            </a:r>
          </a:p>
          <a:p>
            <a:pPr algn="just">
              <a:lnSpc>
                <a:spcPts val="2814"/>
              </a:lnSpc>
            </a:pPr>
            <a:endParaRPr lang="en-US" sz="2010">
              <a:solidFill>
                <a:srgbClr val="FFFFFF"/>
              </a:solidFill>
              <a:latin typeface="Arial"/>
            </a:endParaRPr>
          </a:p>
          <a:p>
            <a:pPr algn="just">
              <a:lnSpc>
                <a:spcPts val="2814"/>
              </a:lnSpc>
            </a:pPr>
            <a:endParaRPr lang="en-US" sz="2010">
              <a:solidFill>
                <a:srgbClr val="FFFFFF"/>
              </a:solidFill>
              <a:latin typeface="Arial"/>
            </a:endParaRPr>
          </a:p>
          <a:p>
            <a:pPr algn="just">
              <a:lnSpc>
                <a:spcPts val="2814"/>
              </a:lnSpc>
              <a:spcBef>
                <a:spcPct val="0"/>
              </a:spcBef>
            </a:pPr>
            <a:endParaRPr lang="en-US" sz="201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466034" y="1247333"/>
            <a:ext cx="13355933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6"/>
              </a:lnSpc>
            </a:pPr>
            <a:r>
              <a:rPr lang="en-US" sz="6763">
                <a:solidFill>
                  <a:srgbClr val="FDFEFE"/>
                </a:solidFill>
                <a:latin typeface="Arial Bold"/>
              </a:rPr>
              <a:t>REFERÊNCIA BIBLIOGRÁFICA</a:t>
            </a: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82710FB9-75BB-56DD-B433-50EB3732B9B4}"/>
              </a:ext>
            </a:extLst>
          </p:cNvPr>
          <p:cNvSpPr/>
          <p:nvPr/>
        </p:nvSpPr>
        <p:spPr>
          <a:xfrm>
            <a:off x="13335000" y="2409383"/>
            <a:ext cx="4188941" cy="2055322"/>
          </a:xfrm>
          <a:custGeom>
            <a:avLst/>
            <a:gdLst/>
            <a:ahLst/>
            <a:cxnLst/>
            <a:rect l="l" t="t" r="r" b="b"/>
            <a:pathLst>
              <a:path w="4188941" h="2055322">
                <a:moveTo>
                  <a:pt x="0" y="0"/>
                </a:moveTo>
                <a:lnTo>
                  <a:pt x="4188941" y="0"/>
                </a:lnTo>
                <a:lnTo>
                  <a:pt x="4188941" y="2055322"/>
                </a:lnTo>
                <a:lnTo>
                  <a:pt x="0" y="20553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950</Words>
  <Application>Microsoft Office PowerPoint</Application>
  <PresentationFormat>Personalizar</PresentationFormat>
  <Paragraphs>48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 Bold</vt:lpstr>
      <vt:lpstr>Calibri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dire-alcir</dc:title>
  <dc:creator>USUÁRIO</dc:creator>
  <cp:lastModifiedBy>fac.processus50@outlook.com</cp:lastModifiedBy>
  <cp:revision>3</cp:revision>
  <dcterms:created xsi:type="dcterms:W3CDTF">2006-08-16T00:00:00Z</dcterms:created>
  <dcterms:modified xsi:type="dcterms:W3CDTF">2023-12-01T23:49:51Z</dcterms:modified>
  <dc:identifier>DAFvYvOmgz4</dc:identifier>
</cp:coreProperties>
</file>