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32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6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3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5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93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0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3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27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4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4AAF-8B4F-4870-A948-0E8E1BF9658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2D73-3F98-4DAE-A610-F830CAB4F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3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investidor.estadao.com.br/educacao-financeira/brasileiros-planejamento-financeiro-pesquis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7" y="1249861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Financeira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(“</a:t>
            </a:r>
            <a:r>
              <a:rPr lang="pt-PT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Conscientização e Capacitação para o Bem-Estar Financeiro."</a:t>
            </a:r>
            <a:r>
              <a:rPr lang="pt-PT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0937" y="3850232"/>
            <a:ext cx="9144000" cy="2430462"/>
          </a:xfrm>
        </p:spPr>
        <p:txBody>
          <a:bodyPr>
            <a:normAutofit/>
          </a:bodyPr>
          <a:lstStyle/>
          <a:p>
            <a:r>
              <a:rPr lang="pt-BR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Palestrante</a:t>
            </a:r>
          </a:p>
          <a:p>
            <a:r>
              <a:rPr lang="pt-BR" sz="1800" b="1" dirty="0"/>
              <a:t>Amanda </a:t>
            </a:r>
            <a:r>
              <a:rPr lang="pt-BR" sz="1800" b="1" dirty="0" smtClean="0"/>
              <a:t>Xavier</a:t>
            </a:r>
          </a:p>
          <a:p>
            <a:r>
              <a:rPr lang="pt-BR" sz="1800" b="1" dirty="0" smtClean="0"/>
              <a:t>Jederson Oliveira</a:t>
            </a:r>
            <a:endParaRPr lang="pt-BR" sz="1800" b="1" dirty="0"/>
          </a:p>
          <a:p>
            <a:r>
              <a:rPr lang="pt-BR" sz="1800" b="1" dirty="0" smtClean="0"/>
              <a:t>Renata Brito</a:t>
            </a:r>
          </a:p>
          <a:p>
            <a:r>
              <a:rPr lang="pt-BR" sz="1800" b="1" dirty="0" smtClean="0"/>
              <a:t>Wylerson </a:t>
            </a:r>
            <a:r>
              <a:rPr lang="pt-BR" sz="1800" b="1" dirty="0"/>
              <a:t>dos Santos</a:t>
            </a:r>
          </a:p>
          <a:p>
            <a:endParaRPr lang="pt-B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 que é educação financeira? Conceito, importância e como alcanç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2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 é o valor ideal para um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30400"/>
            <a:ext cx="10515600" cy="5016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 </a:t>
            </a:r>
            <a:r>
              <a:rPr lang="pt-BR" sz="2400" dirty="0" smtClean="0"/>
              <a:t>Os especialistas </a:t>
            </a:r>
            <a:r>
              <a:rPr lang="pt-BR" sz="2400" dirty="0"/>
              <a:t>recomendam que </a:t>
            </a:r>
            <a:r>
              <a:rPr lang="pt-BR" sz="2400" b="1" dirty="0"/>
              <a:t>a reserva de emergência seja suficiente para cobrir as despesas de, no mínimo, 6 meses.</a:t>
            </a:r>
            <a:r>
              <a:rPr lang="pt-BR" sz="2400" dirty="0"/>
              <a:t> 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 Se </a:t>
            </a:r>
            <a:r>
              <a:rPr lang="pt-BR" sz="2400" dirty="0"/>
              <a:t>possível, o fundo pode cobrir até </a:t>
            </a:r>
            <a:r>
              <a:rPr lang="pt-BR" sz="2400" b="1" dirty="0"/>
              <a:t>12 meses de gastos. </a:t>
            </a: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 Para </a:t>
            </a:r>
            <a:r>
              <a:rPr lang="pt-BR" sz="2400" dirty="0"/>
              <a:t>descobrir qual é o valor ideal no seu caso, </a:t>
            </a:r>
            <a:r>
              <a:rPr lang="pt-BR" sz="2400" b="1" dirty="0"/>
              <a:t>basta somar todas as suas despesas mensais e multiplicar o resultado pelo número de meses que pretende cobrir com o seu fundo de emergência</a:t>
            </a:r>
            <a:r>
              <a:rPr lang="pt-BR" sz="24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b="1" dirty="0" smtClean="0"/>
              <a:t>Ex.1) Despesas 1.500,00 x 6= </a:t>
            </a:r>
            <a:r>
              <a:rPr lang="pt-BR" sz="2400" b="1" dirty="0" smtClean="0">
                <a:solidFill>
                  <a:srgbClr val="0070C0"/>
                </a:solidFill>
              </a:rPr>
              <a:t>R$ 9.000,00.</a:t>
            </a:r>
          </a:p>
          <a:p>
            <a:pPr marL="0" indent="0" algn="just">
              <a:buNone/>
            </a:pPr>
            <a:r>
              <a:rPr lang="pt-BR" sz="2400" b="1" dirty="0" smtClean="0"/>
              <a:t>Ex.2) Despesa: 1.500,00 x 12= </a:t>
            </a:r>
            <a:r>
              <a:rPr lang="pt-BR" sz="2400" b="1" dirty="0" smtClean="0">
                <a:solidFill>
                  <a:srgbClr val="0070C0"/>
                </a:solidFill>
              </a:rPr>
              <a:t>R$18.000,00.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8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iniciar uma reserva financeira? 3 passos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2047875"/>
            <a:ext cx="10515600" cy="501650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sz="2400" b="1" dirty="0"/>
              <a:t>1 - Calcule suas despesas </a:t>
            </a:r>
            <a:r>
              <a:rPr lang="pt-BR" sz="2400" b="1" dirty="0" smtClean="0"/>
              <a:t>mensais:</a:t>
            </a:r>
          </a:p>
          <a:p>
            <a:pPr algn="just" fontAlgn="base"/>
            <a:endParaRPr lang="pt-BR" sz="2400" b="1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b="1" dirty="0" smtClean="0"/>
              <a:t> O </a:t>
            </a:r>
            <a:r>
              <a:rPr lang="pt-BR" sz="2400" b="1" dirty="0"/>
              <a:t>primeiro passo para montar sua reserva financeira é criar um controle financeiro</a:t>
            </a:r>
            <a:r>
              <a:rPr lang="pt-BR" sz="2400" dirty="0"/>
              <a:t> e calcular exatamente quanto você gasta todos os meses, para que você possa planejar o seu fundo. </a:t>
            </a: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Faça </a:t>
            </a:r>
            <a:r>
              <a:rPr lang="pt-BR" sz="2400" dirty="0"/>
              <a:t>uma </a:t>
            </a:r>
            <a:r>
              <a:rPr lang="pt-BR" sz="2400" b="1" u="sng" dirty="0"/>
              <a:t>planilha</a:t>
            </a:r>
            <a:r>
              <a:rPr lang="pt-BR" sz="2400" dirty="0"/>
              <a:t> e inclua nela todos os seus gastos, </a:t>
            </a:r>
            <a:r>
              <a:rPr lang="pt-BR" sz="2400" b="1" dirty="0"/>
              <a:t>separando-os por categorias de custos fixos, variáveis e extras.</a:t>
            </a:r>
            <a:r>
              <a:rPr lang="pt-BR" sz="2400" dirty="0"/>
              <a:t> Some todos os valores para encontrar a despesa total.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iniciar uma reserva financeira? 3 passos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186" y="1690688"/>
            <a:ext cx="10515600" cy="501650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sz="2400" b="1" dirty="0"/>
              <a:t>2 - Determine o valor do </a:t>
            </a:r>
            <a:r>
              <a:rPr lang="pt-BR" sz="2400" b="1" dirty="0" smtClean="0"/>
              <a:t>fundo:</a:t>
            </a:r>
          </a:p>
          <a:p>
            <a:pPr marL="0" indent="0" algn="just" fontAlgn="base">
              <a:buNone/>
            </a:pPr>
            <a:endParaRPr lang="pt-BR" sz="2400" b="1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Depois </a:t>
            </a:r>
            <a:r>
              <a:rPr lang="pt-BR" sz="2400" dirty="0"/>
              <a:t>de estimar as suas despesas totais por mês, </a:t>
            </a:r>
            <a:r>
              <a:rPr lang="pt-BR" sz="2400" b="1" dirty="0"/>
              <a:t>é hora de calcular a quantia necessária para o seu fundo de emergência.</a:t>
            </a:r>
            <a:r>
              <a:rPr lang="pt-BR" sz="2400" dirty="0"/>
              <a:t> </a:t>
            </a: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Multiplique </a:t>
            </a:r>
            <a:r>
              <a:rPr lang="pt-BR" sz="2400" dirty="0"/>
              <a:t>os seus gastos mensais pelo número de meses que pretende cobrir com a sua reserva. </a:t>
            </a:r>
            <a:r>
              <a:rPr lang="pt-BR" sz="2400" b="1" dirty="0"/>
              <a:t>O valor encontrado no resultado será o seu objetivo</a:t>
            </a:r>
            <a:r>
              <a:rPr lang="pt-BR" sz="2400" b="1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b="1" dirty="0" smtClean="0"/>
              <a:t> Em </a:t>
            </a:r>
            <a:r>
              <a:rPr lang="pt-BR" sz="2400" b="1" dirty="0"/>
              <a:t>seguida, estabeleça quanto você irá poupar todos os meses para atingir essa meta.</a:t>
            </a:r>
            <a:r>
              <a:rPr lang="pt-BR" sz="2400" dirty="0"/>
              <a:t> Não se preocupe se o montante disponível for baixo - o mais importante é criar o hábito e a disciplina de investir, e começar a se organizar financeiramente.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2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iniciar uma reserva financeira? 3 passos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4700" y="1690688"/>
            <a:ext cx="10515600" cy="501650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sz="2400" b="1" dirty="0"/>
              <a:t>3 - Invista o </a:t>
            </a:r>
            <a:r>
              <a:rPr lang="pt-BR" sz="2400" b="1" dirty="0" smtClean="0"/>
              <a:t>dinheiro:</a:t>
            </a:r>
          </a:p>
          <a:p>
            <a:pPr marL="0" indent="0" algn="just" fontAlgn="base">
              <a:buNone/>
            </a:pPr>
            <a:endParaRPr lang="pt-BR" sz="2400" b="1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b="1" dirty="0"/>
              <a:t>Assim que tiver a primeira parcela poupada para a sua reserva, é hora de decidir onde esse dinheiro ficará investido. </a:t>
            </a:r>
            <a:endParaRPr lang="pt-BR" sz="2400" b="1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/>
              <a:t>Como o fundo de emergência precisa estar disponível para ser resgatado rapidamente em caso de imprevistos, </a:t>
            </a:r>
            <a:r>
              <a:rPr lang="pt-BR" sz="2400" b="1" dirty="0"/>
              <a:t>o ideal é que ele esteja aplicado em investimentos com alta liquidez</a:t>
            </a:r>
            <a:r>
              <a:rPr lang="pt-BR" sz="2400" b="1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/>
              <a:t>Além disso, </a:t>
            </a:r>
            <a:r>
              <a:rPr lang="pt-BR" sz="2400" b="1" dirty="0"/>
              <a:t>é importante considerar alguma aplicação que pague juros e correções</a:t>
            </a:r>
            <a:r>
              <a:rPr lang="pt-BR" sz="2400" dirty="0"/>
              <a:t>, para garantir que o seu dinheiro não sofrerá com a desvalorização e a inflação a longo prazo.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1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Investimentos</a:t>
            </a:r>
            <a:endParaRPr lang="pt-BR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5016500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b="1" u="sng" dirty="0" smtClean="0"/>
              <a:t> </a:t>
            </a:r>
            <a:r>
              <a:rPr lang="pt-BR" sz="2400" b="1" u="sng" dirty="0" smtClean="0"/>
              <a:t>Poupança:</a:t>
            </a:r>
            <a:endParaRPr lang="pt-BR" sz="2400" b="1" u="sng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b="1" dirty="0"/>
              <a:t>A caderneta de poupança é uma das opções de investimento mais tradicionais e conhecidas pelos brasileiros.</a:t>
            </a:r>
            <a:r>
              <a:rPr lang="pt-BR" sz="2400" dirty="0"/>
              <a:t> </a:t>
            </a: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/>
              <a:t>Por estar disponível em quase todos os bancos e poder ser vinculada a uma </a:t>
            </a:r>
            <a:r>
              <a:rPr lang="pt-BR" sz="2400" dirty="0" smtClean="0"/>
              <a:t>contracorrente, </a:t>
            </a:r>
            <a:r>
              <a:rPr lang="pt-BR" sz="2400" dirty="0"/>
              <a:t>a poupança é atrativa pela facilidade. </a:t>
            </a: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Além </a:t>
            </a:r>
            <a:r>
              <a:rPr lang="pt-BR" sz="2400" dirty="0"/>
              <a:t>disso, </a:t>
            </a:r>
            <a:r>
              <a:rPr lang="pt-BR" sz="2400" b="1" dirty="0"/>
              <a:t>tem liquidez diária, ou seja, seu dinheiro pode ser resgatado no mesmo dia. </a:t>
            </a:r>
            <a:endParaRPr lang="pt-BR" sz="2400" b="1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/>
              <a:t>Porém,</a:t>
            </a:r>
            <a:r>
              <a:rPr lang="pt-BR" sz="2400" b="1" dirty="0"/>
              <a:t> a poupança tem baixa rentabilidade</a:t>
            </a:r>
            <a:r>
              <a:rPr lang="pt-BR" sz="2400" dirty="0"/>
              <a:t> - e costuma, muitas vezes, entregar um rendimento menor que a inflação.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400" y="1690688"/>
            <a:ext cx="10515600" cy="5167312"/>
          </a:xfrm>
        </p:spPr>
        <p:txBody>
          <a:bodyPr>
            <a:normAutofit lnSpcReduction="10000"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b="1" u="sng" dirty="0" smtClean="0"/>
              <a:t> </a:t>
            </a:r>
            <a:r>
              <a:rPr lang="pt-BR" sz="2400" b="1" u="sng" dirty="0" smtClean="0"/>
              <a:t>Tesouro Selic:</a:t>
            </a:r>
            <a:endParaRPr lang="pt-BR" sz="2400" b="1" u="sng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b="1" dirty="0"/>
              <a:t> </a:t>
            </a:r>
            <a:r>
              <a:rPr lang="pt-BR" sz="2400" dirty="0" smtClean="0"/>
              <a:t>É </a:t>
            </a:r>
            <a:r>
              <a:rPr lang="pt-BR" sz="2400" dirty="0"/>
              <a:t>um título de renda fixa emitido pelo Tesouro Nacional e atrelado à taxa básica de juros, a taxa Selic</a:t>
            </a:r>
            <a:r>
              <a:rPr lang="pt-BR" sz="2400" dirty="0" smtClean="0"/>
              <a:t>. Vantagens: </a:t>
            </a:r>
            <a:r>
              <a:rPr lang="pt-BR" sz="2400" b="1" dirty="0" smtClean="0"/>
              <a:t>Alta </a:t>
            </a:r>
            <a:r>
              <a:rPr lang="pt-BR" sz="2400" b="1" dirty="0"/>
              <a:t>liquidez, o baixo risco e sua rentabilidade maior do que a da poupança. </a:t>
            </a:r>
            <a:endParaRPr lang="pt-BR" sz="2400" b="1" dirty="0" smtClean="0"/>
          </a:p>
          <a:p>
            <a:pPr marL="0" indent="0" algn="just" fontAlgn="base">
              <a:buNone/>
            </a:pPr>
            <a:endParaRPr lang="pt-BR" sz="2400" b="1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Ao </a:t>
            </a:r>
            <a:r>
              <a:rPr lang="pt-BR" sz="2400" dirty="0"/>
              <a:t>investir nessa aplicação, </a:t>
            </a:r>
            <a:r>
              <a:rPr lang="pt-BR" sz="2400" b="1" dirty="0"/>
              <a:t>é como se você fizesse um empréstimo para o Governo Federal.</a:t>
            </a:r>
            <a:r>
              <a:rPr lang="pt-BR" sz="2400" dirty="0"/>
              <a:t> Em troca, você recebe uma taxa de rendimento equivalente à taxa Selic anual</a:t>
            </a:r>
            <a:r>
              <a:rPr lang="pt-BR" sz="2400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O </a:t>
            </a:r>
            <a:r>
              <a:rPr lang="pt-BR" sz="2400" dirty="0"/>
              <a:t>valor mínimo para investimento no Tesouro Selic é </a:t>
            </a:r>
            <a:r>
              <a:rPr lang="pt-BR" sz="2400" b="1" dirty="0"/>
              <a:t>cerca de R$ 30</a:t>
            </a:r>
            <a:r>
              <a:rPr lang="pt-BR" sz="2400" dirty="0"/>
              <a:t>.</a:t>
            </a:r>
            <a:r>
              <a:rPr lang="pt-BR" dirty="0"/>
              <a:t> </a:t>
            </a:r>
            <a:endParaRPr lang="pt-BR" sz="2400" dirty="0" smtClean="0"/>
          </a:p>
          <a:p>
            <a:pPr marL="0" indent="0" algn="just" fontAlgn="base">
              <a:buNone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Sua liquidez é diária, </a:t>
            </a:r>
            <a:r>
              <a:rPr lang="pt-BR" sz="2400" dirty="0" smtClean="0"/>
              <a:t> </a:t>
            </a:r>
            <a:r>
              <a:rPr lang="pt-BR" sz="2400" dirty="0"/>
              <a:t>a qualquer momento o cliente pode solicitar o resgate e em até </a:t>
            </a:r>
            <a:r>
              <a:rPr lang="pt-BR" sz="2400" b="1" dirty="0"/>
              <a:t>1 dia útil </a:t>
            </a:r>
            <a:r>
              <a:rPr lang="pt-BR" sz="2400" dirty="0"/>
              <a:t>o recurso retorna para a conta de sua corretora ou banco.</a:t>
            </a:r>
            <a:endParaRPr lang="pt-BR" sz="2000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5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296" y="1690688"/>
            <a:ext cx="10515600" cy="501650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pt-BR" b="1" u="sng" dirty="0" smtClean="0"/>
              <a:t> </a:t>
            </a:r>
            <a:r>
              <a:rPr lang="pt-BR" sz="2400" b="1" u="sng" dirty="0"/>
              <a:t>CDB </a:t>
            </a:r>
            <a:r>
              <a:rPr lang="pt-BR" sz="2400" b="1" u="sng" dirty="0" smtClean="0"/>
              <a:t>: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O </a:t>
            </a:r>
            <a:r>
              <a:rPr lang="pt-BR" sz="2400" dirty="0"/>
              <a:t>Certificado de Depósitos Bancários (CDB) com liquidez diária é um tipo de investimento de renda fixa. </a:t>
            </a:r>
            <a:endParaRPr lang="pt-BR" sz="2400" dirty="0" smtClean="0"/>
          </a:p>
          <a:p>
            <a:pPr fontAlgn="base"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400" b="1" dirty="0" smtClean="0"/>
              <a:t>Trata-se </a:t>
            </a:r>
            <a:r>
              <a:rPr lang="pt-BR" sz="2400" b="1" dirty="0"/>
              <a:t>de um título emitido por bancos e que possui uma rentabilidade maior que a da poupança. </a:t>
            </a:r>
            <a:endParaRPr lang="pt-BR" sz="2400" b="1" dirty="0" smtClean="0"/>
          </a:p>
          <a:p>
            <a:pPr marL="0" indent="0" fontAlgn="base">
              <a:buNone/>
            </a:pPr>
            <a:r>
              <a:rPr lang="pt-BR" sz="2400" b="1" dirty="0"/>
              <a:t> </a:t>
            </a:r>
            <a:endParaRPr lang="pt-BR" sz="24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400" dirty="0"/>
              <a:t>O CDB ainda conta com a proteção do Fundo Garantidor de Créditos (FGC) para valores de até R$ 250 mil. </a:t>
            </a:r>
            <a:endParaRPr lang="pt-BR" sz="2400" dirty="0" smtClean="0"/>
          </a:p>
          <a:p>
            <a:pPr fontAlgn="base">
              <a:buFont typeface="Wingdings" panose="05000000000000000000" pitchFamily="2" charset="2"/>
              <a:buChar char="ü"/>
            </a:pPr>
            <a:endParaRPr lang="pt-BR" sz="24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400" dirty="0" smtClean="0"/>
              <a:t>Dessa </a:t>
            </a:r>
            <a:r>
              <a:rPr lang="pt-BR" sz="2400" dirty="0"/>
              <a:t>forma, caso o banco emissor do certificado venha a falir, você não perde o que investiu no seu fundo de emergência.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7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uando </a:t>
            </a:r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o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400" y="1841500"/>
            <a:ext cx="10515600" cy="5016500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b="1" dirty="0" smtClean="0"/>
              <a:t> </a:t>
            </a:r>
            <a:r>
              <a:rPr lang="pt-BR" sz="2400" dirty="0"/>
              <a:t>Depois de iniciar a sua reserva, deixe para que seja usada apenas em </a:t>
            </a:r>
            <a:r>
              <a:rPr lang="pt-BR" sz="2400" b="1" dirty="0"/>
              <a:t>imprevistos e situações de real necessidade</a:t>
            </a:r>
            <a:r>
              <a:rPr lang="pt-BR" sz="2400" dirty="0"/>
              <a:t>. </a:t>
            </a:r>
            <a:r>
              <a:rPr lang="pt-BR" sz="2400" dirty="0" smtClean="0"/>
              <a:t>E</a:t>
            </a:r>
            <a:r>
              <a:rPr lang="pt-BR" sz="2400" b="1" dirty="0" smtClean="0"/>
              <a:t>xemplos:</a:t>
            </a:r>
            <a:endParaRPr lang="pt-BR" sz="2400" b="1" dirty="0"/>
          </a:p>
          <a:p>
            <a:pPr algn="just" fontAlgn="base">
              <a:buFontTx/>
              <a:buChar char="-"/>
            </a:pPr>
            <a:r>
              <a:rPr lang="pt-BR" sz="2400" dirty="0" smtClean="0"/>
              <a:t>Compra </a:t>
            </a:r>
            <a:r>
              <a:rPr lang="pt-BR" sz="2400" dirty="0"/>
              <a:t>de remédios em caso de doença</a:t>
            </a:r>
            <a:r>
              <a:rPr lang="pt-BR" sz="2400" dirty="0" smtClean="0"/>
              <a:t>;</a:t>
            </a:r>
          </a:p>
          <a:p>
            <a:pPr marL="0" indent="0" algn="just" fontAlgn="base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Pagamento de despesas médicas</a:t>
            </a:r>
            <a:r>
              <a:rPr lang="pt-BR" sz="2400" dirty="0" smtClean="0"/>
              <a:t>;</a:t>
            </a:r>
          </a:p>
          <a:p>
            <a:pPr marL="0" indent="0" algn="just" fontAlgn="base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Caso de demissão ou perda da fonte de renda</a:t>
            </a:r>
            <a:r>
              <a:rPr lang="pt-BR" sz="2400" dirty="0" smtClean="0"/>
              <a:t>;</a:t>
            </a:r>
          </a:p>
          <a:p>
            <a:pPr marL="0" indent="0" algn="just" fontAlgn="base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Conserto de um dano estrutural em sua casa</a:t>
            </a:r>
            <a:r>
              <a:rPr lang="pt-BR" sz="2400" dirty="0" smtClean="0"/>
              <a:t>;</a:t>
            </a:r>
          </a:p>
          <a:p>
            <a:pPr marL="0" indent="0" algn="just" fontAlgn="base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Quitação de um débito que já está com acúmulo de juros e encargos. 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3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600" y="365125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uando </a:t>
            </a:r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o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4320" y="2047875"/>
            <a:ext cx="10515600" cy="5016500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b="1" dirty="0" smtClean="0"/>
              <a:t> </a:t>
            </a:r>
            <a:r>
              <a:rPr lang="pt-BR" sz="2400" dirty="0" smtClean="0"/>
              <a:t>Gastos </a:t>
            </a:r>
            <a:r>
              <a:rPr lang="pt-BR" sz="2400" dirty="0"/>
              <a:t>como viagens, compra de eletrodomésticos e troca de veículo </a:t>
            </a:r>
            <a:r>
              <a:rPr lang="pt-BR" sz="2400" b="1" dirty="0"/>
              <a:t>não devem ser bancados com o dinheiro do fundo de emergência.</a:t>
            </a:r>
            <a:r>
              <a:rPr lang="pt-BR" sz="2400" dirty="0"/>
              <a:t> </a:t>
            </a: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 Você </a:t>
            </a:r>
            <a:r>
              <a:rPr lang="pt-BR" sz="2400" dirty="0"/>
              <a:t>pode poupar para objetivos como esses, mas use um dinheiro separado da reserva</a:t>
            </a:r>
            <a:r>
              <a:rPr lang="pt-BR" sz="2400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b="1" dirty="0" smtClean="0"/>
              <a:t> Caso </a:t>
            </a:r>
            <a:r>
              <a:rPr lang="pt-BR" sz="2400" b="1" dirty="0"/>
              <a:t>você passe por um imprevisto e precise usar o seu fundo, reponha o valor retirado assim que possível. </a:t>
            </a:r>
            <a:endParaRPr lang="pt-BR" sz="2400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3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370681"/>
            <a:ext cx="9867900" cy="1325563"/>
          </a:xfrm>
        </p:spPr>
        <p:txBody>
          <a:bodyPr/>
          <a:lstStyle/>
          <a:p>
            <a:pPr algn="ctr" fontAlgn="base"/>
            <a:r>
              <a:rPr lang="pt-BR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FIM!!!</a:t>
            </a:r>
            <a:endParaRPr lang="pt-BR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9300" y="1574006"/>
            <a:ext cx="10515600" cy="501650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pt-BR" sz="4000" b="1" dirty="0" smtClean="0"/>
              <a:t>“</a:t>
            </a:r>
            <a:r>
              <a:rPr lang="pt-BR" sz="4000" b="1" dirty="0"/>
              <a:t>Investir em conhecimento sempre rende os melhores juros.” </a:t>
            </a:r>
            <a:endParaRPr lang="pt-BR" sz="4000" b="1" dirty="0" smtClean="0"/>
          </a:p>
          <a:p>
            <a:pPr algn="ctr" fontAlgn="base">
              <a:buFont typeface="Wingdings" panose="05000000000000000000" pitchFamily="2" charset="2"/>
              <a:buChar char="Ø"/>
            </a:pPr>
            <a:endParaRPr lang="pt-BR" sz="4000" b="1" dirty="0"/>
          </a:p>
          <a:p>
            <a:pPr marL="0" indent="0" algn="ctr" fontAlgn="base">
              <a:buNone/>
            </a:pPr>
            <a:r>
              <a:rPr lang="pt-BR" sz="4000" dirty="0" smtClean="0"/>
              <a:t>– </a:t>
            </a:r>
            <a:r>
              <a:rPr lang="pt-BR" sz="4000" dirty="0"/>
              <a:t>Benjamin Franklin. ...</a:t>
            </a:r>
          </a:p>
          <a:p>
            <a:pPr marL="0" indent="0" algn="ctr" fontAlgn="base">
              <a:buNone/>
            </a:pPr>
            <a:endParaRPr lang="pt-BR" sz="3600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nsformar Conhecimento em Sabedoria - Icad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140200"/>
            <a:ext cx="403860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64900" y="6248400"/>
            <a:ext cx="914400" cy="427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34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880" y="342446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Financeira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69283"/>
            <a:ext cx="10515600" cy="5167312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/>
              <a:t>É</a:t>
            </a:r>
            <a:r>
              <a:rPr lang="pt-BR" sz="2400" dirty="0" smtClean="0"/>
              <a:t> </a:t>
            </a:r>
            <a:r>
              <a:rPr lang="pt-BR" sz="2400" dirty="0"/>
              <a:t>uma forma de buscar conhecimentos sobre como </a:t>
            </a:r>
            <a:r>
              <a:rPr lang="pt-BR" sz="2400" b="1" dirty="0"/>
              <a:t>lidar com o dinheiro, </a:t>
            </a:r>
            <a:r>
              <a:rPr lang="pt-BR" sz="2400" dirty="0"/>
              <a:t>realizando a tarefa de </a:t>
            </a:r>
            <a:r>
              <a:rPr lang="pt-BR" sz="2400" b="1" dirty="0"/>
              <a:t>gerenciar de forma inteligente </a:t>
            </a:r>
            <a:r>
              <a:rPr lang="pt-BR" sz="2400" dirty="0"/>
              <a:t>os recursos que uma pessoa tem disponível.</a:t>
            </a:r>
            <a:endParaRPr lang="pt-BR" sz="2000" dirty="0" smtClean="0"/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A </a:t>
            </a:r>
            <a:r>
              <a:rPr lang="pt-BR" sz="2400" dirty="0"/>
              <a:t>busca pelo </a:t>
            </a:r>
            <a:r>
              <a:rPr lang="pt-BR" sz="2400" b="1" dirty="0"/>
              <a:t>equilíbrio</a:t>
            </a:r>
            <a:r>
              <a:rPr lang="pt-BR" sz="2400" dirty="0"/>
              <a:t> </a:t>
            </a:r>
            <a:r>
              <a:rPr lang="pt-BR" sz="2400" dirty="0" smtClean="0"/>
              <a:t>da </a:t>
            </a:r>
            <a:r>
              <a:rPr lang="pt-BR" sz="2400" dirty="0"/>
              <a:t>vida financeira.</a:t>
            </a:r>
            <a:r>
              <a:rPr lang="pt-BR" sz="2400" dirty="0" smtClean="0"/>
              <a:t> 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 Com </a:t>
            </a:r>
            <a:r>
              <a:rPr lang="pt-BR" sz="2400" b="1" dirty="0" smtClean="0"/>
              <a:t>informação, formação e orientação</a:t>
            </a:r>
            <a:r>
              <a:rPr lang="pt-BR" sz="2400" dirty="0" smtClean="0"/>
              <a:t>, os indivíduos se tornam </a:t>
            </a:r>
            <a:r>
              <a:rPr lang="pt-BR" sz="2400" dirty="0"/>
              <a:t>mais </a:t>
            </a:r>
            <a:r>
              <a:rPr lang="pt-BR" sz="2400" b="1" dirty="0"/>
              <a:t>conscientes </a:t>
            </a:r>
            <a:r>
              <a:rPr lang="pt-BR" sz="2400" dirty="0"/>
              <a:t>das oportunidades e </a:t>
            </a:r>
            <a:r>
              <a:rPr lang="pt-BR" sz="2400" b="1" u="sng" dirty="0">
                <a:solidFill>
                  <a:srgbClr val="FF0000"/>
                </a:solidFill>
              </a:rPr>
              <a:t>riscos neles envolvidos</a:t>
            </a:r>
            <a:r>
              <a:rPr lang="pt-BR" sz="2400" b="1" dirty="0">
                <a:solidFill>
                  <a:srgbClr val="FF0000"/>
                </a:solidFill>
              </a:rPr>
              <a:t>”. 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0000"/>
              </a:solidFill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/>
              <a:t>A </a:t>
            </a:r>
            <a:r>
              <a:rPr lang="pt-BR" sz="2400" b="1" dirty="0"/>
              <a:t>educação financeira</a:t>
            </a:r>
            <a:r>
              <a:rPr lang="pt-BR" sz="2400" dirty="0"/>
              <a:t> pode mudar vidas e permitir a </a:t>
            </a:r>
            <a:r>
              <a:rPr lang="pt-BR" sz="2400" b="1" dirty="0"/>
              <a:t>realização de sonhos </a:t>
            </a:r>
            <a:r>
              <a:rPr lang="pt-BR" sz="2400" dirty="0"/>
              <a:t>que dependem de dinheiro.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statística básica no Enem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7938"/>
            <a:ext cx="3063874" cy="15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7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503" y="384064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Financeira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4479"/>
            <a:ext cx="10515600" cy="5167312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400" dirty="0" smtClean="0"/>
              <a:t> Esse </a:t>
            </a:r>
            <a:r>
              <a:rPr lang="pt-BR" sz="2400" dirty="0"/>
              <a:t>conhecimento ainda </a:t>
            </a:r>
            <a:r>
              <a:rPr lang="pt-BR" sz="2400" dirty="0" smtClean="0"/>
              <a:t>é </a:t>
            </a:r>
            <a:r>
              <a:rPr lang="pt-BR" sz="2400" b="1" dirty="0" smtClean="0"/>
              <a:t>ignorado </a:t>
            </a:r>
            <a:r>
              <a:rPr lang="pt-BR" sz="2400" dirty="0"/>
              <a:t>pela maioria dos brasileiros</a:t>
            </a:r>
            <a:r>
              <a:rPr lang="pt-BR" sz="2400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 smtClean="0"/>
              <a:t> No </a:t>
            </a:r>
            <a:r>
              <a:rPr lang="pt-BR" sz="2400" dirty="0"/>
              <a:t>estudo, realizado em </a:t>
            </a:r>
            <a:r>
              <a:rPr lang="pt-BR" sz="2400" b="1" dirty="0"/>
              <a:t>144 países</a:t>
            </a:r>
            <a:r>
              <a:rPr lang="pt-BR" sz="2400" dirty="0"/>
              <a:t>, os brasileiros figuram na </a:t>
            </a:r>
            <a:r>
              <a:rPr lang="pt-BR" sz="2400" b="1" dirty="0"/>
              <a:t>modesta 74ª </a:t>
            </a:r>
            <a:r>
              <a:rPr lang="pt-BR" sz="2400" b="1" dirty="0" smtClean="0"/>
              <a:t>posição (septuagésimo quarto)</a:t>
            </a:r>
            <a:r>
              <a:rPr lang="pt-BR" sz="2400" dirty="0" smtClean="0"/>
              <a:t>, </a:t>
            </a:r>
            <a:r>
              <a:rPr lang="pt-BR" sz="2400" dirty="0"/>
              <a:t>atrás de diversos países economicamente mais pobres</a:t>
            </a:r>
            <a:r>
              <a:rPr lang="pt-BR" sz="2400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smtClean="0"/>
              <a:t>Pesquisa</a:t>
            </a:r>
            <a:r>
              <a:rPr lang="pt-BR" sz="2400" dirty="0"/>
              <a:t>, </a:t>
            </a:r>
            <a:r>
              <a:rPr lang="pt-BR" sz="2400" b="1" dirty="0"/>
              <a:t>publicada no Estadão</a:t>
            </a:r>
            <a:r>
              <a:rPr lang="pt-BR" sz="2400" dirty="0"/>
              <a:t>, revela que </a:t>
            </a:r>
            <a:r>
              <a:rPr lang="pt-BR" sz="2400" b="1" dirty="0">
                <a:hlinkClick r:id="rId2"/>
              </a:rPr>
              <a:t>52% dos brasileiros</a:t>
            </a:r>
            <a:r>
              <a:rPr lang="pt-BR" sz="2400" dirty="0"/>
              <a:t> não sabem como se planejar financeiramente, enquanto 46% não se sentem seguros para estipular metas de longo prazo.</a:t>
            </a:r>
          </a:p>
          <a:p>
            <a:pPr fontAlgn="base"/>
            <a:endParaRPr lang="pt-BR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m homem de negócios está triste e se preocupa com dinheiro, problema  financeiro, crise de dinheiro | Ve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62" y="0"/>
            <a:ext cx="2525938" cy="28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Fundo de Emergência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0326"/>
            <a:ext cx="10515600" cy="5016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 </a:t>
            </a:r>
            <a:r>
              <a:rPr lang="pt-BR" sz="2400" b="1" dirty="0" smtClean="0"/>
              <a:t>A importância </a:t>
            </a:r>
            <a:r>
              <a:rPr lang="pt-BR" sz="2400" b="1" dirty="0"/>
              <a:t>de ter um fundo de emergência guardado para lidar com gastos inesperados.</a:t>
            </a:r>
            <a:r>
              <a:rPr lang="pt-BR" sz="2400" dirty="0"/>
              <a:t> 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b="1" u="sng" dirty="0" smtClean="0"/>
              <a:t>Esse </a:t>
            </a:r>
            <a:r>
              <a:rPr lang="pt-BR" sz="2400" b="1" u="sng" dirty="0"/>
              <a:t>tipo de reserva é </a:t>
            </a:r>
            <a:r>
              <a:rPr lang="pt-BR" sz="2400" b="1" u="sng" dirty="0" smtClean="0"/>
              <a:t>essencial: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u="sng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P</a:t>
            </a:r>
            <a:r>
              <a:rPr lang="pt-BR" sz="2400" dirty="0" smtClean="0"/>
              <a:t>ara </a:t>
            </a:r>
            <a:r>
              <a:rPr lang="pt-BR" sz="2400" dirty="0"/>
              <a:t>ter um melhor controle dos gastos </a:t>
            </a:r>
            <a:r>
              <a:rPr lang="pt-BR" sz="2400" dirty="0" smtClean="0"/>
              <a:t>pessoais,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E</a:t>
            </a:r>
            <a:r>
              <a:rPr lang="pt-BR" sz="2400" dirty="0" smtClean="0"/>
              <a:t>nfrentar </a:t>
            </a:r>
            <a:r>
              <a:rPr lang="pt-BR" sz="2400" dirty="0"/>
              <a:t>períodos de crise ou dificuldades de forma mais tranquila. 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UNDO DE EMERGÊNCIA. - Dicas Para Poupar - Finanças e economiz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65" y="-23654"/>
            <a:ext cx="2045335" cy="18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2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Fundo de Emergência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 smtClean="0"/>
              <a:t>Você sabe exatamente como iniciar um fundo de emergência e quando ele  pode ser utilizado?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Dúvida PNG Images | Vetores E Arquivos PSD | Download Grátis Em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811462"/>
            <a:ext cx="3914774" cy="33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7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5156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50165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 </a:t>
            </a:r>
            <a:r>
              <a:rPr lang="pt-BR" sz="2400" dirty="0" smtClean="0"/>
              <a:t>É </a:t>
            </a:r>
            <a:r>
              <a:rPr lang="pt-BR" sz="2400" dirty="0"/>
              <a:t>uma reserva financeira destinada a cobrir gastos imprevistos e eventuais, que saem do orçamento habitual. 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/>
              <a:t> Alguns </a:t>
            </a:r>
            <a:r>
              <a:rPr lang="pt-BR" sz="2400" b="1" dirty="0"/>
              <a:t>exemplos </a:t>
            </a:r>
            <a:r>
              <a:rPr lang="pt-BR" sz="2400" b="1" dirty="0" smtClean="0"/>
              <a:t>são: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P</a:t>
            </a:r>
            <a:r>
              <a:rPr lang="pt-BR" sz="2400" dirty="0" smtClean="0"/>
              <a:t>roblemas </a:t>
            </a:r>
            <a:r>
              <a:rPr lang="pt-BR" sz="2400" dirty="0"/>
              <a:t>de saúde,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Demissões</a:t>
            </a:r>
            <a:r>
              <a:rPr lang="pt-BR" sz="2400" dirty="0"/>
              <a:t>,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Acidentes,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B</a:t>
            </a:r>
            <a:r>
              <a:rPr lang="pt-BR" sz="2400" dirty="0" smtClean="0"/>
              <a:t>aixa </a:t>
            </a:r>
            <a:r>
              <a:rPr lang="pt-BR" sz="2400" dirty="0"/>
              <a:t>no rendimento mensal. 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4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5156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ter um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5235" y="2237996"/>
            <a:ext cx="10515600" cy="5016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 smtClean="0"/>
              <a:t> </a:t>
            </a:r>
            <a:r>
              <a:rPr lang="pt-BR" sz="2400" dirty="0" smtClean="0"/>
              <a:t>Nenhum </a:t>
            </a:r>
            <a:r>
              <a:rPr lang="pt-BR" sz="2400" dirty="0"/>
              <a:t>de nós está imune contra </a:t>
            </a:r>
            <a:r>
              <a:rPr lang="pt-BR" sz="2400" b="1" dirty="0" smtClean="0"/>
              <a:t>imprevistos.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É </a:t>
            </a:r>
            <a:r>
              <a:rPr lang="pt-BR" sz="2400" dirty="0"/>
              <a:t>comum encontrar quem tenha dificuldade em </a:t>
            </a:r>
            <a:r>
              <a:rPr lang="pt-BR" sz="2400" b="1" dirty="0"/>
              <a:t>poupar dinheiro. </a:t>
            </a: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  Muitas </a:t>
            </a:r>
            <a:r>
              <a:rPr lang="pt-BR" sz="2400" dirty="0"/>
              <a:t>pessoas acabam dando prioridade para gastos </a:t>
            </a:r>
            <a:r>
              <a:rPr lang="pt-BR" sz="2400" b="1" dirty="0"/>
              <a:t>imediatistas e compras por impulso</a:t>
            </a:r>
            <a:r>
              <a:rPr lang="pt-BR" sz="2400" dirty="0"/>
              <a:t>, sem se preocupar em manter um </a:t>
            </a:r>
            <a:r>
              <a:rPr lang="pt-BR" sz="2400" b="1" dirty="0"/>
              <a:t>controle financeiro.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nheiro para fundo de emergência na jarra de vidro. segurança financeira  do conceito. | Foto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1122363"/>
            <a:ext cx="25749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9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515600" cy="1325563"/>
          </a:xfrm>
        </p:spPr>
        <p:txBody>
          <a:bodyPr/>
          <a:lstStyle/>
          <a:p>
            <a:pPr algn="ctr" fontAlgn="base"/>
            <a:r>
              <a:rPr lang="pt-B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ter um fundo de emergência?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400" y="1841500"/>
            <a:ext cx="10515600" cy="5016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 </a:t>
            </a:r>
            <a:r>
              <a:rPr lang="pt-BR" sz="2400" b="1" dirty="0" smtClean="0"/>
              <a:t>Ex.) </a:t>
            </a:r>
            <a:r>
              <a:rPr lang="pt-BR" sz="2400" b="1" dirty="0"/>
              <a:t>V</a:t>
            </a:r>
            <a:r>
              <a:rPr lang="pt-BR" sz="2400" b="1" dirty="0" smtClean="0"/>
              <a:t>ocê </a:t>
            </a:r>
            <a:r>
              <a:rPr lang="pt-BR" sz="2400" b="1" dirty="0"/>
              <a:t>mora de aluguel, tem um veículo financiado e ainda precisa arcar com as contas do mês da casa (luz, água, internet…). Então, em um determinado dia, você recebe a notícia de que está sendo desligado da empresa onde trabalha. </a:t>
            </a: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 Se </a:t>
            </a:r>
            <a:r>
              <a:rPr lang="pt-BR" sz="2400" dirty="0"/>
              <a:t>não tiver uma reserva de emergência, você precisará diminuir os gastos e recorrer a um empréstimo para continuar a sustentar as </a:t>
            </a:r>
            <a:r>
              <a:rPr lang="pt-BR" sz="2400" dirty="0" smtClean="0"/>
              <a:t>despesas.</a:t>
            </a:r>
            <a:endParaRPr lang="pt-BR" sz="2400" dirty="0"/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sespero: o que fazer para controlá-lo - Blog Vittu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9" y="4673600"/>
            <a:ext cx="3251201" cy="21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515600" cy="1325563"/>
          </a:xfrm>
        </p:spPr>
        <p:txBody>
          <a:bodyPr/>
          <a:lstStyle/>
          <a:p>
            <a:pPr algn="ctr" fontAlgn="base"/>
            <a:r>
              <a:rPr lang="pt-BR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Atenção!</a:t>
            </a:r>
            <a:endParaRPr lang="pt-BR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400" y="1841500"/>
            <a:ext cx="10515600" cy="5016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 </a:t>
            </a:r>
            <a:r>
              <a:rPr lang="pt-BR" sz="2400" dirty="0"/>
              <a:t>Para formar o seu fundo de emergência e evitar que despesas inesperadas atrapalhem o seu orçamento, </a:t>
            </a:r>
            <a:r>
              <a:rPr lang="pt-BR" sz="2400" b="1" dirty="0"/>
              <a:t>é necessário </a:t>
            </a:r>
            <a:r>
              <a:rPr lang="pt-BR" sz="2400" b="1" dirty="0" smtClean="0"/>
              <a:t>fazer: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 </a:t>
            </a:r>
            <a:r>
              <a:rPr lang="pt-BR" sz="2400" b="1" dirty="0"/>
              <a:t>U</a:t>
            </a:r>
            <a:r>
              <a:rPr lang="pt-BR" sz="2400" b="1" dirty="0" smtClean="0"/>
              <a:t>m </a:t>
            </a:r>
            <a:r>
              <a:rPr lang="pt-BR" sz="2400" b="1" dirty="0"/>
              <a:t>planejamento financeiro, </a:t>
            </a:r>
            <a:r>
              <a:rPr lang="pt-BR" sz="2400" dirty="0" smtClean="0"/>
              <a:t>estabelecendo </a:t>
            </a:r>
            <a:r>
              <a:rPr lang="pt-BR" sz="2400" dirty="0"/>
              <a:t>metas para poupar e conseguir construir uma vida financeira mais saudável. </a:t>
            </a:r>
          </a:p>
        </p:txBody>
      </p:sp>
      <p:pic>
        <p:nvPicPr>
          <p:cNvPr id="4" name="Picture 4" descr="entrada resistência Tempo faculdade processos Completa Chalé Dedos do p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38"/>
            <a:ext cx="1673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esquisa de satisfação do cliente: 5 motivos essenciais para fazer e  participar - Follow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495800"/>
            <a:ext cx="6022974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58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423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Tema do Office</vt:lpstr>
      <vt:lpstr>Educação Financeira (“Conscientização e Capacitação para o Bem-Estar Financeiro.") </vt:lpstr>
      <vt:lpstr>Educação Financeira</vt:lpstr>
      <vt:lpstr>Educação Financeira</vt:lpstr>
      <vt:lpstr>Fundo de Emergência</vt:lpstr>
      <vt:lpstr>Fundo de Emergência</vt:lpstr>
      <vt:lpstr>O que é fundo de emergência?</vt:lpstr>
      <vt:lpstr>Por que ter um fundo de emergência?</vt:lpstr>
      <vt:lpstr>Por que ter um fundo de emergência?</vt:lpstr>
      <vt:lpstr>Atenção!</vt:lpstr>
      <vt:lpstr>Qual é o valor ideal para um fundo de emergência?</vt:lpstr>
      <vt:lpstr>Como iniciar uma reserva financeira? 3 passos</vt:lpstr>
      <vt:lpstr>Como iniciar uma reserva financeira? 3 passos</vt:lpstr>
      <vt:lpstr>Como iniciar uma reserva financeira? 3 passos</vt:lpstr>
      <vt:lpstr>Investimentos</vt:lpstr>
      <vt:lpstr>Investimentos</vt:lpstr>
      <vt:lpstr>Investimentos</vt:lpstr>
      <vt:lpstr>Quando usar o fundo de emergência?</vt:lpstr>
      <vt:lpstr>Quando usar o fundo de emergência?</vt:lpstr>
      <vt:lpstr>FIM!!!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Financeira</dc:title>
  <dc:creator>Leonardo</dc:creator>
  <cp:lastModifiedBy>Leonardo</cp:lastModifiedBy>
  <cp:revision>27</cp:revision>
  <dcterms:created xsi:type="dcterms:W3CDTF">2024-03-20T16:50:40Z</dcterms:created>
  <dcterms:modified xsi:type="dcterms:W3CDTF">2024-05-20T12:58:54Z</dcterms:modified>
</cp:coreProperties>
</file>