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2" r:id="rId3"/>
    <p:sldId id="257" r:id="rId4"/>
    <p:sldId id="258" r:id="rId5"/>
    <p:sldId id="260" r:id="rId6"/>
    <p:sldId id="264" r:id="rId7"/>
    <p:sldId id="267" r:id="rId8"/>
    <p:sldId id="268" r:id="rId9"/>
    <p:sldId id="269" r:id="rId10"/>
    <p:sldId id="270" r:id="rId11"/>
    <p:sldId id="266" r:id="rId12"/>
    <p:sldId id="259"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2"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0158AB-F559-6964-7D96-2EB5CBA70632}"/>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652742B6-D584-BC7C-547A-ACF7A66A40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1F8524AA-873B-C5A5-D5B9-4DCF956A4D63}"/>
              </a:ext>
            </a:extLst>
          </p:cNvPr>
          <p:cNvSpPr>
            <a:spLocks noGrp="1"/>
          </p:cNvSpPr>
          <p:nvPr>
            <p:ph type="dt" sz="half" idx="10"/>
          </p:nvPr>
        </p:nvSpPr>
        <p:spPr/>
        <p:txBody>
          <a:bodyPr/>
          <a:lstStyle/>
          <a:p>
            <a:fld id="{06C392FC-0CE5-4D61-B9CD-05707C88B838}" type="datetimeFigureOut">
              <a:rPr lang="pt-BR" smtClean="0"/>
              <a:t>03/07/2024</a:t>
            </a:fld>
            <a:endParaRPr lang="pt-BR"/>
          </a:p>
        </p:txBody>
      </p:sp>
      <p:sp>
        <p:nvSpPr>
          <p:cNvPr id="5" name="Espaço Reservado para Rodapé 4">
            <a:extLst>
              <a:ext uri="{FF2B5EF4-FFF2-40B4-BE49-F238E27FC236}">
                <a16:creationId xmlns:a16="http://schemas.microsoft.com/office/drawing/2014/main" id="{E576F0F1-7D98-D634-F164-ED0860D6A04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50114CA-D837-2341-911E-7BEDEF1A8C7C}"/>
              </a:ext>
            </a:extLst>
          </p:cNvPr>
          <p:cNvSpPr>
            <a:spLocks noGrp="1"/>
          </p:cNvSpPr>
          <p:nvPr>
            <p:ph type="sldNum" sz="quarter" idx="12"/>
          </p:nvPr>
        </p:nvSpPr>
        <p:spPr/>
        <p:txBody>
          <a:bodyPr/>
          <a:lstStyle/>
          <a:p>
            <a:fld id="{408D0284-3641-4FE6-BAD2-1478BDEB948E}" type="slidenum">
              <a:rPr lang="pt-BR" smtClean="0"/>
              <a:t>‹nº›</a:t>
            </a:fld>
            <a:endParaRPr lang="pt-BR"/>
          </a:p>
        </p:txBody>
      </p:sp>
    </p:spTree>
    <p:extLst>
      <p:ext uri="{BB962C8B-B14F-4D97-AF65-F5344CB8AC3E}">
        <p14:creationId xmlns:p14="http://schemas.microsoft.com/office/powerpoint/2010/main" val="2364527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390022-BD78-849D-2593-11429EA016FE}"/>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262E982C-B435-293F-B603-007605E773F1}"/>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DB5F0E3-3C6B-294C-3D90-C6B6271FD058}"/>
              </a:ext>
            </a:extLst>
          </p:cNvPr>
          <p:cNvSpPr>
            <a:spLocks noGrp="1"/>
          </p:cNvSpPr>
          <p:nvPr>
            <p:ph type="dt" sz="half" idx="10"/>
          </p:nvPr>
        </p:nvSpPr>
        <p:spPr/>
        <p:txBody>
          <a:bodyPr/>
          <a:lstStyle/>
          <a:p>
            <a:fld id="{06C392FC-0CE5-4D61-B9CD-05707C88B838}" type="datetimeFigureOut">
              <a:rPr lang="pt-BR" smtClean="0"/>
              <a:t>03/07/2024</a:t>
            </a:fld>
            <a:endParaRPr lang="pt-BR"/>
          </a:p>
        </p:txBody>
      </p:sp>
      <p:sp>
        <p:nvSpPr>
          <p:cNvPr id="5" name="Espaço Reservado para Rodapé 4">
            <a:extLst>
              <a:ext uri="{FF2B5EF4-FFF2-40B4-BE49-F238E27FC236}">
                <a16:creationId xmlns:a16="http://schemas.microsoft.com/office/drawing/2014/main" id="{9597FE4D-3430-CF70-1407-EE53574823C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0752552-1D6A-4B63-028B-C84E4F70F0CD}"/>
              </a:ext>
            </a:extLst>
          </p:cNvPr>
          <p:cNvSpPr>
            <a:spLocks noGrp="1"/>
          </p:cNvSpPr>
          <p:nvPr>
            <p:ph type="sldNum" sz="quarter" idx="12"/>
          </p:nvPr>
        </p:nvSpPr>
        <p:spPr/>
        <p:txBody>
          <a:bodyPr/>
          <a:lstStyle/>
          <a:p>
            <a:fld id="{408D0284-3641-4FE6-BAD2-1478BDEB948E}" type="slidenum">
              <a:rPr lang="pt-BR" smtClean="0"/>
              <a:t>‹nº›</a:t>
            </a:fld>
            <a:endParaRPr lang="pt-BR"/>
          </a:p>
        </p:txBody>
      </p:sp>
    </p:spTree>
    <p:extLst>
      <p:ext uri="{BB962C8B-B14F-4D97-AF65-F5344CB8AC3E}">
        <p14:creationId xmlns:p14="http://schemas.microsoft.com/office/powerpoint/2010/main" val="24004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59B025E-D4B0-F86D-C8B4-9BD9535982DC}"/>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297EE680-5FA4-BF1D-E68A-A5D09DCC96EB}"/>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52873C0-28F4-A46D-219C-A505E8EA70EB}"/>
              </a:ext>
            </a:extLst>
          </p:cNvPr>
          <p:cNvSpPr>
            <a:spLocks noGrp="1"/>
          </p:cNvSpPr>
          <p:nvPr>
            <p:ph type="dt" sz="half" idx="10"/>
          </p:nvPr>
        </p:nvSpPr>
        <p:spPr/>
        <p:txBody>
          <a:bodyPr/>
          <a:lstStyle/>
          <a:p>
            <a:fld id="{06C392FC-0CE5-4D61-B9CD-05707C88B838}" type="datetimeFigureOut">
              <a:rPr lang="pt-BR" smtClean="0"/>
              <a:t>03/07/2024</a:t>
            </a:fld>
            <a:endParaRPr lang="pt-BR"/>
          </a:p>
        </p:txBody>
      </p:sp>
      <p:sp>
        <p:nvSpPr>
          <p:cNvPr id="5" name="Espaço Reservado para Rodapé 4">
            <a:extLst>
              <a:ext uri="{FF2B5EF4-FFF2-40B4-BE49-F238E27FC236}">
                <a16:creationId xmlns:a16="http://schemas.microsoft.com/office/drawing/2014/main" id="{3A2D5DE2-1749-21BA-86AF-A489D2BE5F0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7101FBD-61A6-0A55-5158-21F05D4E6A4C}"/>
              </a:ext>
            </a:extLst>
          </p:cNvPr>
          <p:cNvSpPr>
            <a:spLocks noGrp="1"/>
          </p:cNvSpPr>
          <p:nvPr>
            <p:ph type="sldNum" sz="quarter" idx="12"/>
          </p:nvPr>
        </p:nvSpPr>
        <p:spPr/>
        <p:txBody>
          <a:bodyPr/>
          <a:lstStyle/>
          <a:p>
            <a:fld id="{408D0284-3641-4FE6-BAD2-1478BDEB948E}" type="slidenum">
              <a:rPr lang="pt-BR" smtClean="0"/>
              <a:t>‹nº›</a:t>
            </a:fld>
            <a:endParaRPr lang="pt-BR"/>
          </a:p>
        </p:txBody>
      </p:sp>
    </p:spTree>
    <p:extLst>
      <p:ext uri="{BB962C8B-B14F-4D97-AF65-F5344CB8AC3E}">
        <p14:creationId xmlns:p14="http://schemas.microsoft.com/office/powerpoint/2010/main" val="136791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809C42-0939-C36D-F888-23DAB616FC9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68A481D-7D78-5C16-3A0A-81320A68F4EF}"/>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C3F1397-6F15-B26D-EAF2-61371F2B12D5}"/>
              </a:ext>
            </a:extLst>
          </p:cNvPr>
          <p:cNvSpPr>
            <a:spLocks noGrp="1"/>
          </p:cNvSpPr>
          <p:nvPr>
            <p:ph type="dt" sz="half" idx="10"/>
          </p:nvPr>
        </p:nvSpPr>
        <p:spPr/>
        <p:txBody>
          <a:bodyPr/>
          <a:lstStyle/>
          <a:p>
            <a:fld id="{06C392FC-0CE5-4D61-B9CD-05707C88B838}" type="datetimeFigureOut">
              <a:rPr lang="pt-BR" smtClean="0"/>
              <a:t>03/07/2024</a:t>
            </a:fld>
            <a:endParaRPr lang="pt-BR"/>
          </a:p>
        </p:txBody>
      </p:sp>
      <p:sp>
        <p:nvSpPr>
          <p:cNvPr id="5" name="Espaço Reservado para Rodapé 4">
            <a:extLst>
              <a:ext uri="{FF2B5EF4-FFF2-40B4-BE49-F238E27FC236}">
                <a16:creationId xmlns:a16="http://schemas.microsoft.com/office/drawing/2014/main" id="{C080BD8C-D870-ABE9-6223-DC6C9FF7D08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F3C92E4-F0FC-31C7-7128-396AC935C4D3}"/>
              </a:ext>
            </a:extLst>
          </p:cNvPr>
          <p:cNvSpPr>
            <a:spLocks noGrp="1"/>
          </p:cNvSpPr>
          <p:nvPr>
            <p:ph type="sldNum" sz="quarter" idx="12"/>
          </p:nvPr>
        </p:nvSpPr>
        <p:spPr/>
        <p:txBody>
          <a:bodyPr/>
          <a:lstStyle/>
          <a:p>
            <a:fld id="{408D0284-3641-4FE6-BAD2-1478BDEB948E}" type="slidenum">
              <a:rPr lang="pt-BR" smtClean="0"/>
              <a:t>‹nº›</a:t>
            </a:fld>
            <a:endParaRPr lang="pt-BR"/>
          </a:p>
        </p:txBody>
      </p:sp>
    </p:spTree>
    <p:extLst>
      <p:ext uri="{BB962C8B-B14F-4D97-AF65-F5344CB8AC3E}">
        <p14:creationId xmlns:p14="http://schemas.microsoft.com/office/powerpoint/2010/main" val="3189247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DE5F2C-485B-A47D-E5D5-80201E2C26A0}"/>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838FDAE1-9073-A4FF-E1A2-8D63979E24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63A88752-8563-5A0F-FD82-59AA34DFBE92}"/>
              </a:ext>
            </a:extLst>
          </p:cNvPr>
          <p:cNvSpPr>
            <a:spLocks noGrp="1"/>
          </p:cNvSpPr>
          <p:nvPr>
            <p:ph type="dt" sz="half" idx="10"/>
          </p:nvPr>
        </p:nvSpPr>
        <p:spPr/>
        <p:txBody>
          <a:bodyPr/>
          <a:lstStyle/>
          <a:p>
            <a:fld id="{06C392FC-0CE5-4D61-B9CD-05707C88B838}" type="datetimeFigureOut">
              <a:rPr lang="pt-BR" smtClean="0"/>
              <a:t>03/07/2024</a:t>
            </a:fld>
            <a:endParaRPr lang="pt-BR"/>
          </a:p>
        </p:txBody>
      </p:sp>
      <p:sp>
        <p:nvSpPr>
          <p:cNvPr id="5" name="Espaço Reservado para Rodapé 4">
            <a:extLst>
              <a:ext uri="{FF2B5EF4-FFF2-40B4-BE49-F238E27FC236}">
                <a16:creationId xmlns:a16="http://schemas.microsoft.com/office/drawing/2014/main" id="{25674204-E74B-EFE9-3BF0-62133BB24F7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5E843C2-47E7-1D40-29A4-5CB9A9938684}"/>
              </a:ext>
            </a:extLst>
          </p:cNvPr>
          <p:cNvSpPr>
            <a:spLocks noGrp="1"/>
          </p:cNvSpPr>
          <p:nvPr>
            <p:ph type="sldNum" sz="quarter" idx="12"/>
          </p:nvPr>
        </p:nvSpPr>
        <p:spPr/>
        <p:txBody>
          <a:bodyPr/>
          <a:lstStyle/>
          <a:p>
            <a:fld id="{408D0284-3641-4FE6-BAD2-1478BDEB948E}" type="slidenum">
              <a:rPr lang="pt-BR" smtClean="0"/>
              <a:t>‹nº›</a:t>
            </a:fld>
            <a:endParaRPr lang="pt-BR"/>
          </a:p>
        </p:txBody>
      </p:sp>
    </p:spTree>
    <p:extLst>
      <p:ext uri="{BB962C8B-B14F-4D97-AF65-F5344CB8AC3E}">
        <p14:creationId xmlns:p14="http://schemas.microsoft.com/office/powerpoint/2010/main" val="100323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6ED4F9-716F-74E9-FEEA-4C1355D1234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DF1468FA-519B-5826-58CF-2C48B2FCDF27}"/>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CE0165EC-D928-DDE8-F648-5B2E9BB5F43D}"/>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273198DA-5884-A7E9-0EC1-9AA8D69103EE}"/>
              </a:ext>
            </a:extLst>
          </p:cNvPr>
          <p:cNvSpPr>
            <a:spLocks noGrp="1"/>
          </p:cNvSpPr>
          <p:nvPr>
            <p:ph type="dt" sz="half" idx="10"/>
          </p:nvPr>
        </p:nvSpPr>
        <p:spPr/>
        <p:txBody>
          <a:bodyPr/>
          <a:lstStyle/>
          <a:p>
            <a:fld id="{06C392FC-0CE5-4D61-B9CD-05707C88B838}" type="datetimeFigureOut">
              <a:rPr lang="pt-BR" smtClean="0"/>
              <a:t>03/07/2024</a:t>
            </a:fld>
            <a:endParaRPr lang="pt-BR"/>
          </a:p>
        </p:txBody>
      </p:sp>
      <p:sp>
        <p:nvSpPr>
          <p:cNvPr id="6" name="Espaço Reservado para Rodapé 5">
            <a:extLst>
              <a:ext uri="{FF2B5EF4-FFF2-40B4-BE49-F238E27FC236}">
                <a16:creationId xmlns:a16="http://schemas.microsoft.com/office/drawing/2014/main" id="{24464ECD-23B8-55AE-A51B-B3FF690EEDA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EC96A25-522D-728F-C19D-C53F19E95218}"/>
              </a:ext>
            </a:extLst>
          </p:cNvPr>
          <p:cNvSpPr>
            <a:spLocks noGrp="1"/>
          </p:cNvSpPr>
          <p:nvPr>
            <p:ph type="sldNum" sz="quarter" idx="12"/>
          </p:nvPr>
        </p:nvSpPr>
        <p:spPr/>
        <p:txBody>
          <a:bodyPr/>
          <a:lstStyle/>
          <a:p>
            <a:fld id="{408D0284-3641-4FE6-BAD2-1478BDEB948E}" type="slidenum">
              <a:rPr lang="pt-BR" smtClean="0"/>
              <a:t>‹nº›</a:t>
            </a:fld>
            <a:endParaRPr lang="pt-BR"/>
          </a:p>
        </p:txBody>
      </p:sp>
    </p:spTree>
    <p:extLst>
      <p:ext uri="{BB962C8B-B14F-4D97-AF65-F5344CB8AC3E}">
        <p14:creationId xmlns:p14="http://schemas.microsoft.com/office/powerpoint/2010/main" val="212978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76ADCA-87E9-C194-8142-244E51BB88E1}"/>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B45EEEC3-8E00-1717-DC71-3B15608E53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A55EC2DB-41B3-8401-7D8C-14C6101E4798}"/>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E4F96D88-9E43-0F03-E1A5-47BA2F4EA6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67693161-0112-9046-972E-BB9CEE5D347C}"/>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61C6CF5F-7201-4B06-E85B-D22A3063734F}"/>
              </a:ext>
            </a:extLst>
          </p:cNvPr>
          <p:cNvSpPr>
            <a:spLocks noGrp="1"/>
          </p:cNvSpPr>
          <p:nvPr>
            <p:ph type="dt" sz="half" idx="10"/>
          </p:nvPr>
        </p:nvSpPr>
        <p:spPr/>
        <p:txBody>
          <a:bodyPr/>
          <a:lstStyle/>
          <a:p>
            <a:fld id="{06C392FC-0CE5-4D61-B9CD-05707C88B838}" type="datetimeFigureOut">
              <a:rPr lang="pt-BR" smtClean="0"/>
              <a:t>03/07/2024</a:t>
            </a:fld>
            <a:endParaRPr lang="pt-BR"/>
          </a:p>
        </p:txBody>
      </p:sp>
      <p:sp>
        <p:nvSpPr>
          <p:cNvPr id="8" name="Espaço Reservado para Rodapé 7">
            <a:extLst>
              <a:ext uri="{FF2B5EF4-FFF2-40B4-BE49-F238E27FC236}">
                <a16:creationId xmlns:a16="http://schemas.microsoft.com/office/drawing/2014/main" id="{BA7FEF8C-78D9-95A4-7E1E-D9BCA075E726}"/>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6E48C2FA-C990-ED2A-E69D-70D6607A65A8}"/>
              </a:ext>
            </a:extLst>
          </p:cNvPr>
          <p:cNvSpPr>
            <a:spLocks noGrp="1"/>
          </p:cNvSpPr>
          <p:nvPr>
            <p:ph type="sldNum" sz="quarter" idx="12"/>
          </p:nvPr>
        </p:nvSpPr>
        <p:spPr/>
        <p:txBody>
          <a:bodyPr/>
          <a:lstStyle/>
          <a:p>
            <a:fld id="{408D0284-3641-4FE6-BAD2-1478BDEB948E}" type="slidenum">
              <a:rPr lang="pt-BR" smtClean="0"/>
              <a:t>‹nº›</a:t>
            </a:fld>
            <a:endParaRPr lang="pt-BR"/>
          </a:p>
        </p:txBody>
      </p:sp>
    </p:spTree>
    <p:extLst>
      <p:ext uri="{BB962C8B-B14F-4D97-AF65-F5344CB8AC3E}">
        <p14:creationId xmlns:p14="http://schemas.microsoft.com/office/powerpoint/2010/main" val="2060468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B65246-A4FD-A5CF-F02D-CD029A99B5F4}"/>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5CA7139B-2E11-66DD-D463-D8D8752589C0}"/>
              </a:ext>
            </a:extLst>
          </p:cNvPr>
          <p:cNvSpPr>
            <a:spLocks noGrp="1"/>
          </p:cNvSpPr>
          <p:nvPr>
            <p:ph type="dt" sz="half" idx="10"/>
          </p:nvPr>
        </p:nvSpPr>
        <p:spPr/>
        <p:txBody>
          <a:bodyPr/>
          <a:lstStyle/>
          <a:p>
            <a:fld id="{06C392FC-0CE5-4D61-B9CD-05707C88B838}" type="datetimeFigureOut">
              <a:rPr lang="pt-BR" smtClean="0"/>
              <a:t>03/07/2024</a:t>
            </a:fld>
            <a:endParaRPr lang="pt-BR"/>
          </a:p>
        </p:txBody>
      </p:sp>
      <p:sp>
        <p:nvSpPr>
          <p:cNvPr id="4" name="Espaço Reservado para Rodapé 3">
            <a:extLst>
              <a:ext uri="{FF2B5EF4-FFF2-40B4-BE49-F238E27FC236}">
                <a16:creationId xmlns:a16="http://schemas.microsoft.com/office/drawing/2014/main" id="{B7196B56-DA4F-8B04-BBC5-0D0C27A84B11}"/>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6B23F14-0F9B-FA4E-7D57-F94164B45308}"/>
              </a:ext>
            </a:extLst>
          </p:cNvPr>
          <p:cNvSpPr>
            <a:spLocks noGrp="1"/>
          </p:cNvSpPr>
          <p:nvPr>
            <p:ph type="sldNum" sz="quarter" idx="12"/>
          </p:nvPr>
        </p:nvSpPr>
        <p:spPr/>
        <p:txBody>
          <a:bodyPr/>
          <a:lstStyle/>
          <a:p>
            <a:fld id="{408D0284-3641-4FE6-BAD2-1478BDEB948E}" type="slidenum">
              <a:rPr lang="pt-BR" smtClean="0"/>
              <a:t>‹nº›</a:t>
            </a:fld>
            <a:endParaRPr lang="pt-BR"/>
          </a:p>
        </p:txBody>
      </p:sp>
    </p:spTree>
    <p:extLst>
      <p:ext uri="{BB962C8B-B14F-4D97-AF65-F5344CB8AC3E}">
        <p14:creationId xmlns:p14="http://schemas.microsoft.com/office/powerpoint/2010/main" val="344027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EC3B7D33-8028-7FC6-6386-A12C6A5EE5CA}"/>
              </a:ext>
            </a:extLst>
          </p:cNvPr>
          <p:cNvSpPr>
            <a:spLocks noGrp="1"/>
          </p:cNvSpPr>
          <p:nvPr>
            <p:ph type="dt" sz="half" idx="10"/>
          </p:nvPr>
        </p:nvSpPr>
        <p:spPr/>
        <p:txBody>
          <a:bodyPr/>
          <a:lstStyle/>
          <a:p>
            <a:fld id="{06C392FC-0CE5-4D61-B9CD-05707C88B838}" type="datetimeFigureOut">
              <a:rPr lang="pt-BR" smtClean="0"/>
              <a:t>03/07/2024</a:t>
            </a:fld>
            <a:endParaRPr lang="pt-BR"/>
          </a:p>
        </p:txBody>
      </p:sp>
      <p:sp>
        <p:nvSpPr>
          <p:cNvPr id="3" name="Espaço Reservado para Rodapé 2">
            <a:extLst>
              <a:ext uri="{FF2B5EF4-FFF2-40B4-BE49-F238E27FC236}">
                <a16:creationId xmlns:a16="http://schemas.microsoft.com/office/drawing/2014/main" id="{0C304D3F-D0E8-957D-786D-1D52DD9BA817}"/>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1BA1039D-51E5-9286-A859-6723333F2012}"/>
              </a:ext>
            </a:extLst>
          </p:cNvPr>
          <p:cNvSpPr>
            <a:spLocks noGrp="1"/>
          </p:cNvSpPr>
          <p:nvPr>
            <p:ph type="sldNum" sz="quarter" idx="12"/>
          </p:nvPr>
        </p:nvSpPr>
        <p:spPr/>
        <p:txBody>
          <a:bodyPr/>
          <a:lstStyle/>
          <a:p>
            <a:fld id="{408D0284-3641-4FE6-BAD2-1478BDEB948E}" type="slidenum">
              <a:rPr lang="pt-BR" smtClean="0"/>
              <a:t>‹nº›</a:t>
            </a:fld>
            <a:endParaRPr lang="pt-BR"/>
          </a:p>
        </p:txBody>
      </p:sp>
    </p:spTree>
    <p:extLst>
      <p:ext uri="{BB962C8B-B14F-4D97-AF65-F5344CB8AC3E}">
        <p14:creationId xmlns:p14="http://schemas.microsoft.com/office/powerpoint/2010/main" val="273176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B86794-BEFB-4EE8-4F5B-3DA663EEE42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3899D8C3-9901-BB46-47DD-F79316B054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EEC9FFD-85B5-FEF3-67B6-2737FAE79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95F576A-622C-D8F5-A1EF-4EFA35E0FFAA}"/>
              </a:ext>
            </a:extLst>
          </p:cNvPr>
          <p:cNvSpPr>
            <a:spLocks noGrp="1"/>
          </p:cNvSpPr>
          <p:nvPr>
            <p:ph type="dt" sz="half" idx="10"/>
          </p:nvPr>
        </p:nvSpPr>
        <p:spPr/>
        <p:txBody>
          <a:bodyPr/>
          <a:lstStyle/>
          <a:p>
            <a:fld id="{06C392FC-0CE5-4D61-B9CD-05707C88B838}" type="datetimeFigureOut">
              <a:rPr lang="pt-BR" smtClean="0"/>
              <a:t>03/07/2024</a:t>
            </a:fld>
            <a:endParaRPr lang="pt-BR"/>
          </a:p>
        </p:txBody>
      </p:sp>
      <p:sp>
        <p:nvSpPr>
          <p:cNvPr id="6" name="Espaço Reservado para Rodapé 5">
            <a:extLst>
              <a:ext uri="{FF2B5EF4-FFF2-40B4-BE49-F238E27FC236}">
                <a16:creationId xmlns:a16="http://schemas.microsoft.com/office/drawing/2014/main" id="{D8A6AEB1-B500-7ACC-F4D9-CF1F7FE0F8D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D7931F3-891D-FB50-FF3B-6A5DF9805B4F}"/>
              </a:ext>
            </a:extLst>
          </p:cNvPr>
          <p:cNvSpPr>
            <a:spLocks noGrp="1"/>
          </p:cNvSpPr>
          <p:nvPr>
            <p:ph type="sldNum" sz="quarter" idx="12"/>
          </p:nvPr>
        </p:nvSpPr>
        <p:spPr/>
        <p:txBody>
          <a:bodyPr/>
          <a:lstStyle/>
          <a:p>
            <a:fld id="{408D0284-3641-4FE6-BAD2-1478BDEB948E}" type="slidenum">
              <a:rPr lang="pt-BR" smtClean="0"/>
              <a:t>‹nº›</a:t>
            </a:fld>
            <a:endParaRPr lang="pt-BR"/>
          </a:p>
        </p:txBody>
      </p:sp>
    </p:spTree>
    <p:extLst>
      <p:ext uri="{BB962C8B-B14F-4D97-AF65-F5344CB8AC3E}">
        <p14:creationId xmlns:p14="http://schemas.microsoft.com/office/powerpoint/2010/main" val="235259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B2C518-3F78-7468-D13C-8D30F3E8382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68C9EE37-F882-D3F2-BC59-851A945B63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B1DB96C4-F5FE-FDB7-B870-835531133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DCE731B-645B-F8E7-DCF0-D01742FD6C6A}"/>
              </a:ext>
            </a:extLst>
          </p:cNvPr>
          <p:cNvSpPr>
            <a:spLocks noGrp="1"/>
          </p:cNvSpPr>
          <p:nvPr>
            <p:ph type="dt" sz="half" idx="10"/>
          </p:nvPr>
        </p:nvSpPr>
        <p:spPr/>
        <p:txBody>
          <a:bodyPr/>
          <a:lstStyle/>
          <a:p>
            <a:fld id="{06C392FC-0CE5-4D61-B9CD-05707C88B838}" type="datetimeFigureOut">
              <a:rPr lang="pt-BR" smtClean="0"/>
              <a:t>03/07/2024</a:t>
            </a:fld>
            <a:endParaRPr lang="pt-BR"/>
          </a:p>
        </p:txBody>
      </p:sp>
      <p:sp>
        <p:nvSpPr>
          <p:cNvPr id="6" name="Espaço Reservado para Rodapé 5">
            <a:extLst>
              <a:ext uri="{FF2B5EF4-FFF2-40B4-BE49-F238E27FC236}">
                <a16:creationId xmlns:a16="http://schemas.microsoft.com/office/drawing/2014/main" id="{E48B1CB7-9157-428B-75E3-B2540AD430B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AF0D326-A39D-1056-9FC1-4CCE1986FAB7}"/>
              </a:ext>
            </a:extLst>
          </p:cNvPr>
          <p:cNvSpPr>
            <a:spLocks noGrp="1"/>
          </p:cNvSpPr>
          <p:nvPr>
            <p:ph type="sldNum" sz="quarter" idx="12"/>
          </p:nvPr>
        </p:nvSpPr>
        <p:spPr/>
        <p:txBody>
          <a:bodyPr/>
          <a:lstStyle/>
          <a:p>
            <a:fld id="{408D0284-3641-4FE6-BAD2-1478BDEB948E}" type="slidenum">
              <a:rPr lang="pt-BR" smtClean="0"/>
              <a:t>‹nº›</a:t>
            </a:fld>
            <a:endParaRPr lang="pt-BR"/>
          </a:p>
        </p:txBody>
      </p:sp>
    </p:spTree>
    <p:extLst>
      <p:ext uri="{BB962C8B-B14F-4D97-AF65-F5344CB8AC3E}">
        <p14:creationId xmlns:p14="http://schemas.microsoft.com/office/powerpoint/2010/main" val="3597567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17FEDA5B-5EB1-514C-5F25-5946E12536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1AC2D56-D62B-1FCD-1482-5028541301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ADD6132-5C21-478F-A9CB-0FF6ABBF5A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392FC-0CE5-4D61-B9CD-05707C88B838}" type="datetimeFigureOut">
              <a:rPr lang="pt-BR" smtClean="0"/>
              <a:t>03/07/2024</a:t>
            </a:fld>
            <a:endParaRPr lang="pt-BR"/>
          </a:p>
        </p:txBody>
      </p:sp>
      <p:sp>
        <p:nvSpPr>
          <p:cNvPr id="5" name="Espaço Reservado para Rodapé 4">
            <a:extLst>
              <a:ext uri="{FF2B5EF4-FFF2-40B4-BE49-F238E27FC236}">
                <a16:creationId xmlns:a16="http://schemas.microsoft.com/office/drawing/2014/main" id="{20A6D0C9-AF8E-9D63-0A0F-4601D33E66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DC25296F-0F9D-1EB2-51E5-4A5412BCDB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D0284-3641-4FE6-BAD2-1478BDEB948E}" type="slidenum">
              <a:rPr lang="pt-BR" smtClean="0"/>
              <a:t>‹nº›</a:t>
            </a:fld>
            <a:endParaRPr lang="pt-BR"/>
          </a:p>
        </p:txBody>
      </p:sp>
    </p:spTree>
    <p:extLst>
      <p:ext uri="{BB962C8B-B14F-4D97-AF65-F5344CB8AC3E}">
        <p14:creationId xmlns:p14="http://schemas.microsoft.com/office/powerpoint/2010/main" val="2642498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hyperlink" Target="https://www.mds.gov.br/webarquivos/publicacao/assistencia_social/cartilhas/Cartilha_carteira_pessoa_idosa_29.11-1.pdf" TargetMode="External" /><Relationship Id="rId2" Type="http://schemas.openxmlformats.org/officeDocument/2006/relationships/hyperlink" Target="https://cadunicobrasil.com.br/beneficios-direitos-idosos-liberado/" TargetMode="External" /><Relationship Id="rId1" Type="http://schemas.openxmlformats.org/officeDocument/2006/relationships/slideLayout" Target="../slideLayouts/slideLayout2.xml" /><Relationship Id="rId5" Type="http://schemas.openxmlformats.org/officeDocument/2006/relationships/hyperlink" Target="https://bvsms.saude.gov.br/bvs/publicacoes/caderneta_saude_pessoa_idosa.pdf" TargetMode="External" /><Relationship Id="rId4" Type="http://schemas.openxmlformats.org/officeDocument/2006/relationships/hyperlink" Target="https://www.gov.br/mdh/pt-br/assuntos/noticias/2018/marco/CartilhaUNISAL.pdf#page=3.02" TargetMode="Externa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hyperlink" Target="https://carteiraidoso.cidadania.gov.br/emissao.html" TargetMode="Externa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DC357326-AF87-31DB-BEDD-CAE76D621517}"/>
              </a:ext>
            </a:extLst>
          </p:cNvPr>
          <p:cNvSpPr txBox="1"/>
          <p:nvPr/>
        </p:nvSpPr>
        <p:spPr>
          <a:xfrm>
            <a:off x="793102" y="643813"/>
            <a:ext cx="10795518" cy="4134465"/>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pt-BR" sz="2000" b="0" i="0" u="none" strike="noStrike" kern="1200" cap="none" spc="0" normalizeH="0" baseline="0" noProof="0" dirty="0">
                <a:ln>
                  <a:noFill/>
                </a:ln>
                <a:solidFill>
                  <a:prstClr val="black"/>
                </a:solidFill>
                <a:effectLst/>
                <a:uLnTx/>
                <a:uFillTx/>
                <a:latin typeface="Montserrat" panose="00000500000000000000" pitchFamily="2" charset="0"/>
              </a:rPr>
              <a:t>A presente cartilha é fruto do trabalho de um grupo de alunos do curso de  Direito, do Centro Universitário </a:t>
            </a:r>
            <a:r>
              <a:rPr kumimoji="0" lang="pt-BR" sz="2000" b="0" i="0" u="none" strike="noStrike" kern="1200" cap="none" spc="0" normalizeH="0" baseline="0" noProof="0" dirty="0" err="1">
                <a:ln>
                  <a:noFill/>
                </a:ln>
                <a:solidFill>
                  <a:prstClr val="black"/>
                </a:solidFill>
                <a:effectLst/>
                <a:uLnTx/>
                <a:uFillTx/>
                <a:latin typeface="Montserrat" panose="00000500000000000000" pitchFamily="2" charset="0"/>
              </a:rPr>
              <a:t>UniProcessus</a:t>
            </a:r>
            <a:r>
              <a:rPr kumimoji="0" lang="pt-BR" sz="2000" b="0" i="0" u="none" strike="noStrike" kern="1200" cap="none" spc="0" normalizeH="0" baseline="0" noProof="0" dirty="0">
                <a:ln>
                  <a:noFill/>
                </a:ln>
                <a:solidFill>
                  <a:prstClr val="black"/>
                </a:solidFill>
                <a:effectLst/>
                <a:uLnTx/>
                <a:uFillTx/>
                <a:latin typeface="Montserrat" panose="00000500000000000000" pitchFamily="2" charset="0"/>
              </a:rPr>
              <a:t> com foco nos direitos e nas políticas públicas de assistência social e saúde no Distrito Federal: orientação sobre serviços disponíveis para homens idosos em situação de acolhimento temporário. </a:t>
            </a:r>
            <a:br>
              <a:rPr kumimoji="0" lang="pt-BR" sz="2000" b="0" i="0" u="none" strike="noStrike" kern="1200" cap="none" spc="0" normalizeH="0" baseline="0" noProof="0" dirty="0">
                <a:ln>
                  <a:noFill/>
                </a:ln>
                <a:solidFill>
                  <a:prstClr val="black"/>
                </a:solidFill>
                <a:effectLst/>
                <a:uLnTx/>
                <a:uFillTx/>
                <a:latin typeface="Montserrat" panose="00000500000000000000" pitchFamily="2" charset="0"/>
              </a:rPr>
            </a:br>
            <a:endParaRPr kumimoji="0" lang="pt-BR" sz="2000" b="0" i="0" u="none" strike="noStrike" kern="1200" cap="none" spc="0" normalizeH="0" baseline="0" noProof="0" dirty="0">
              <a:ln>
                <a:noFill/>
              </a:ln>
              <a:solidFill>
                <a:prstClr val="black"/>
              </a:solidFill>
              <a:effectLst/>
              <a:uLnTx/>
              <a:uFillTx/>
              <a:latin typeface="Montserrat" panose="00000500000000000000" pitchFamily="2"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pt-BR" sz="2000" dirty="0">
              <a:solidFill>
                <a:prstClr val="black"/>
              </a:solidFill>
              <a:latin typeface="Montserrat" panose="00000500000000000000" pitchFamily="2" charset="0"/>
            </a:endParaRPr>
          </a:p>
          <a:p>
            <a:r>
              <a:rPr lang="pt-BR" sz="2000" b="0" i="0" dirty="0">
                <a:solidFill>
                  <a:srgbClr val="2C2F34"/>
                </a:solidFill>
                <a:effectLst/>
                <a:latin typeface="Montserrat" panose="00000500000000000000" pitchFamily="2" charset="0"/>
              </a:rPr>
              <a:t>Os idosos representam uma parcela significativa e crescente da população brasileira, trazendo à tona a importância de garantir seus direitos e benefícios. </a:t>
            </a:r>
          </a:p>
          <a:p>
            <a:endParaRPr lang="pt-BR" sz="2000" b="0" i="0" dirty="0">
              <a:solidFill>
                <a:srgbClr val="2C2F34"/>
              </a:solidFill>
              <a:effectLst/>
              <a:latin typeface="Montserrat" panose="00000500000000000000" pitchFamily="2" charset="0"/>
            </a:endParaRPr>
          </a:p>
          <a:p>
            <a:r>
              <a:rPr lang="pt-BR" sz="2000" b="0" i="0" dirty="0">
                <a:solidFill>
                  <a:srgbClr val="2C2F34"/>
                </a:solidFill>
                <a:effectLst/>
                <a:latin typeface="Montserrat" panose="00000500000000000000" pitchFamily="2" charset="0"/>
              </a:rPr>
              <a:t>Felizmente, existem diversas medidas legislativas e sociais que visam amparar os idosos, assegurando-lhes não apenas apoio financeiro, mas também acesso prioritário a serviços essenciais.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pt-BR" sz="2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p:txBody>
      </p:sp>
    </p:spTree>
    <p:extLst>
      <p:ext uri="{BB962C8B-B14F-4D97-AF65-F5344CB8AC3E}">
        <p14:creationId xmlns:p14="http://schemas.microsoft.com/office/powerpoint/2010/main" val="2044816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47D12C-E0B8-5360-F70D-223B042D5A35}"/>
              </a:ext>
            </a:extLst>
          </p:cNvPr>
          <p:cNvSpPr>
            <a:spLocks noGrp="1"/>
          </p:cNvSpPr>
          <p:nvPr>
            <p:ph type="title"/>
          </p:nvPr>
        </p:nvSpPr>
        <p:spPr/>
        <p:txBody>
          <a:bodyPr>
            <a:noAutofit/>
          </a:bodyPr>
          <a:lstStyle/>
          <a:p>
            <a:br>
              <a:rPr lang="pt-BR" sz="2000" b="0" i="0" dirty="0">
                <a:solidFill>
                  <a:srgbClr val="111111"/>
                </a:solidFill>
                <a:effectLst/>
                <a:latin typeface="-apple-system"/>
              </a:rPr>
            </a:br>
            <a:r>
              <a:rPr kumimoji="0" lang="pt-BR" sz="2000" b="1" i="0" u="none" strike="noStrike" kern="1200" cap="none" spc="0" normalizeH="0" baseline="0" noProof="0" dirty="0">
                <a:ln>
                  <a:noFill/>
                </a:ln>
                <a:solidFill>
                  <a:srgbClr val="111111"/>
                </a:solidFill>
                <a:effectLst/>
                <a:uLnTx/>
                <a:uFillTx/>
                <a:latin typeface="-apple-system"/>
                <a:ea typeface="+mj-ea"/>
                <a:cs typeface="+mj-cs"/>
              </a:rPr>
              <a:t>Unidades de Acolhimento</a:t>
            </a:r>
            <a:r>
              <a:rPr kumimoji="0" lang="pt-BR" sz="2000" b="0" i="0" u="none" strike="noStrike" kern="1200" cap="none" spc="0" normalizeH="0" baseline="0" noProof="0" dirty="0">
                <a:ln>
                  <a:noFill/>
                </a:ln>
                <a:solidFill>
                  <a:srgbClr val="111111"/>
                </a:solidFill>
                <a:effectLst/>
                <a:uLnTx/>
                <a:uFillTx/>
                <a:latin typeface="-apple-system"/>
                <a:ea typeface="+mj-ea"/>
                <a:cs typeface="+mj-cs"/>
              </a:rPr>
              <a:t> </a:t>
            </a:r>
            <a:br>
              <a:rPr kumimoji="0" lang="pt-BR" sz="2000" b="0" i="0" u="none" strike="noStrike" kern="1200" cap="none" spc="0" normalizeH="0" baseline="0" noProof="0" dirty="0">
                <a:ln>
                  <a:noFill/>
                </a:ln>
                <a:solidFill>
                  <a:srgbClr val="111111"/>
                </a:solidFill>
                <a:effectLst/>
                <a:uLnTx/>
                <a:uFillTx/>
                <a:latin typeface="-apple-system"/>
                <a:ea typeface="+mj-ea"/>
                <a:cs typeface="+mj-cs"/>
              </a:rPr>
            </a:br>
            <a:br>
              <a:rPr lang="pt-BR" sz="2000" b="0" i="0" dirty="0">
                <a:solidFill>
                  <a:srgbClr val="111111"/>
                </a:solidFill>
                <a:effectLst/>
                <a:latin typeface="-apple-system"/>
              </a:rPr>
            </a:br>
            <a:r>
              <a:rPr lang="pt-BR" sz="2000" i="0" dirty="0">
                <a:solidFill>
                  <a:srgbClr val="111111"/>
                </a:solidFill>
                <a:effectLst/>
                <a:latin typeface="-apple-system"/>
              </a:rPr>
              <a:t>As Unidades de Acolhimento no Distrito Federal (DF) são unidades públicas de assistência social, parte do Sistema Único de Assistência Social (SUAS), que oferecem Serviços de Acolhimento Institucional. </a:t>
            </a:r>
            <a:r>
              <a:rPr lang="pt-BR" sz="2000" i="0" dirty="0">
                <a:effectLst/>
                <a:latin typeface="-apple-system"/>
              </a:rPr>
              <a:t>Esses serviços têm como objetivo acolher famílias e indivíduos com vínculos familiares rompidos ou fragilizados, garantindo proteção integral e respeitando a diversidade de ciclos de vida, arranjos familiares, raça/etnia, religião, gênero e orientação sexual</a:t>
            </a:r>
            <a:br>
              <a:rPr lang="pt-BR" sz="2000" i="0" dirty="0">
                <a:effectLst/>
                <a:latin typeface="-apple-system"/>
              </a:rPr>
            </a:br>
            <a:endParaRPr lang="pt-BR" sz="2000" dirty="0"/>
          </a:p>
        </p:txBody>
      </p:sp>
    </p:spTree>
    <p:extLst>
      <p:ext uri="{BB962C8B-B14F-4D97-AF65-F5344CB8AC3E}">
        <p14:creationId xmlns:p14="http://schemas.microsoft.com/office/powerpoint/2010/main" val="1524371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F9466D3-8384-BE50-385F-6E459B96A629}"/>
              </a:ext>
            </a:extLst>
          </p:cNvPr>
          <p:cNvSpPr>
            <a:spLocks noGrp="1"/>
          </p:cNvSpPr>
          <p:nvPr>
            <p:ph idx="1"/>
          </p:nvPr>
        </p:nvSpPr>
        <p:spPr>
          <a:xfrm>
            <a:off x="744894" y="351389"/>
            <a:ext cx="10515600" cy="4351338"/>
          </a:xfrm>
        </p:spPr>
        <p:txBody>
          <a:bodyPr>
            <a:normAutofit lnSpcReduction="10000"/>
          </a:bodyPr>
          <a:lstStyle/>
          <a:p>
            <a:r>
              <a:rPr lang="pt-BR" dirty="0"/>
              <a:t>Vítimas de violação aos direitos humanos: o que fazer?</a:t>
            </a:r>
          </a:p>
          <a:p>
            <a:r>
              <a:rPr lang="pt-BR" dirty="0"/>
              <a:t>Os casos de suspeita ou confirmação de violência praticada contra pessoas idosas deverão ser comunicados à:</a:t>
            </a:r>
          </a:p>
          <a:p>
            <a:r>
              <a:rPr lang="pt-BR" dirty="0"/>
              <a:t>Autoridade policial (190) </a:t>
            </a:r>
          </a:p>
          <a:p>
            <a:r>
              <a:rPr lang="pt-BR" dirty="0"/>
              <a:t>Promotor de Justiça </a:t>
            </a:r>
          </a:p>
          <a:p>
            <a:r>
              <a:rPr lang="pt-BR" dirty="0"/>
              <a:t>Conselho Municipal da Pessoa Idosa </a:t>
            </a:r>
          </a:p>
          <a:p>
            <a:r>
              <a:rPr lang="pt-BR" dirty="0"/>
              <a:t>Conselho Estadual da Pessoa Idosa </a:t>
            </a:r>
          </a:p>
          <a:p>
            <a:r>
              <a:rPr lang="pt-BR" dirty="0"/>
              <a:t>Conselho Nacional da Pessoa Idosa </a:t>
            </a:r>
          </a:p>
          <a:p>
            <a:r>
              <a:rPr lang="pt-BR" dirty="0"/>
              <a:t>Ordem dos Advogados do Brasil </a:t>
            </a:r>
          </a:p>
        </p:txBody>
      </p:sp>
      <p:pic>
        <p:nvPicPr>
          <p:cNvPr id="14" name="Imagem 13">
            <a:extLst>
              <a:ext uri="{FF2B5EF4-FFF2-40B4-BE49-F238E27FC236}">
                <a16:creationId xmlns:a16="http://schemas.microsoft.com/office/drawing/2014/main" id="{1D0AA100-DE7B-E1F5-8B72-218E9A23C6BD}"/>
              </a:ext>
            </a:extLst>
          </p:cNvPr>
          <p:cNvPicPr>
            <a:picLocks noChangeAspect="1"/>
          </p:cNvPicPr>
          <p:nvPr/>
        </p:nvPicPr>
        <p:blipFill>
          <a:blip r:embed="rId2"/>
          <a:stretch>
            <a:fillRect/>
          </a:stretch>
        </p:blipFill>
        <p:spPr>
          <a:xfrm>
            <a:off x="841724" y="4965388"/>
            <a:ext cx="3025402" cy="1219306"/>
          </a:xfrm>
          <a:prstGeom prst="rect">
            <a:avLst/>
          </a:prstGeom>
        </p:spPr>
      </p:pic>
    </p:spTree>
    <p:extLst>
      <p:ext uri="{BB962C8B-B14F-4D97-AF65-F5344CB8AC3E}">
        <p14:creationId xmlns:p14="http://schemas.microsoft.com/office/powerpoint/2010/main" val="3509978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ADA63F8-5A46-9AB1-88DA-D17891C7BBEA}"/>
              </a:ext>
            </a:extLst>
          </p:cNvPr>
          <p:cNvSpPr>
            <a:spLocks noGrp="1"/>
          </p:cNvSpPr>
          <p:nvPr>
            <p:ph idx="1"/>
          </p:nvPr>
        </p:nvSpPr>
        <p:spPr/>
        <p:txBody>
          <a:bodyPr>
            <a:normAutofit/>
          </a:bodyPr>
          <a:lstStyle/>
          <a:p>
            <a:r>
              <a:rPr lang="pt-BR" sz="1600" dirty="0">
                <a:hlinkClick r:id="rId2"/>
              </a:rPr>
              <a:t>10 benefícios e direitos dos idosos: Liberado para quem tem 60 anos ou mais - </a:t>
            </a:r>
            <a:r>
              <a:rPr lang="pt-BR" sz="1600" dirty="0" err="1">
                <a:hlinkClick r:id="rId2"/>
              </a:rPr>
              <a:t>CadÚnico</a:t>
            </a:r>
            <a:r>
              <a:rPr lang="pt-BR" sz="1600" dirty="0">
                <a:hlinkClick r:id="rId2"/>
              </a:rPr>
              <a:t> Brasil (cadunicobrasil.com.br)</a:t>
            </a:r>
            <a:endParaRPr lang="pt-BR" sz="1600" dirty="0"/>
          </a:p>
          <a:p>
            <a:r>
              <a:rPr lang="pt-BR" sz="1600" dirty="0">
                <a:hlinkClick r:id="rId3"/>
              </a:rPr>
              <a:t>https://www.mds.gov.br/webarquivos/publicacao/assistencia_social/cartilhas/Cartilha_carteira_pessoa_idosa_29.11-1.pdf</a:t>
            </a:r>
            <a:endParaRPr lang="pt-BR" sz="1600" dirty="0"/>
          </a:p>
          <a:p>
            <a:r>
              <a:rPr lang="pt-BR" sz="1600" dirty="0">
                <a:hlinkClick r:id="rId4"/>
              </a:rPr>
              <a:t>https://www.gov.br/mdh/pt-br/assuntos/noticias/2018/marco/CartilhaUNISAL.pdf#page=3.02</a:t>
            </a:r>
            <a:endParaRPr lang="pt-BR" sz="1600" dirty="0"/>
          </a:p>
          <a:p>
            <a:r>
              <a:rPr lang="pt-BR" sz="1600" dirty="0">
                <a:hlinkClick r:id="rId5"/>
              </a:rPr>
              <a:t>https://bvsms.saude.gov.br/bvs/publicacoes/caderneta_saude_pessoa_idosa.pdf</a:t>
            </a:r>
            <a:endParaRPr lang="pt-BR" sz="1600" dirty="0"/>
          </a:p>
          <a:p>
            <a:r>
              <a:rPr lang="pt-BR" sz="1600" dirty="0"/>
              <a:t>https://www.google.com/maps/d/viewer?mid=1l1x-L1w2KMOcmX1Q1sqdRZyOsyHsX9P3&amp;femb=1&amp;ll=-15.870481869452533%2C-48.02799850000001&amp;z=12</a:t>
            </a:r>
          </a:p>
        </p:txBody>
      </p:sp>
    </p:spTree>
    <p:extLst>
      <p:ext uri="{BB962C8B-B14F-4D97-AF65-F5344CB8AC3E}">
        <p14:creationId xmlns:p14="http://schemas.microsoft.com/office/powerpoint/2010/main" val="3605471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45C8F388-B976-984B-13D9-D2FCC89C1910}"/>
              </a:ext>
            </a:extLst>
          </p:cNvPr>
          <p:cNvSpPr>
            <a:spLocks noGrp="1"/>
          </p:cNvSpPr>
          <p:nvPr>
            <p:ph type="subTitle" idx="1"/>
          </p:nvPr>
        </p:nvSpPr>
        <p:spPr>
          <a:xfrm>
            <a:off x="1427584" y="2174034"/>
            <a:ext cx="9240416" cy="4441372"/>
          </a:xfrm>
        </p:spPr>
        <p:txBody>
          <a:bodyPr>
            <a:normAutofit/>
          </a:bodyPr>
          <a:lstStyle/>
          <a:p>
            <a:r>
              <a:rPr lang="pt-BR" dirty="0"/>
              <a:t> O Estatuto do Idoso (Lei 10.741/2003) tem o objetivo de garantir os direitos à pessoa idosa, com idade igual ou superior a 60 (sessenta) anos.</a:t>
            </a:r>
          </a:p>
          <a:p>
            <a:r>
              <a:rPr lang="pt-BR" dirty="0"/>
              <a:t>O art. 3º do Estatuto do Idoso afirma que “é obrigação da família, da comunidade, da sociedade e do Poder Público, com absoluta prioridade, a efetivação do direito à vida, à saúde, à alimentação, à educação, à cultura, ao esporte, ao lazer, ao trabalho, à cidadania, à liberdade, à </a:t>
            </a:r>
            <a:r>
              <a:rPr lang="pt-BR" dirty="0" err="1"/>
              <a:t>dignidade,ao</a:t>
            </a:r>
            <a:r>
              <a:rPr lang="pt-BR" dirty="0"/>
              <a:t> respeito e à convivência familiar”.</a:t>
            </a:r>
            <a:endParaRPr lang="pt-BR" b="0" i="0" dirty="0">
              <a:solidFill>
                <a:srgbClr val="2C2F34"/>
              </a:solidFill>
              <a:effectLst/>
              <a:latin typeface="-apple-system"/>
            </a:endParaRPr>
          </a:p>
          <a:p>
            <a:endParaRPr lang="pt-BR" dirty="0">
              <a:solidFill>
                <a:srgbClr val="2C2F34"/>
              </a:solidFill>
              <a:latin typeface="-apple-system"/>
            </a:endParaRPr>
          </a:p>
          <a:p>
            <a:endParaRPr lang="pt-BR" dirty="0"/>
          </a:p>
        </p:txBody>
      </p:sp>
    </p:spTree>
    <p:extLst>
      <p:ext uri="{BB962C8B-B14F-4D97-AF65-F5344CB8AC3E}">
        <p14:creationId xmlns:p14="http://schemas.microsoft.com/office/powerpoint/2010/main" val="2453725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C38E3A-BC84-4AB0-AEA6-C721695321F3}"/>
              </a:ext>
            </a:extLst>
          </p:cNvPr>
          <p:cNvSpPr>
            <a:spLocks noGrp="1"/>
          </p:cNvSpPr>
          <p:nvPr>
            <p:ph type="title"/>
          </p:nvPr>
        </p:nvSpPr>
        <p:spPr>
          <a:xfrm>
            <a:off x="578498" y="365124"/>
            <a:ext cx="11028783" cy="5765088"/>
          </a:xfrm>
        </p:spPr>
        <p:txBody>
          <a:bodyPr>
            <a:noAutofit/>
          </a:bodyPr>
          <a:lstStyle/>
          <a:p>
            <a:br>
              <a:rPr lang="pt-BR" sz="2000" b="1" i="0" dirty="0">
                <a:solidFill>
                  <a:srgbClr val="2C2F34"/>
                </a:solidFill>
                <a:effectLst/>
                <a:latin typeface="Montserrat" panose="00000500000000000000" pitchFamily="2" charset="0"/>
              </a:rPr>
            </a:br>
            <a:br>
              <a:rPr lang="pt-BR" sz="2000" b="1" i="0" dirty="0">
                <a:solidFill>
                  <a:srgbClr val="2C2F34"/>
                </a:solidFill>
                <a:effectLst/>
                <a:latin typeface="Montserrat" panose="00000500000000000000" pitchFamily="2" charset="0"/>
              </a:rPr>
            </a:br>
            <a:r>
              <a:rPr lang="pt-BR" sz="2000" b="1" i="0" dirty="0">
                <a:solidFill>
                  <a:srgbClr val="2C2F34"/>
                </a:solidFill>
                <a:effectLst/>
                <a:latin typeface="Montserrat" panose="00000500000000000000" pitchFamily="2" charset="0"/>
              </a:rPr>
              <a:t>São Direitos da Pessoa </a:t>
            </a:r>
            <a:r>
              <a:rPr lang="pt-BR" sz="2000" b="1" dirty="0">
                <a:solidFill>
                  <a:srgbClr val="2C2F34"/>
                </a:solidFill>
                <a:latin typeface="Montserrat" panose="00000500000000000000" pitchFamily="2" charset="0"/>
              </a:rPr>
              <a:t>I</a:t>
            </a:r>
            <a:r>
              <a:rPr lang="pt-BR" sz="2000" b="1" i="0" dirty="0">
                <a:solidFill>
                  <a:srgbClr val="2C2F34"/>
                </a:solidFill>
                <a:effectLst/>
                <a:latin typeface="Montserrat" panose="00000500000000000000" pitchFamily="2" charset="0"/>
              </a:rPr>
              <a:t>dosa:</a:t>
            </a:r>
            <a:br>
              <a:rPr lang="pt-BR" sz="2000" b="1" i="0" dirty="0">
                <a:solidFill>
                  <a:srgbClr val="2C2F34"/>
                </a:solidFill>
                <a:effectLst/>
                <a:latin typeface="Montserrat" panose="00000500000000000000" pitchFamily="2" charset="0"/>
              </a:rPr>
            </a:br>
            <a:br>
              <a:rPr lang="pt-BR" sz="2000" b="1" i="0" dirty="0">
                <a:solidFill>
                  <a:srgbClr val="2C2F34"/>
                </a:solidFill>
                <a:effectLst/>
                <a:latin typeface="Montserrat" panose="00000500000000000000" pitchFamily="2" charset="0"/>
              </a:rPr>
            </a:br>
            <a:r>
              <a:rPr lang="pt-BR" sz="2000" b="1" i="0" dirty="0">
                <a:solidFill>
                  <a:srgbClr val="2C2F34"/>
                </a:solidFill>
                <a:effectLst/>
                <a:latin typeface="Montserrat" panose="00000500000000000000" pitchFamily="2" charset="0"/>
              </a:rPr>
              <a:t>Saúde e Medicamentos Gratuitos</a:t>
            </a:r>
            <a:br>
              <a:rPr lang="pt-BR" sz="2000" b="1" i="0" dirty="0">
                <a:solidFill>
                  <a:srgbClr val="2C2F34"/>
                </a:solidFill>
                <a:effectLst/>
                <a:latin typeface="Montserrat" panose="00000500000000000000" pitchFamily="2" charset="0"/>
              </a:rPr>
            </a:br>
            <a:r>
              <a:rPr lang="pt-BR" sz="2000" dirty="0">
                <a:solidFill>
                  <a:srgbClr val="2C2F34"/>
                </a:solidFill>
                <a:latin typeface="-apple-system"/>
              </a:rPr>
              <a:t>Os</a:t>
            </a:r>
            <a:r>
              <a:rPr lang="pt-BR" sz="2000" b="0" i="0" dirty="0">
                <a:solidFill>
                  <a:srgbClr val="2C2F34"/>
                </a:solidFill>
                <a:effectLst/>
                <a:latin typeface="-apple-system"/>
              </a:rPr>
              <a:t> idosos têm assegurado o direito a medicamentos gratuitos, especialmente aqueles de uso contínuo, distribuídos pelo Sistema Único de Saúde (SUS) ou através do programa “Farmácia Popular”. </a:t>
            </a:r>
            <a:br>
              <a:rPr lang="pt-BR" sz="2000" b="0" i="0" dirty="0">
                <a:solidFill>
                  <a:srgbClr val="2C2F34"/>
                </a:solidFill>
                <a:effectLst/>
                <a:latin typeface="-apple-system"/>
              </a:rPr>
            </a:br>
            <a:br>
              <a:rPr lang="pt-BR" sz="2000" b="0" i="0" dirty="0">
                <a:solidFill>
                  <a:srgbClr val="2C2F34"/>
                </a:solidFill>
                <a:effectLst/>
                <a:latin typeface="-apple-system"/>
              </a:rPr>
            </a:br>
            <a:r>
              <a:rPr lang="pt-BR" sz="2000" b="1" i="0" dirty="0">
                <a:solidFill>
                  <a:srgbClr val="2C2F34"/>
                </a:solidFill>
                <a:effectLst/>
                <a:latin typeface="Montserrat" panose="00000500000000000000" pitchFamily="2" charset="0"/>
              </a:rPr>
              <a:t>Garantia de Prioridade e Acesso a Entretenimento</a:t>
            </a:r>
            <a:br>
              <a:rPr lang="pt-BR" sz="2000" b="0" i="0" dirty="0">
                <a:solidFill>
                  <a:srgbClr val="2C2F34"/>
                </a:solidFill>
                <a:effectLst/>
                <a:latin typeface="-apple-system"/>
              </a:rPr>
            </a:br>
            <a:r>
              <a:rPr lang="pt-BR" sz="2000" b="0" i="0" dirty="0">
                <a:solidFill>
                  <a:srgbClr val="2C2F34"/>
                </a:solidFill>
                <a:effectLst/>
                <a:latin typeface="-apple-system"/>
              </a:rPr>
              <a:t>Acesso facilitado a serviços que melhoram sua qualidade de vida e bem-estar. Por lei, pessoas com mais de 60 anos têm garantido o direito à meia-entrada em cinemas, teatros e eventos, permitindo-lhes desfrutar de atividades culturais e de lazer por um custo reduzido. </a:t>
            </a:r>
            <a:r>
              <a:rPr lang="pt-BR" sz="2000" dirty="0">
                <a:solidFill>
                  <a:srgbClr val="2C2F34"/>
                </a:solidFill>
                <a:latin typeface="-apple-system"/>
              </a:rPr>
              <a:t>A</a:t>
            </a:r>
            <a:r>
              <a:rPr lang="pt-BR" sz="2000" b="0" i="0" dirty="0">
                <a:solidFill>
                  <a:srgbClr val="2C2F34"/>
                </a:solidFill>
                <a:effectLst/>
                <a:latin typeface="-apple-system"/>
              </a:rPr>
              <a:t>tendimento prioritário é obrigatório em locais públicos e privados, como hospitais, agências bancárias e supermercados, facilitando o dia a dia desses cidadãos e respeitando suas necessidades específicas.</a:t>
            </a:r>
            <a:br>
              <a:rPr lang="pt-BR" sz="2000" b="0" i="0" dirty="0">
                <a:solidFill>
                  <a:srgbClr val="2C2F34"/>
                </a:solidFill>
                <a:effectLst/>
                <a:latin typeface="-apple-system"/>
              </a:rPr>
            </a:br>
            <a:br>
              <a:rPr lang="pt-BR" sz="2000" b="0" i="0" dirty="0">
                <a:solidFill>
                  <a:srgbClr val="2C2F34"/>
                </a:solidFill>
                <a:effectLst/>
                <a:latin typeface="-apple-system"/>
              </a:rPr>
            </a:br>
            <a:r>
              <a:rPr lang="pt-BR" sz="2000" b="1" i="0" dirty="0">
                <a:solidFill>
                  <a:srgbClr val="2C2F34"/>
                </a:solidFill>
                <a:effectLst/>
                <a:latin typeface="Montserrat" panose="00000500000000000000" pitchFamily="2" charset="0"/>
              </a:rPr>
              <a:t>Facilidades e isenções no Transporte Público</a:t>
            </a:r>
            <a:br>
              <a:rPr lang="pt-BR" sz="2000" b="0" i="0" dirty="0">
                <a:solidFill>
                  <a:srgbClr val="2C2F34"/>
                </a:solidFill>
                <a:effectLst/>
                <a:latin typeface="-apple-system"/>
              </a:rPr>
            </a:br>
            <a:r>
              <a:rPr lang="pt-BR" sz="2000" b="0" i="0" dirty="0">
                <a:solidFill>
                  <a:srgbClr val="2C2F34"/>
                </a:solidFill>
                <a:effectLst/>
                <a:latin typeface="-apple-system"/>
              </a:rPr>
              <a:t>Outro direito importante é a isenção de tarifa no transporte público a partir dos 65 anos de idade. Para viagens interestaduais, além das duas vagas gratuitas em ônibus para idosos de baixa renda, há descontos significativos nas demais passagens. No transporte coletivo urbano, a reserva de assentos para idosos é uma medida que respeita e valoriza a mobilidade e o conforto desses cidadãos, permitindo-lhes deslocar-se com mais segurança e dignidade.</a:t>
            </a:r>
            <a:br>
              <a:rPr lang="pt-BR" sz="2000" b="0" i="0" dirty="0">
                <a:solidFill>
                  <a:srgbClr val="2C2F34"/>
                </a:solidFill>
                <a:effectLst/>
                <a:latin typeface="-apple-system"/>
              </a:rPr>
            </a:br>
            <a:br>
              <a:rPr lang="pt-BR" sz="2000" b="0" i="0" dirty="0">
                <a:solidFill>
                  <a:srgbClr val="2C2F34"/>
                </a:solidFill>
                <a:effectLst/>
                <a:latin typeface="-apple-system"/>
              </a:rPr>
            </a:br>
            <a:br>
              <a:rPr lang="pt-BR" sz="2000" b="0" i="0" dirty="0">
                <a:solidFill>
                  <a:srgbClr val="2C2F34"/>
                </a:solidFill>
                <a:effectLst/>
                <a:latin typeface="-apple-system"/>
              </a:rPr>
            </a:br>
            <a:endParaRPr lang="pt-BR" sz="2000" dirty="0"/>
          </a:p>
        </p:txBody>
      </p:sp>
    </p:spTree>
    <p:extLst>
      <p:ext uri="{BB962C8B-B14F-4D97-AF65-F5344CB8AC3E}">
        <p14:creationId xmlns:p14="http://schemas.microsoft.com/office/powerpoint/2010/main" val="884199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6D6646-76FE-66D2-711D-47873EA11888}"/>
              </a:ext>
            </a:extLst>
          </p:cNvPr>
          <p:cNvSpPr>
            <a:spLocks noGrp="1"/>
          </p:cNvSpPr>
          <p:nvPr>
            <p:ph type="title"/>
          </p:nvPr>
        </p:nvSpPr>
        <p:spPr>
          <a:xfrm>
            <a:off x="707570" y="1727395"/>
            <a:ext cx="10610461" cy="3180508"/>
          </a:xfrm>
        </p:spPr>
        <p:txBody>
          <a:bodyPr>
            <a:normAutofit fontScale="90000"/>
          </a:bodyPr>
          <a:lstStyle/>
          <a:p>
            <a:r>
              <a:rPr kumimoji="0" lang="pt-BR" sz="2000" b="1" i="0" strike="noStrike" kern="1200" cap="none" spc="0" normalizeH="0" baseline="0" noProof="0" dirty="0">
                <a:ln>
                  <a:noFill/>
                </a:ln>
                <a:solidFill>
                  <a:srgbClr val="2C2F34"/>
                </a:solidFill>
                <a:effectLst/>
                <a:uLnTx/>
                <a:uFillTx/>
                <a:latin typeface="Montserrat" panose="00000500000000000000" pitchFamily="2" charset="0"/>
                <a:ea typeface="+mj-ea"/>
                <a:cs typeface="+mj-cs"/>
              </a:rPr>
              <a:t>Proteções Legais e Direitos Sociais - Segurança Jurídica e Financeira</a:t>
            </a:r>
            <a:br>
              <a:rPr kumimoji="0" lang="pt-BR" sz="2000" b="1" i="0" strike="noStrike" kern="1200" cap="none" spc="0" normalizeH="0" baseline="0" noProof="0" dirty="0">
                <a:ln>
                  <a:noFill/>
                </a:ln>
                <a:solidFill>
                  <a:srgbClr val="2C2F34"/>
                </a:solidFill>
                <a:effectLst/>
                <a:uLnTx/>
                <a:uFillTx/>
                <a:latin typeface="Montserrat" panose="00000500000000000000" pitchFamily="2" charset="0"/>
                <a:ea typeface="+mj-ea"/>
                <a:cs typeface="+mj-cs"/>
              </a:rPr>
            </a:br>
            <a:r>
              <a:rPr kumimoji="0" lang="pt-BR" sz="2000" b="0" i="0" strike="noStrike" kern="1200" cap="none" spc="0" normalizeH="0" baseline="0" noProof="0" dirty="0">
                <a:ln>
                  <a:noFill/>
                </a:ln>
                <a:solidFill>
                  <a:srgbClr val="2C2F34"/>
                </a:solidFill>
                <a:effectLst/>
                <a:uLnTx/>
                <a:uFillTx/>
                <a:latin typeface="-apple-system"/>
                <a:ea typeface="+mj-ea"/>
                <a:cs typeface="+mj-cs"/>
              </a:rPr>
              <a:t>Na esfera legal, os idosos têm garantida a prioridade na tramitação de processos judiciais, assegurando uma </a:t>
            </a:r>
            <a:r>
              <a:rPr kumimoji="0" lang="pt-BR" sz="2000" b="0" i="0" u="none" strike="noStrike" kern="1200" cap="none" spc="0" normalizeH="0" baseline="0" noProof="0" dirty="0">
                <a:ln>
                  <a:noFill/>
                </a:ln>
                <a:solidFill>
                  <a:srgbClr val="2C2F34"/>
                </a:solidFill>
                <a:effectLst/>
                <a:uLnTx/>
                <a:uFillTx/>
                <a:latin typeface="-apple-system"/>
                <a:ea typeface="+mj-ea"/>
                <a:cs typeface="+mj-cs"/>
              </a:rPr>
              <a:t>resposta mais rápida às suas demandas, que muitas vezes são urgentes. Aqueles com mais de 80 anos recebem ainda uma “super prioridade”, um reconhecimento de suas necessidades ainda mais prementes. No aspecto financeiro, a possibilidade de isenção de IPTU para os que atendem a critérios específicos de renda e propriedade é uma facilidade que alivia o fardo fiscal sobre os idosos.</a:t>
            </a:r>
            <a:br>
              <a:rPr kumimoji="0" lang="pt-BR" sz="2000" b="0" i="0" u="none" strike="noStrike" kern="1200" cap="none" spc="0" normalizeH="0" baseline="0" noProof="0" dirty="0">
                <a:ln>
                  <a:noFill/>
                </a:ln>
                <a:solidFill>
                  <a:srgbClr val="2C2F34"/>
                </a:solidFill>
                <a:effectLst/>
                <a:uLnTx/>
                <a:uFillTx/>
                <a:latin typeface="-apple-system"/>
                <a:ea typeface="+mj-ea"/>
                <a:cs typeface="+mj-cs"/>
              </a:rPr>
            </a:br>
            <a:br>
              <a:rPr kumimoji="0" lang="pt-BR" sz="2000" b="0" i="0" u="none" strike="noStrike" kern="1200" cap="none" spc="0" normalizeH="0" baseline="0" noProof="0" dirty="0">
                <a:ln>
                  <a:noFill/>
                </a:ln>
                <a:solidFill>
                  <a:srgbClr val="2C2F34"/>
                </a:solidFill>
                <a:effectLst/>
                <a:uLnTx/>
                <a:uFillTx/>
                <a:latin typeface="-apple-system"/>
                <a:ea typeface="+mj-ea"/>
                <a:cs typeface="+mj-cs"/>
              </a:rPr>
            </a:br>
            <a:r>
              <a:rPr kumimoji="0" lang="pt-BR" sz="2200" b="1" i="0" u="none" strike="noStrike" kern="1200" cap="none" spc="0" normalizeH="0" baseline="0" noProof="0" dirty="0">
                <a:ln>
                  <a:noFill/>
                </a:ln>
                <a:solidFill>
                  <a:srgbClr val="2C2F34"/>
                </a:solidFill>
                <a:effectLst/>
                <a:uLnTx/>
                <a:uFillTx/>
                <a:latin typeface="Montserrat" panose="00000500000000000000" pitchFamily="2" charset="0"/>
              </a:rPr>
              <a:t>Oportunidades de Educação e Trabalho</a:t>
            </a:r>
            <a:br>
              <a:rPr kumimoji="0" lang="pt-BR" sz="2000" b="0" i="0" u="none" strike="noStrike" kern="1200" cap="none" spc="0" normalizeH="0" baseline="0" noProof="0" dirty="0">
                <a:ln>
                  <a:noFill/>
                </a:ln>
                <a:solidFill>
                  <a:srgbClr val="2C2F34"/>
                </a:solidFill>
                <a:effectLst/>
                <a:uLnTx/>
                <a:uFillTx/>
                <a:latin typeface="-apple-system"/>
                <a:ea typeface="+mj-ea"/>
                <a:cs typeface="+mj-cs"/>
              </a:rPr>
            </a:br>
            <a:r>
              <a:rPr kumimoji="0" lang="pt-BR" sz="2000" b="0" i="0" u="none" strike="noStrike" kern="1200" cap="none" spc="0" normalizeH="0" baseline="0" noProof="0" dirty="0">
                <a:ln>
                  <a:noFill/>
                </a:ln>
                <a:solidFill>
                  <a:srgbClr val="2C2F34"/>
                </a:solidFill>
                <a:effectLst/>
                <a:uLnTx/>
                <a:uFillTx/>
                <a:latin typeface="-apple-system"/>
                <a:ea typeface="+mj-ea"/>
                <a:cs typeface="+mj-cs"/>
              </a:rPr>
              <a:t>É fundamental destacar os direitos dos idosos à educação e ao trabalho sem discriminação. Leis proíbem a fixação de limite de idade para contratação em empregos, garantindo que os idosos possam continuar ativos profissionalmente. Além disso, cursos especiais para idosos são projetados para ajudá-los a se integrar aos avanços tecnológicos, permitindo que continuem a participar ativamente da sociedade moderna.</a:t>
            </a:r>
            <a:br>
              <a:rPr kumimoji="0" lang="pt-BR" sz="2000" b="0" i="0" u="none" strike="noStrike" kern="1200" cap="none" spc="0" normalizeH="0" baseline="0" noProof="0" dirty="0">
                <a:ln>
                  <a:noFill/>
                </a:ln>
                <a:solidFill>
                  <a:srgbClr val="2C2F34"/>
                </a:solidFill>
                <a:effectLst/>
                <a:uLnTx/>
                <a:uFillTx/>
                <a:latin typeface="-apple-system"/>
                <a:ea typeface="+mj-ea"/>
                <a:cs typeface="+mj-cs"/>
              </a:rPr>
            </a:br>
            <a:br>
              <a:rPr kumimoji="0" lang="pt-BR" sz="2000" b="0" i="0" u="none" strike="noStrike" kern="1200" cap="none" spc="0" normalizeH="0" baseline="0" noProof="0" dirty="0">
                <a:ln>
                  <a:noFill/>
                </a:ln>
                <a:solidFill>
                  <a:srgbClr val="2C2F34"/>
                </a:solidFill>
                <a:effectLst/>
                <a:uLnTx/>
                <a:uFillTx/>
                <a:latin typeface="-apple-system"/>
                <a:ea typeface="+mj-ea"/>
                <a:cs typeface="+mj-cs"/>
              </a:rPr>
            </a:br>
            <a:br>
              <a:rPr kumimoji="0" lang="pt-BR" sz="2000" b="0" i="0" u="none" strike="noStrike" kern="1200" cap="none" spc="0" normalizeH="0" baseline="0" noProof="0" dirty="0">
                <a:ln>
                  <a:noFill/>
                </a:ln>
                <a:solidFill>
                  <a:srgbClr val="2C2F34"/>
                </a:solidFill>
                <a:effectLst/>
                <a:uLnTx/>
                <a:uFillTx/>
                <a:latin typeface="-apple-system"/>
                <a:ea typeface="+mj-ea"/>
                <a:cs typeface="+mj-cs"/>
              </a:rPr>
            </a:br>
            <a:r>
              <a:rPr kumimoji="0" lang="pt-BR" sz="2000" b="0" i="0" u="none" strike="noStrike" kern="1200" cap="none" spc="0" normalizeH="0" baseline="0" noProof="0" dirty="0">
                <a:ln>
                  <a:noFill/>
                </a:ln>
                <a:solidFill>
                  <a:srgbClr val="2C2F34"/>
                </a:solidFill>
                <a:effectLst/>
                <a:uLnTx/>
                <a:uFillTx/>
                <a:latin typeface="-apple-system"/>
                <a:ea typeface="+mj-ea"/>
                <a:cs typeface="+mj-cs"/>
              </a:rPr>
              <a:t> </a:t>
            </a:r>
            <a:r>
              <a:rPr kumimoji="0" lang="pt-BR" sz="2000" b="1" i="0" u="none" strike="noStrike" kern="1200" cap="none" spc="0" normalizeH="0" baseline="0" noProof="0" dirty="0">
                <a:ln>
                  <a:noFill/>
                </a:ln>
                <a:solidFill>
                  <a:srgbClr val="2C2F34"/>
                </a:solidFill>
                <a:effectLst/>
                <a:uLnTx/>
                <a:uFillTx/>
                <a:latin typeface="Montserrat" panose="00000500000000000000" pitchFamily="2" charset="0"/>
              </a:rPr>
              <a:t>Garantia de Um Salário Mínimo: O Benefício de Prestação Continuada (BPC)</a:t>
            </a:r>
            <a:br>
              <a:rPr kumimoji="0" lang="pt-BR" sz="2000" b="1" i="0" u="none" strike="noStrike" kern="1200" cap="none" spc="0" normalizeH="0" baseline="0" noProof="0" dirty="0">
                <a:ln>
                  <a:noFill/>
                </a:ln>
                <a:solidFill>
                  <a:srgbClr val="2C2F34"/>
                </a:solidFill>
                <a:effectLst/>
                <a:uLnTx/>
                <a:uFillTx/>
                <a:latin typeface="Montserrat" panose="00000500000000000000" pitchFamily="2" charset="0"/>
              </a:rPr>
            </a:br>
            <a:r>
              <a:rPr lang="pt-BR" sz="2000" dirty="0">
                <a:solidFill>
                  <a:srgbClr val="2C2F34"/>
                </a:solidFill>
                <a:latin typeface="-apple-system"/>
              </a:rPr>
              <a:t>O </a:t>
            </a:r>
            <a:r>
              <a:rPr kumimoji="0" lang="pt-BR" sz="2000" b="0" i="0" u="none" strike="noStrike" kern="1200" cap="none" spc="0" normalizeH="0" baseline="0" noProof="0" dirty="0">
                <a:ln>
                  <a:noFill/>
                </a:ln>
                <a:solidFill>
                  <a:srgbClr val="2C2F34"/>
                </a:solidFill>
                <a:effectLst/>
                <a:uLnTx/>
                <a:uFillTx/>
                <a:latin typeface="-apple-system"/>
                <a:ea typeface="+mj-ea"/>
                <a:cs typeface="+mj-cs"/>
              </a:rPr>
              <a:t>Benefício de Prestação Continuada (BPC) é um direito crucial para os idosos de famílias de baixa renda. Esse benefício, previsto na Lei Orgânica da Assistência Social (LOAS), garante um salário mínimo mensal aos idosos que não possuem meios para prover sua própria manutenção nem tê-la provida por sua família.</a:t>
            </a:r>
            <a:br>
              <a:rPr kumimoji="0" lang="pt-BR" sz="2000" b="0" i="0" u="none" strike="noStrike" kern="1200" cap="none" spc="0" normalizeH="0" baseline="0" noProof="0" dirty="0">
                <a:ln>
                  <a:noFill/>
                </a:ln>
                <a:solidFill>
                  <a:srgbClr val="2C2F34"/>
                </a:solidFill>
                <a:effectLst/>
                <a:uLnTx/>
                <a:uFillTx/>
                <a:latin typeface="-apple-system"/>
                <a:ea typeface="+mj-ea"/>
                <a:cs typeface="+mj-cs"/>
              </a:rPr>
            </a:br>
            <a:r>
              <a:rPr kumimoji="0" lang="pt-BR" sz="2000" b="0" i="0" u="none" strike="noStrike" kern="1200" cap="none" spc="0" normalizeH="0" baseline="0" noProof="0" dirty="0">
                <a:ln>
                  <a:noFill/>
                </a:ln>
                <a:solidFill>
                  <a:srgbClr val="2C2F34"/>
                </a:solidFill>
                <a:effectLst/>
                <a:uLnTx/>
                <a:uFillTx/>
                <a:latin typeface="-apple-system"/>
                <a:ea typeface="+mj-ea"/>
                <a:cs typeface="+mj-cs"/>
              </a:rPr>
              <a:t> A importância desse benefício é imensa, pois além de oferecer uma base financeira, representa um reconhecimento da sociedade sobre a necessidade de apoiar seus membros mais vulneráveis. Este é um direito que reflete não apenas uma questão de necessidade econômica, mas também de dignidade e respeito pela vida dessas pessoas.</a:t>
            </a:r>
            <a:endParaRPr lang="pt-BR" dirty="0"/>
          </a:p>
        </p:txBody>
      </p:sp>
    </p:spTree>
    <p:extLst>
      <p:ext uri="{BB962C8B-B14F-4D97-AF65-F5344CB8AC3E}">
        <p14:creationId xmlns:p14="http://schemas.microsoft.com/office/powerpoint/2010/main" val="3777913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7B86700-C951-93EF-FEF6-6F774EF80829}"/>
              </a:ext>
            </a:extLst>
          </p:cNvPr>
          <p:cNvSpPr>
            <a:spLocks noGrp="1"/>
          </p:cNvSpPr>
          <p:nvPr>
            <p:ph idx="1"/>
          </p:nvPr>
        </p:nvSpPr>
        <p:spPr>
          <a:xfrm>
            <a:off x="410547" y="345233"/>
            <a:ext cx="10943253" cy="5831730"/>
          </a:xfrm>
        </p:spPr>
        <p:txBody>
          <a:bodyPr>
            <a:normAutofit/>
          </a:bodyPr>
          <a:lstStyle/>
          <a:p>
            <a:pPr marL="0" indent="0">
              <a:buNone/>
            </a:pPr>
            <a:r>
              <a:rPr lang="pt-BR" sz="2000" b="1" dirty="0">
                <a:latin typeface="Montserrat" panose="00000500000000000000" pitchFamily="2" charset="0"/>
              </a:rPr>
              <a:t>Direito à Habitação</a:t>
            </a:r>
          </a:p>
          <a:p>
            <a:pPr marL="0" indent="0">
              <a:buNone/>
            </a:pPr>
            <a:r>
              <a:rPr lang="pt-BR" sz="2000" dirty="0">
                <a:latin typeface="Montserrat" panose="00000500000000000000" pitchFamily="2" charset="0"/>
              </a:rPr>
              <a:t> Nos programas habitacionais, públicos ou subsidiados com recursos públicos, o idoso goza de prioridade na aquisição de imóvel para moradia própria, observado uma reserva de pelo menos 3% (três por cento) das unidades habitacionais residenciais para atendimento aos idosos</a:t>
            </a:r>
          </a:p>
          <a:p>
            <a:pPr marL="0" indent="0">
              <a:buNone/>
            </a:pPr>
            <a:endParaRPr lang="pt-BR" sz="2000" dirty="0">
              <a:latin typeface="Montserrat" panose="00000500000000000000" pitchFamily="2" charset="0"/>
            </a:endParaRPr>
          </a:p>
          <a:p>
            <a:pPr marL="0" indent="0">
              <a:buNone/>
            </a:pPr>
            <a:r>
              <a:rPr lang="pt-BR" sz="2000" b="1" dirty="0">
                <a:latin typeface="Montserrat" panose="00000500000000000000" pitchFamily="2" charset="0"/>
              </a:rPr>
              <a:t>Ações governamentais e equipamentos públicos de assistência e cuidados com a pessoa idosa: </a:t>
            </a:r>
          </a:p>
          <a:p>
            <a:pPr marL="0" indent="0">
              <a:buNone/>
            </a:pPr>
            <a:endParaRPr lang="pt-BR" sz="2000" b="1" dirty="0">
              <a:latin typeface="Montserrat" panose="00000500000000000000" pitchFamily="2" charset="0"/>
            </a:endParaRPr>
          </a:p>
          <a:p>
            <a:pPr marL="0" indent="0">
              <a:buNone/>
            </a:pPr>
            <a:r>
              <a:rPr lang="pt-BR" sz="2000" b="1" dirty="0"/>
              <a:t>Caderneta de Saúde da Pessoa Idosa</a:t>
            </a:r>
            <a:endParaRPr lang="pt-BR" sz="2000" b="1" dirty="0">
              <a:latin typeface="Montserrat" panose="00000500000000000000" pitchFamily="2" charset="0"/>
            </a:endParaRPr>
          </a:p>
          <a:p>
            <a:pPr marL="0" indent="0">
              <a:buNone/>
            </a:pPr>
            <a:r>
              <a:rPr lang="pt-BR" sz="2000" dirty="0"/>
              <a:t>A Caderneta de Saúde da Pessoa Idosa integra um conjunto de iniciativas que tem por objetivo qualificar a atenção ofertada às pessoas idosas no Sistema Único de Saúde. É um instrumento proposto para auxiliar no bom manejo da saúde da pessoa idosa, sendo usada tanto pelas equipes de saúde, quanto pelos idosos por seus familiares e cuidadores. </a:t>
            </a:r>
          </a:p>
          <a:p>
            <a:pPr marL="0" indent="0">
              <a:buNone/>
            </a:pPr>
            <a:endParaRPr lang="pt-BR" sz="2000" dirty="0">
              <a:latin typeface="Montserrat" panose="00000500000000000000" pitchFamily="2" charset="0"/>
            </a:endParaRPr>
          </a:p>
        </p:txBody>
      </p:sp>
    </p:spTree>
    <p:extLst>
      <p:ext uri="{BB962C8B-B14F-4D97-AF65-F5344CB8AC3E}">
        <p14:creationId xmlns:p14="http://schemas.microsoft.com/office/powerpoint/2010/main" val="699945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6FD9289F-0546-14A7-7117-A63A5D3181A5}"/>
              </a:ext>
            </a:extLst>
          </p:cNvPr>
          <p:cNvSpPr txBox="1"/>
          <p:nvPr/>
        </p:nvSpPr>
        <p:spPr>
          <a:xfrm>
            <a:off x="398495" y="165522"/>
            <a:ext cx="11395009" cy="6682855"/>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400" b="1" i="0" u="none" strike="noStrike" kern="1200" cap="none" spc="0" normalizeH="0" baseline="0" noProof="0" dirty="0">
                <a:ln>
                  <a:noFill/>
                </a:ln>
                <a:solidFill>
                  <a:prstClr val="black"/>
                </a:solidFill>
                <a:effectLst/>
                <a:uLnTx/>
                <a:uFillTx/>
                <a:latin typeface="Calibri" panose="020F0502020204030204"/>
                <a:ea typeface="+mn-ea"/>
                <a:cs typeface="+mn-cs"/>
              </a:rPr>
              <a:t>Carteira da Pessoa Idosa Digital</a:t>
            </a:r>
            <a:endParaRPr lang="pt-BR" sz="2400" b="1"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2000" b="0" i="0" dirty="0">
                <a:solidFill>
                  <a:srgbClr val="111111"/>
                </a:solidFill>
                <a:effectLst/>
              </a:rPr>
              <a:t>A </a:t>
            </a:r>
            <a:r>
              <a:rPr lang="pt-BR" sz="2000" b="1" i="0" dirty="0">
                <a:solidFill>
                  <a:srgbClr val="111111"/>
                </a:solidFill>
                <a:effectLst/>
              </a:rPr>
              <a:t>Carteira da Pessoa Idosa Digital</a:t>
            </a:r>
            <a:r>
              <a:rPr lang="pt-BR" sz="2000" b="0" i="0" dirty="0">
                <a:solidFill>
                  <a:srgbClr val="111111"/>
                </a:solidFill>
                <a:effectLst/>
              </a:rPr>
              <a:t> é um documento que oferece benefícios e facilidades para pessoas . </a:t>
            </a:r>
          </a:p>
          <a:p>
            <a:pPr algn="l"/>
            <a:r>
              <a:rPr lang="pt-BR" b="0" i="0" dirty="0">
                <a:solidFill>
                  <a:srgbClr val="111111"/>
                </a:solidFill>
                <a:effectLst/>
                <a:latin typeface="-apple-system"/>
              </a:rPr>
              <a:t>A carteira confere benefícios como descontos em passagens de transporte interestadual, prioridade em atendimentos e acesso a programas sociai é uma importante ferramenta para garantir os direitos e a qualidade de vida das pessoas idosas no Brasil. </a:t>
            </a:r>
          </a:p>
          <a:p>
            <a:pPr>
              <a:lnSpc>
                <a:spcPct val="90000"/>
              </a:lnSpc>
              <a:spcBef>
                <a:spcPts val="1000"/>
              </a:spcBef>
              <a:defRPr/>
            </a:pPr>
            <a:r>
              <a:rPr lang="pt-BR" b="0" i="0" dirty="0">
                <a:solidFill>
                  <a:srgbClr val="111111"/>
                </a:solidFill>
                <a:effectLst/>
                <a:latin typeface="-apple-system"/>
              </a:rPr>
              <a:t>Para solicitar a Carteira da Pessoa Idosa de maneira digital, acesse o site </a:t>
            </a:r>
            <a:r>
              <a:rPr lang="pt-BR" b="0" i="0" u="none" strike="noStrike" dirty="0">
                <a:solidFill>
                  <a:srgbClr val="111111"/>
                </a:solidFill>
                <a:effectLst/>
                <a:latin typeface="inherit"/>
                <a:hlinkClick r:id="rId2"/>
              </a:rPr>
              <a:t>carteiraidoso.cidadania.gov.br</a:t>
            </a:r>
            <a:r>
              <a:rPr lang="pt-BR" b="0" i="0" dirty="0">
                <a:solidFill>
                  <a:srgbClr val="111111"/>
                </a:solidFill>
                <a:effectLst/>
                <a:latin typeface="-apple-system"/>
              </a:rPr>
              <a:t>.</a:t>
            </a:r>
          </a:p>
          <a:p>
            <a:pPr>
              <a:lnSpc>
                <a:spcPct val="90000"/>
              </a:lnSpc>
              <a:spcBef>
                <a:spcPts val="1000"/>
              </a:spcBef>
              <a:defRPr/>
            </a:pPr>
            <a:endParaRPr lang="pt-BR" dirty="0">
              <a:solidFill>
                <a:srgbClr val="111111"/>
              </a:solidFill>
              <a:latin typeface="-apple-system"/>
            </a:endParaRPr>
          </a:p>
          <a:p>
            <a:pPr>
              <a:lnSpc>
                <a:spcPct val="90000"/>
              </a:lnSpc>
              <a:spcBef>
                <a:spcPts val="1000"/>
              </a:spcBef>
              <a:defRPr/>
            </a:pPr>
            <a:r>
              <a:rPr lang="pt-BR" b="1" i="0" dirty="0">
                <a:effectLst/>
                <a:latin typeface="Roboto" panose="02000000000000000000" pitchFamily="2" charset="0"/>
              </a:rPr>
              <a:t>CRAS - Centros de Referência de Assistência Social</a:t>
            </a:r>
          </a:p>
          <a:p>
            <a:pPr>
              <a:lnSpc>
                <a:spcPct val="90000"/>
              </a:lnSpc>
              <a:spcBef>
                <a:spcPts val="1000"/>
              </a:spcBef>
              <a:defRPr/>
            </a:pPr>
            <a:r>
              <a:rPr lang="pt-BR" i="0" dirty="0">
                <a:solidFill>
                  <a:srgbClr val="111111"/>
                </a:solidFill>
                <a:effectLst/>
                <a:latin typeface="Roboto" panose="02000000000000000000" pitchFamily="2" charset="0"/>
              </a:rPr>
              <a:t>Centro de Referência de Assistência Social O Centro de Referência de Assistência Social (CRAS) do Brasil é uma unidade responsável pela oferta de serviços de proteção básica do Sistema Único de Assistência Social (SUAS), nas áreas de vulnerabilidade e risco social.</a:t>
            </a:r>
          </a:p>
          <a:p>
            <a:pPr>
              <a:lnSpc>
                <a:spcPct val="90000"/>
              </a:lnSpc>
              <a:spcBef>
                <a:spcPts val="1000"/>
              </a:spcBef>
              <a:defRPr/>
            </a:pPr>
            <a:endParaRPr lang="pt-BR" dirty="0">
              <a:solidFill>
                <a:srgbClr val="111111"/>
              </a:solidFill>
              <a:latin typeface="Roboto" panose="02000000000000000000" pitchFamily="2" charset="0"/>
            </a:endParaRPr>
          </a:p>
          <a:p>
            <a:pPr>
              <a:lnSpc>
                <a:spcPct val="90000"/>
              </a:lnSpc>
              <a:spcBef>
                <a:spcPts val="1000"/>
              </a:spcBef>
              <a:defRPr/>
            </a:pPr>
            <a:r>
              <a:rPr lang="pt-BR" b="1" i="0" dirty="0">
                <a:effectLst/>
                <a:latin typeface="Roboto" panose="02000000000000000000" pitchFamily="2" charset="0"/>
              </a:rPr>
              <a:t>CREAS - Centros de Referência Especializados de Assistência Social</a:t>
            </a:r>
          </a:p>
          <a:p>
            <a:pPr>
              <a:lnSpc>
                <a:spcPct val="90000"/>
              </a:lnSpc>
              <a:spcBef>
                <a:spcPts val="1000"/>
              </a:spcBef>
              <a:defRPr/>
            </a:pPr>
            <a:r>
              <a:rPr lang="pt-BR" b="0" i="0" dirty="0">
                <a:effectLst/>
                <a:latin typeface="-apple-system"/>
              </a:rPr>
              <a:t>O </a:t>
            </a:r>
            <a:r>
              <a:rPr lang="pt-BR" b="1" i="0" dirty="0">
                <a:effectLst/>
                <a:latin typeface="-apple-system"/>
              </a:rPr>
              <a:t>Centro de Referência Especializado de Assistência Social (</a:t>
            </a:r>
            <a:r>
              <a:rPr lang="pt-BR" b="1" i="0" dirty="0" err="1">
                <a:effectLst/>
                <a:latin typeface="-apple-system"/>
              </a:rPr>
              <a:t>Creas</a:t>
            </a:r>
            <a:r>
              <a:rPr lang="pt-BR" b="1" i="0" dirty="0">
                <a:effectLst/>
                <a:latin typeface="-apple-system"/>
              </a:rPr>
              <a:t>)</a:t>
            </a:r>
            <a:r>
              <a:rPr lang="pt-BR" b="0" i="0" dirty="0">
                <a:effectLst/>
                <a:latin typeface="-apple-system"/>
              </a:rPr>
              <a:t> é uma unidade pública da política de Assistência Social onde são atendidas famílias e pessoas que estão em situação de risco social ou tiveram seus direitos violados</a:t>
            </a:r>
            <a:r>
              <a:rPr lang="pt-BR" b="0" i="0" baseline="30000" dirty="0">
                <a:effectLst/>
                <a:latin typeface="-apple-system"/>
              </a:rPr>
              <a:t>1</a:t>
            </a:r>
            <a:r>
              <a:rPr lang="pt-BR" b="0" i="0" dirty="0">
                <a:solidFill>
                  <a:srgbClr val="111111"/>
                </a:solidFill>
                <a:effectLst/>
                <a:latin typeface="-apple-system"/>
              </a:rPr>
              <a:t>. </a:t>
            </a:r>
            <a:r>
              <a:rPr lang="pt-BR" b="0" i="0" dirty="0">
                <a:effectLst/>
                <a:latin typeface="-apple-system"/>
              </a:rPr>
              <a:t>Essa unidade oferece serviços específicos para acolher, orientar e acompanhar famílias e indivíduos que vivenciam situações de violação de direitos, fortalecendo e reconstruindo os vínculos familiares e comunitários.</a:t>
            </a:r>
            <a:endParaRPr lang="pt-BR" b="1" i="0" dirty="0">
              <a:solidFill>
                <a:srgbClr val="111111"/>
              </a:solidFill>
              <a:effectLst/>
              <a:latin typeface="-apple-system"/>
            </a:endParaRPr>
          </a:p>
          <a:p>
            <a:pPr>
              <a:lnSpc>
                <a:spcPct val="90000"/>
              </a:lnSpc>
              <a:spcBef>
                <a:spcPts val="1000"/>
              </a:spcBef>
              <a:defRPr/>
            </a:pPr>
            <a:endParaRPr lang="pt-BR" dirty="0">
              <a:solidFill>
                <a:srgbClr val="111111"/>
              </a:solidFill>
              <a:latin typeface="-apple-system"/>
            </a:endParaRPr>
          </a:p>
          <a:p>
            <a:pPr>
              <a:lnSpc>
                <a:spcPct val="90000"/>
              </a:lnSpc>
              <a:spcBef>
                <a:spcPts val="1000"/>
              </a:spcBef>
              <a:defRPr/>
            </a:pPr>
            <a:endParaRPr lang="pt-BR" b="0" i="0" dirty="0">
              <a:solidFill>
                <a:srgbClr val="111111"/>
              </a:solidFill>
              <a:effectLst/>
              <a:latin typeface="-apple-system"/>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pt-BR" b="0" i="0" dirty="0">
              <a:solidFill>
                <a:srgbClr val="111111"/>
              </a:solidFill>
              <a:effectLst/>
              <a:latin typeface="-apple-system"/>
            </a:endParaRPr>
          </a:p>
        </p:txBody>
      </p:sp>
    </p:spTree>
    <p:extLst>
      <p:ext uri="{BB962C8B-B14F-4D97-AF65-F5344CB8AC3E}">
        <p14:creationId xmlns:p14="http://schemas.microsoft.com/office/powerpoint/2010/main" val="32160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1C6BD3CD-DBE7-F26C-2FCD-0C0669C5C2ED}"/>
              </a:ext>
            </a:extLst>
          </p:cNvPr>
          <p:cNvSpPr txBox="1"/>
          <p:nvPr/>
        </p:nvSpPr>
        <p:spPr>
          <a:xfrm>
            <a:off x="389553" y="489771"/>
            <a:ext cx="11367018" cy="4585871"/>
          </a:xfrm>
          <a:prstGeom prst="rect">
            <a:avLst/>
          </a:prstGeom>
          <a:noFill/>
        </p:spPr>
        <p:txBody>
          <a:bodyPr wrap="square">
            <a:spAutoFit/>
          </a:bodyPr>
          <a:lstStyle/>
          <a:p>
            <a:r>
              <a:rPr kumimoji="0" lang="pt-BR" sz="2000" b="1" i="0" u="none" strike="noStrike" kern="1200" cap="none" spc="0" normalizeH="0" baseline="0" noProof="0" dirty="0">
                <a:ln>
                  <a:noFill/>
                </a:ln>
                <a:solidFill>
                  <a:srgbClr val="111111"/>
                </a:solidFill>
                <a:effectLst/>
                <a:uLnTx/>
                <a:uFillTx/>
                <a:ea typeface="+mn-ea"/>
                <a:cs typeface="+mn-cs"/>
              </a:rPr>
              <a:t>Centro POP</a:t>
            </a:r>
            <a:r>
              <a:rPr kumimoji="0" lang="pt-BR" sz="2000" b="0" i="0" u="none" strike="noStrike" kern="1200" cap="none" spc="0" normalizeH="0" baseline="0" noProof="0" dirty="0">
                <a:ln>
                  <a:noFill/>
                </a:ln>
                <a:solidFill>
                  <a:srgbClr val="111111"/>
                </a:solidFill>
                <a:effectLst/>
                <a:uLnTx/>
                <a:uFillTx/>
                <a:ea typeface="+mn-ea"/>
                <a:cs typeface="+mn-cs"/>
              </a:rPr>
              <a:t> </a:t>
            </a:r>
          </a:p>
          <a:p>
            <a:endParaRPr lang="pt-BR" sz="2000" b="0" i="0" dirty="0">
              <a:solidFill>
                <a:srgbClr val="111111"/>
              </a:solidFill>
              <a:effectLst/>
            </a:endParaRPr>
          </a:p>
          <a:p>
            <a:pPr algn="l">
              <a:buFont typeface="Arial" panose="020B0604020202020204" pitchFamily="34" charset="0"/>
              <a:buChar char="•"/>
            </a:pPr>
            <a:r>
              <a:rPr lang="pt-BR" i="0" dirty="0">
                <a:solidFill>
                  <a:srgbClr val="111111"/>
                </a:solidFill>
                <a:effectLst/>
                <a:latin typeface="-apple-system"/>
              </a:rPr>
              <a:t>Centro POP (Centro de Referência Especializado para População em Situação de Rua) é uma unidade socioassistencial municipal que oferece serviços para pessoas em situação de rua. </a:t>
            </a:r>
            <a:r>
              <a:rPr lang="pt-BR" i="0" dirty="0">
                <a:effectLst/>
                <a:latin typeface="-apple-system"/>
              </a:rPr>
              <a:t>Ele faz parte da Proteção Social Especial de Média Complexidade e seu principal serviço é o Serviço Especializado para Pessoas em Situação de Rua.</a:t>
            </a:r>
            <a:r>
              <a:rPr lang="pt-BR" b="1" i="0" dirty="0">
                <a:solidFill>
                  <a:srgbClr val="111111"/>
                </a:solidFill>
                <a:effectLst/>
                <a:latin typeface="-apple-system"/>
              </a:rPr>
              <a:t> </a:t>
            </a:r>
            <a:endParaRPr lang="pt-BR" b="0" i="0" dirty="0">
              <a:solidFill>
                <a:srgbClr val="111111"/>
              </a:solidFill>
              <a:effectLst/>
              <a:latin typeface="-apple-system"/>
            </a:endParaRPr>
          </a:p>
          <a:p>
            <a:pPr algn="l">
              <a:buFont typeface="Arial" panose="020B0604020202020204" pitchFamily="34" charset="0"/>
              <a:buChar char="•"/>
            </a:pPr>
            <a:r>
              <a:rPr lang="pt-BR" b="1" i="0" dirty="0">
                <a:solidFill>
                  <a:srgbClr val="111111"/>
                </a:solidFill>
                <a:effectLst/>
                <a:latin typeface="-apple-system"/>
              </a:rPr>
              <a:t>Ações desenvolvidas pelo Centro POP</a:t>
            </a:r>
            <a:r>
              <a:rPr lang="pt-BR" b="0" i="0" dirty="0">
                <a:solidFill>
                  <a:srgbClr val="111111"/>
                </a:solidFill>
                <a:effectLst/>
                <a:latin typeface="-apple-system"/>
              </a:rPr>
              <a:t>:</a:t>
            </a:r>
          </a:p>
          <a:p>
            <a:pPr marL="742950" lvl="1" indent="-285750" algn="l">
              <a:buFont typeface="Arial" panose="020B0604020202020204" pitchFamily="34" charset="0"/>
              <a:buChar char="•"/>
            </a:pPr>
            <a:r>
              <a:rPr lang="pt-BR" b="0" i="0" dirty="0">
                <a:solidFill>
                  <a:srgbClr val="111111"/>
                </a:solidFill>
                <a:effectLst/>
                <a:latin typeface="-apple-system"/>
              </a:rPr>
              <a:t>Acesso a alimentação.</a:t>
            </a:r>
          </a:p>
          <a:p>
            <a:pPr marL="742950" lvl="1" indent="-285750" algn="l">
              <a:buFont typeface="Arial" panose="020B0604020202020204" pitchFamily="34" charset="0"/>
              <a:buChar char="•"/>
            </a:pPr>
            <a:r>
              <a:rPr lang="pt-BR" b="0" i="0" dirty="0">
                <a:solidFill>
                  <a:srgbClr val="111111"/>
                </a:solidFill>
                <a:effectLst/>
                <a:latin typeface="-apple-system"/>
              </a:rPr>
              <a:t>Espaço para higiene pessoal.</a:t>
            </a:r>
          </a:p>
          <a:p>
            <a:pPr marL="742950" lvl="1" indent="-285750" algn="l">
              <a:buFont typeface="Arial" panose="020B0604020202020204" pitchFamily="34" charset="0"/>
              <a:buChar char="•"/>
            </a:pPr>
            <a:r>
              <a:rPr lang="pt-BR" b="0" i="0" dirty="0">
                <a:solidFill>
                  <a:srgbClr val="111111"/>
                </a:solidFill>
                <a:effectLst/>
                <a:latin typeface="-apple-system"/>
              </a:rPr>
              <a:t>Encaminhamento para outras políticas públicas quando necessário.</a:t>
            </a:r>
          </a:p>
          <a:p>
            <a:pPr marL="742950" lvl="1" indent="-285750" algn="l">
              <a:buFont typeface="Arial" panose="020B0604020202020204" pitchFamily="34" charset="0"/>
              <a:buChar char="•"/>
            </a:pPr>
            <a:r>
              <a:rPr lang="pt-BR" b="0" i="0" dirty="0">
                <a:solidFill>
                  <a:srgbClr val="111111"/>
                </a:solidFill>
                <a:effectLst/>
                <a:latin typeface="-apple-system"/>
              </a:rPr>
              <a:t>Fortalecimento da autonomia, protagonismo e participação social.</a:t>
            </a:r>
          </a:p>
          <a:p>
            <a:pPr marL="742950" lvl="1" indent="-285750" algn="l">
              <a:buFont typeface="Arial" panose="020B0604020202020204" pitchFamily="34" charset="0"/>
              <a:buChar char="•"/>
            </a:pPr>
            <a:r>
              <a:rPr lang="pt-BR" b="0" i="0" dirty="0">
                <a:solidFill>
                  <a:srgbClr val="111111"/>
                </a:solidFill>
                <a:effectLst/>
                <a:latin typeface="-apple-system"/>
              </a:rPr>
              <a:t>Guarda de pertences.</a:t>
            </a:r>
          </a:p>
          <a:p>
            <a:pPr marL="742950" lvl="1" indent="-285750" algn="l">
              <a:buFont typeface="Arial" panose="020B0604020202020204" pitchFamily="34" charset="0"/>
              <a:buChar char="•"/>
            </a:pPr>
            <a:r>
              <a:rPr lang="pt-BR" b="0" i="0" dirty="0">
                <a:solidFill>
                  <a:srgbClr val="111111"/>
                </a:solidFill>
                <a:effectLst/>
                <a:latin typeface="-apple-system"/>
              </a:rPr>
              <a:t>Lavanderia.</a:t>
            </a:r>
          </a:p>
          <a:p>
            <a:pPr marL="742950" lvl="1" indent="-285750" algn="l">
              <a:buFont typeface="Arial" panose="020B0604020202020204" pitchFamily="34" charset="0"/>
              <a:buChar char="•"/>
            </a:pPr>
            <a:r>
              <a:rPr lang="pt-BR" b="0" i="0" dirty="0">
                <a:solidFill>
                  <a:srgbClr val="111111"/>
                </a:solidFill>
                <a:effectLst/>
                <a:latin typeface="-apple-system"/>
              </a:rPr>
              <a:t>Regularização de documentos pessoais.</a:t>
            </a:r>
          </a:p>
          <a:p>
            <a:pPr algn="l">
              <a:buFont typeface="Arial" panose="020B0604020202020204" pitchFamily="34" charset="0"/>
              <a:buChar char="•"/>
            </a:pPr>
            <a:r>
              <a:rPr lang="pt-BR" b="1" i="0" dirty="0">
                <a:solidFill>
                  <a:srgbClr val="111111"/>
                </a:solidFill>
                <a:effectLst/>
                <a:latin typeface="-apple-system"/>
              </a:rPr>
              <a:t>Público-alvo atendido</a:t>
            </a:r>
            <a:r>
              <a:rPr lang="pt-BR" b="0" i="0" dirty="0">
                <a:solidFill>
                  <a:srgbClr val="111111"/>
                </a:solidFill>
                <a:effectLst/>
                <a:latin typeface="-apple-system"/>
              </a:rPr>
              <a:t>:</a:t>
            </a:r>
          </a:p>
          <a:p>
            <a:pPr marL="742950" lvl="1" indent="-285750" algn="l">
              <a:buFont typeface="Arial" panose="020B0604020202020204" pitchFamily="34" charset="0"/>
              <a:buChar char="•"/>
            </a:pPr>
            <a:r>
              <a:rPr lang="pt-BR" b="0" i="0" dirty="0">
                <a:solidFill>
                  <a:srgbClr val="111111"/>
                </a:solidFill>
                <a:effectLst/>
                <a:latin typeface="-apple-system"/>
              </a:rPr>
              <a:t>Jovens, adultos, idosos e famílias que utilizam as ruas como espaço de moradia e/ou sobrevivência.</a:t>
            </a:r>
          </a:p>
          <a:p>
            <a:endParaRPr lang="pt-BR" dirty="0"/>
          </a:p>
        </p:txBody>
      </p:sp>
    </p:spTree>
    <p:extLst>
      <p:ext uri="{BB962C8B-B14F-4D97-AF65-F5344CB8AC3E}">
        <p14:creationId xmlns:p14="http://schemas.microsoft.com/office/powerpoint/2010/main" val="1400564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0D405AFF-E316-7CEE-3D32-1EFFC41C2D04}"/>
              </a:ext>
            </a:extLst>
          </p:cNvPr>
          <p:cNvSpPr txBox="1"/>
          <p:nvPr/>
        </p:nvSpPr>
        <p:spPr>
          <a:xfrm>
            <a:off x="361561" y="279918"/>
            <a:ext cx="11395010" cy="5940088"/>
          </a:xfrm>
          <a:prstGeom prst="rect">
            <a:avLst/>
          </a:prstGeom>
          <a:noFill/>
        </p:spPr>
        <p:txBody>
          <a:bodyPr wrap="square">
            <a:spAutoFit/>
          </a:bodyPr>
          <a:lstStyle/>
          <a:p>
            <a:r>
              <a:rPr lang="pt-BR" sz="2000" b="1" i="0" dirty="0">
                <a:effectLst/>
              </a:rPr>
              <a:t>RESTAURANTES COMUNITÁRIOS</a:t>
            </a:r>
            <a:endParaRPr lang="pt-BR" sz="2000" b="0" i="0" dirty="0">
              <a:solidFill>
                <a:srgbClr val="515151"/>
              </a:solidFill>
              <a:effectLst/>
              <a:latin typeface="Open Sans" panose="020B0606030504020204" pitchFamily="34" charset="0"/>
            </a:endParaRPr>
          </a:p>
          <a:p>
            <a:pPr algn="l" fontAlgn="base"/>
            <a:r>
              <a:rPr lang="pt-BR" sz="2000" b="0" i="0" dirty="0">
                <a:solidFill>
                  <a:srgbClr val="515151"/>
                </a:solidFill>
                <a:effectLst/>
                <a:latin typeface="Open Sans" panose="020B0606030504020204" pitchFamily="34" charset="0"/>
              </a:rPr>
              <a:t> </a:t>
            </a:r>
          </a:p>
          <a:p>
            <a:pPr algn="l" fontAlgn="base"/>
            <a:r>
              <a:rPr lang="pt-BR" sz="2000" b="0" i="0" dirty="0">
                <a:solidFill>
                  <a:srgbClr val="515151"/>
                </a:solidFill>
                <a:effectLst/>
                <a:latin typeface="Open Sans" panose="020B0606030504020204" pitchFamily="34" charset="0"/>
              </a:rPr>
              <a:t>Os Restaurantes Comunitários são equipamentos públicos de segurança alimentar e nutricional que tem por finalidade o preparo e comercialização de refeições saudáveis a preço acessível​, priorizando o acesso das famílias em situação de vulnerabilidade social​.</a:t>
            </a:r>
          </a:p>
          <a:p>
            <a:pPr algn="l" fontAlgn="base"/>
            <a:r>
              <a:rPr lang="pt-BR" sz="2000" b="0" i="0" dirty="0">
                <a:solidFill>
                  <a:srgbClr val="515151"/>
                </a:solidFill>
                <a:effectLst/>
                <a:latin typeface="Open Sans" panose="020B0606030504020204" pitchFamily="34" charset="0"/>
              </a:rPr>
              <a:t> </a:t>
            </a:r>
          </a:p>
          <a:p>
            <a:pPr algn="l" fontAlgn="base"/>
            <a:r>
              <a:rPr lang="pt-BR" sz="2000" b="0" i="0" dirty="0">
                <a:solidFill>
                  <a:srgbClr val="515151"/>
                </a:solidFill>
                <a:effectLst/>
                <a:latin typeface="Open Sans" panose="020B0606030504020204" pitchFamily="34" charset="0"/>
              </a:rPr>
              <a:t>Atualmente existem 16 Restaurantes Comunitários no DF: Brazlândia, Ceilândia, Estrutural, Gama, Itapoã, Paranoá, Planaltina, Recanto das Emas, Riacho Fundo, Samambaia, Santa Maria, São Sebastião, </a:t>
            </a:r>
            <a:r>
              <a:rPr lang="pt-BR" sz="2000" b="0" i="0" dirty="0" err="1">
                <a:solidFill>
                  <a:srgbClr val="515151"/>
                </a:solidFill>
                <a:effectLst/>
                <a:latin typeface="Open Sans" panose="020B0606030504020204" pitchFamily="34" charset="0"/>
              </a:rPr>
              <a:t>Sobradinho,Sol</a:t>
            </a:r>
            <a:r>
              <a:rPr lang="pt-BR" sz="2000" b="0" i="0" dirty="0">
                <a:solidFill>
                  <a:srgbClr val="515151"/>
                </a:solidFill>
                <a:effectLst/>
                <a:latin typeface="Open Sans" panose="020B0606030504020204" pitchFamily="34" charset="0"/>
              </a:rPr>
              <a:t> Nascente, Sol Nascente/Pôr do Sol e </a:t>
            </a:r>
            <a:r>
              <a:rPr lang="pt-BR" sz="2000" b="0" i="0" dirty="0" err="1">
                <a:solidFill>
                  <a:srgbClr val="515151"/>
                </a:solidFill>
                <a:effectLst/>
                <a:latin typeface="Open Sans" panose="020B0606030504020204" pitchFamily="34" charset="0"/>
              </a:rPr>
              <a:t>Arniqueira</a:t>
            </a:r>
            <a:r>
              <a:rPr lang="pt-BR" sz="2000" b="0" i="0" dirty="0">
                <a:solidFill>
                  <a:srgbClr val="515151"/>
                </a:solidFill>
                <a:effectLst/>
                <a:latin typeface="Open Sans" panose="020B0606030504020204" pitchFamily="34" charset="0"/>
              </a:rPr>
              <a:t>. </a:t>
            </a:r>
            <a:r>
              <a:rPr lang="pt-BR" sz="2000" b="1" i="0" dirty="0">
                <a:solidFill>
                  <a:srgbClr val="515151"/>
                </a:solidFill>
                <a:effectLst/>
                <a:latin typeface="Open Sans" panose="020B0606030504020204" pitchFamily="34" charset="0"/>
              </a:rPr>
              <a:t>Sendo que as unidades de Brazlândia, Paranoá, Sol Nascente, Sol Nascente/ Por do Sol, </a:t>
            </a:r>
            <a:r>
              <a:rPr lang="pt-BR" sz="2000" b="1" i="0" dirty="0" err="1">
                <a:solidFill>
                  <a:srgbClr val="515151"/>
                </a:solidFill>
                <a:effectLst/>
                <a:latin typeface="Open Sans" panose="020B0606030504020204" pitchFamily="34" charset="0"/>
              </a:rPr>
              <a:t>Arniqueira</a:t>
            </a:r>
            <a:r>
              <a:rPr lang="pt-BR" sz="2000" b="1" i="0" dirty="0">
                <a:solidFill>
                  <a:srgbClr val="515151"/>
                </a:solidFill>
                <a:effectLst/>
                <a:latin typeface="Open Sans" panose="020B0606030504020204" pitchFamily="34" charset="0"/>
              </a:rPr>
              <a:t>, Planaltina, Samambaia, Ceilândia, Sobradinho, São Sebastião, Estrutural e Recanto das Emas também servem café da manhã.</a:t>
            </a:r>
            <a:r>
              <a:rPr lang="pt-BR" sz="2000" b="0" i="0" dirty="0">
                <a:solidFill>
                  <a:srgbClr val="515151"/>
                </a:solidFill>
                <a:effectLst/>
                <a:latin typeface="Open Sans" panose="020B0606030504020204" pitchFamily="34" charset="0"/>
              </a:rPr>
              <a:t> </a:t>
            </a:r>
          </a:p>
          <a:p>
            <a:pPr algn="l" fontAlgn="base"/>
            <a:r>
              <a:rPr lang="pt-BR" sz="2000" b="0" i="0" dirty="0">
                <a:solidFill>
                  <a:srgbClr val="515151"/>
                </a:solidFill>
                <a:effectLst/>
                <a:latin typeface="Open Sans" panose="020B0606030504020204" pitchFamily="34" charset="0"/>
              </a:rPr>
              <a:t> </a:t>
            </a:r>
          </a:p>
          <a:p>
            <a:pPr algn="l" fontAlgn="base"/>
            <a:r>
              <a:rPr lang="pt-BR" sz="2000" dirty="0">
                <a:solidFill>
                  <a:srgbClr val="515151"/>
                </a:solidFill>
                <a:latin typeface="Open Sans" panose="020B0606030504020204" pitchFamily="34" charset="0"/>
              </a:rPr>
              <a:t>S</a:t>
            </a:r>
            <a:r>
              <a:rPr lang="pt-BR" sz="2000" b="0" i="0" dirty="0">
                <a:solidFill>
                  <a:srgbClr val="515151"/>
                </a:solidFill>
                <a:effectLst/>
                <a:latin typeface="Open Sans" panose="020B0606030504020204" pitchFamily="34" charset="0"/>
              </a:rPr>
              <a:t>ervem refeições de segunda a sábado, tendo o almoço o valor de R$ 1,00 (um real) para o público em geral e gratuidade para a população em situação de rua referenciada pela equipe de Abordagem Social da Secretaria de Desenvolvimento Social (Sedes).</a:t>
            </a:r>
          </a:p>
          <a:p>
            <a:pPr algn="l" fontAlgn="base"/>
            <a:r>
              <a:rPr lang="pt-BR" sz="2000" b="0" i="0" dirty="0">
                <a:solidFill>
                  <a:srgbClr val="515151"/>
                </a:solidFill>
                <a:effectLst/>
                <a:latin typeface="Open Sans" panose="020B0606030504020204" pitchFamily="34" charset="0"/>
              </a:rPr>
              <a:t>O café da manhã é servido ao custo de R$ 0,50 (cinquenta centavos) para toda a população</a:t>
            </a:r>
          </a:p>
          <a:p>
            <a:pPr algn="l" fontAlgn="base"/>
            <a:r>
              <a:rPr lang="pt-BR" sz="2000" b="0" i="0" dirty="0">
                <a:solidFill>
                  <a:srgbClr val="515151"/>
                </a:solidFill>
                <a:effectLst/>
                <a:latin typeface="Open Sans" panose="020B0606030504020204" pitchFamily="34" charset="0"/>
              </a:rPr>
              <a:t> </a:t>
            </a:r>
          </a:p>
          <a:p>
            <a:endParaRPr lang="pt-BR" sz="2000" b="1" dirty="0"/>
          </a:p>
        </p:txBody>
      </p:sp>
    </p:spTree>
    <p:extLst>
      <p:ext uri="{BB962C8B-B14F-4D97-AF65-F5344CB8AC3E}">
        <p14:creationId xmlns:p14="http://schemas.microsoft.com/office/powerpoint/2010/main" val="1692565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F792880A-B54F-1493-D2D6-C339DB2D9FD0}"/>
              </a:ext>
            </a:extLst>
          </p:cNvPr>
          <p:cNvSpPr txBox="1"/>
          <p:nvPr/>
        </p:nvSpPr>
        <p:spPr>
          <a:xfrm>
            <a:off x="494522" y="737118"/>
            <a:ext cx="11327364" cy="2646878"/>
          </a:xfrm>
          <a:prstGeom prst="rect">
            <a:avLst/>
          </a:prstGeom>
          <a:noFill/>
        </p:spPr>
        <p:txBody>
          <a:bodyPr wrap="square">
            <a:spAutoFit/>
          </a:bodyPr>
          <a:lstStyle/>
          <a:p>
            <a:r>
              <a:rPr lang="pt-BR" sz="2000" b="1" dirty="0"/>
              <a:t>Centros de Convivência</a:t>
            </a:r>
          </a:p>
          <a:p>
            <a:endParaRPr lang="pt-BR" sz="2000" b="1" dirty="0"/>
          </a:p>
          <a:p>
            <a:r>
              <a:rPr lang="pt-BR" dirty="0"/>
              <a:t>CENTROS DE CONVIVÊNCIA E FORTALECIMENTO DE VÍNCULOS – CCFV</a:t>
            </a:r>
          </a:p>
          <a:p>
            <a:r>
              <a:rPr lang="pt-BR" dirty="0"/>
              <a:t>O Centro de Convivência e Fortalecimento de Vínculos – CCFV é uma unidade pública de assistência social que se destina ao atendimento de famílias e indivíduos em situação de vulnerabilidade e risco social, por meio do Serviço de Convivência e Fortalecimento de Vínculos – SCFV, que é um serviço da política pública de assistência social, do Sistema Único de Assistência Social – SUAS, e tem por objetivo estimular a integração e a troca de experiências entre os participantes, valorizando o sentido de vida coletiva, de forma a promover o respeito às diferenças, a colaboração, o autoconhecimento, a autoconfiança e a cidadania, além de fortalecer os vínculos com a família e comunidade.</a:t>
            </a:r>
          </a:p>
        </p:txBody>
      </p:sp>
    </p:spTree>
    <p:extLst>
      <p:ext uri="{BB962C8B-B14F-4D97-AF65-F5344CB8AC3E}">
        <p14:creationId xmlns:p14="http://schemas.microsoft.com/office/powerpoint/2010/main" val="179694569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1821</Words>
  <Application>Microsoft Office PowerPoint</Application>
  <PresentationFormat>Widescreen</PresentationFormat>
  <Paragraphs>67</Paragraphs>
  <Slides>12</Slides>
  <Notes>0</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Tema do Office</vt:lpstr>
      <vt:lpstr>Apresentação do PowerPoint</vt:lpstr>
      <vt:lpstr>Apresentação do PowerPoint</vt:lpstr>
      <vt:lpstr>  São Direitos da Pessoa Idosa:  Saúde e Medicamentos Gratuitos Os idosos têm assegurado o direito a medicamentos gratuitos, especialmente aqueles de uso contínuo, distribuídos pelo Sistema Único de Saúde (SUS) ou através do programa “Farmácia Popular”.   Garantia de Prioridade e Acesso a Entretenimento Acesso facilitado a serviços que melhoram sua qualidade de vida e bem-estar. Por lei, pessoas com mais de 60 anos têm garantido o direito à meia-entrada em cinemas, teatros e eventos, permitindo-lhes desfrutar de atividades culturais e de lazer por um custo reduzido. Atendimento prioritário é obrigatório em locais públicos e privados, como hospitais, agências bancárias e supermercados, facilitando o dia a dia desses cidadãos e respeitando suas necessidades específicas.  Facilidades e isenções no Transporte Público Outro direito importante é a isenção de tarifa no transporte público a partir dos 65 anos de idade. Para viagens interestaduais, além das duas vagas gratuitas em ônibus para idosos de baixa renda, há descontos significativos nas demais passagens. No transporte coletivo urbano, a reserva de assentos para idosos é uma medida que respeita e valoriza a mobilidade e o conforto desses cidadãos, permitindo-lhes deslocar-se com mais segurança e dignidade.   </vt:lpstr>
      <vt:lpstr>Proteções Legais e Direitos Sociais - Segurança Jurídica e Financeira Na esfera legal, os idosos têm garantida a prioridade na tramitação de processos judiciais, assegurando uma resposta mais rápida às suas demandas, que muitas vezes são urgentes. Aqueles com mais de 80 anos recebem ainda uma “super prioridade”, um reconhecimento de suas necessidades ainda mais prementes. No aspecto financeiro, a possibilidade de isenção de IPTU para os que atendem a critérios específicos de renda e propriedade é uma facilidade que alivia o fardo fiscal sobre os idosos.  Oportunidades de Educação e Trabalho É fundamental destacar os direitos dos idosos à educação e ao trabalho sem discriminação. Leis proíbem a fixação de limite de idade para contratação em empregos, garantindo que os idosos possam continuar ativos profissionalmente. Além disso, cursos especiais para idosos são projetados para ajudá-los a se integrar aos avanços tecnológicos, permitindo que continuem a participar ativamente da sociedade moderna.    Garantia de Um Salário Mínimo: O Benefício de Prestação Continuada (BPC) O Benefício de Prestação Continuada (BPC) é um direito crucial para os idosos de famílias de baixa renda. Esse benefício, previsto na Lei Orgânica da Assistência Social (LOAS), garante um salário mínimo mensal aos idosos que não possuem meios para prover sua própria manutenção nem tê-la provida por sua família.  A importância desse benefício é imensa, pois além de oferecer uma base financeira, representa um reconhecimento da sociedade sobre a necessidade de apoiar seus membros mais vulneráveis. Este é um direito que reflete não apenas uma questão de necessidade econômica, mas também de dignidade e respeito pela vida dessas pessoas.</vt:lpstr>
      <vt:lpstr>Apresentação do PowerPoint</vt:lpstr>
      <vt:lpstr>Apresentação do PowerPoint</vt:lpstr>
      <vt:lpstr>Apresentação do PowerPoint</vt:lpstr>
      <vt:lpstr>Apresentação do PowerPoint</vt:lpstr>
      <vt:lpstr>Apresentação do PowerPoint</vt:lpstr>
      <vt:lpstr> Unidades de Acolhimento   As Unidades de Acolhimento no Distrito Federal (DF) são unidades públicas de assistência social, parte do Sistema Único de Assistência Social (SUAS), que oferecem Serviços de Acolhimento Institucional. Esses serviços têm como objetivo acolher famílias e indivíduos com vínculos familiares rompidos ou fragilizados, garantindo proteção integral e respeitando a diversidade de ciclos de vida, arranjos familiares, raça/etnia, religião, gênero e orientação sexual </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do projeto Direitos nas políticas públicas de assistência social e saúde no Distrito Federal: orientação sobre serviços disponíveis para homens idosos em situação de acolhimento temporário.  Projeto com foco em direitos humanos e direitos da pessoa idosa.</dc:title>
  <dc:creator>Shirley Cristina de Freitas Oliveira Cristina de Freitas Oliveira</dc:creator>
  <cp:lastModifiedBy>Usuário Convidado</cp:lastModifiedBy>
  <cp:revision>13</cp:revision>
  <dcterms:created xsi:type="dcterms:W3CDTF">2024-05-23T01:08:41Z</dcterms:created>
  <dcterms:modified xsi:type="dcterms:W3CDTF">2024-07-03T15:23:11Z</dcterms:modified>
</cp:coreProperties>
</file>