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797675" cy="9928225"/>
  <p:embeddedFontLst>
    <p:embeddedFont>
      <p:font typeface="Oswald" panose="020B0604020202020204" charset="0"/>
      <p:regular r:id="rId22"/>
    </p:embeddedFont>
    <p:embeddedFont>
      <p:font typeface="Oswald Bold" panose="020B0604020202020204" charset="0"/>
      <p:regular r:id="rId23"/>
    </p:embeddedFont>
    <p:embeddedFont>
      <p:font typeface="Montserrat Light" panose="020B0604020202020204" charset="0"/>
      <p:regular r:id="rId24"/>
    </p:embeddedFont>
    <p:embeddedFont>
      <p:font typeface="DM Sans Italics" panose="020B0604020202020204" charset="0"/>
      <p:regular r:id="rId25"/>
    </p:embeddedFont>
    <p:embeddedFont>
      <p:font typeface="DM Sans Bold" panose="020B0604020202020204" charset="0"/>
      <p:regular r:id="rId26"/>
    </p:embeddedFont>
    <p:embeddedFont>
      <p:font typeface="DM Sans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2961-24AE-497F-BDF6-D1CDC18EB7C7}" type="datetimeFigureOut">
              <a:rPr lang="pt-BR" smtClean="0"/>
              <a:t>07/11/2024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E161F-3F66-401E-8338-90FB459C8D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43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20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0" Type="http://schemas.openxmlformats.org/officeDocument/2006/relationships/image" Target="../media/image20.svg"/><Relationship Id="rId4" Type="http://schemas.openxmlformats.org/officeDocument/2006/relationships/image" Target="../media/image12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5.pn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4051653" y="460158"/>
            <a:ext cx="3725682" cy="1787321"/>
          </a:xfrm>
          <a:custGeom>
            <a:avLst/>
            <a:gdLst/>
            <a:ahLst/>
            <a:cxnLst/>
            <a:rect l="l" t="t" r="r" b="b"/>
            <a:pathLst>
              <a:path w="3725682" h="1787321">
                <a:moveTo>
                  <a:pt x="0" y="0"/>
                </a:moveTo>
                <a:lnTo>
                  <a:pt x="3725683" y="0"/>
                </a:lnTo>
                <a:lnTo>
                  <a:pt x="3725683" y="1787321"/>
                </a:lnTo>
                <a:lnTo>
                  <a:pt x="0" y="1787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36347" y="3438109"/>
            <a:ext cx="9815307" cy="3655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7063" b="1" spc="69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FAKE NEWS </a:t>
            </a:r>
          </a:p>
          <a:p>
            <a:pPr algn="ctr">
              <a:lnSpc>
                <a:spcPts val="9748"/>
              </a:lnSpc>
            </a:pPr>
            <a:r>
              <a:rPr lang="en-US" sz="7063" b="1" spc="69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NAS</a:t>
            </a:r>
          </a:p>
          <a:p>
            <a:pPr algn="ctr">
              <a:lnSpc>
                <a:spcPts val="9748"/>
              </a:lnSpc>
            </a:pPr>
            <a:r>
              <a:rPr lang="en-US" sz="7063" b="1" spc="692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REDES SOCIAIS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70706" y="-3368517"/>
            <a:ext cx="4959890" cy="495989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6639105" y="-5979128"/>
            <a:ext cx="12110389" cy="12426705"/>
          </a:xfrm>
          <a:custGeom>
            <a:avLst/>
            <a:gdLst/>
            <a:ahLst/>
            <a:cxnLst/>
            <a:rect l="l" t="t" r="r" b="b"/>
            <a:pathLst>
              <a:path w="12110389" h="12426705">
                <a:moveTo>
                  <a:pt x="0" y="0"/>
                </a:moveTo>
                <a:lnTo>
                  <a:pt x="12110389" y="0"/>
                </a:lnTo>
                <a:lnTo>
                  <a:pt x="12110389" y="12426706"/>
                </a:lnTo>
                <a:lnTo>
                  <a:pt x="0" y="124267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986589">
            <a:off x="11130146" y="6411425"/>
            <a:ext cx="9894000" cy="10152425"/>
          </a:xfrm>
          <a:custGeom>
            <a:avLst/>
            <a:gdLst/>
            <a:ahLst/>
            <a:cxnLst/>
            <a:rect l="l" t="t" r="r" b="b"/>
            <a:pathLst>
              <a:path w="9894000" h="10152425">
                <a:moveTo>
                  <a:pt x="0" y="0"/>
                </a:moveTo>
                <a:lnTo>
                  <a:pt x="9894000" y="0"/>
                </a:lnTo>
                <a:lnTo>
                  <a:pt x="9894000" y="10152426"/>
                </a:lnTo>
                <a:lnTo>
                  <a:pt x="0" y="10152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71284" y="885825"/>
            <a:ext cx="14109052" cy="283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349"/>
              </a:lnSpc>
            </a:pPr>
            <a:r>
              <a:rPr lang="en-US" sz="8224" b="1" spc="80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COMO A FAKE NEWS AFETAM OS JOVENS?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33997" y="4665213"/>
            <a:ext cx="12820005" cy="351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VULNERABILIDADE: JOVENS SÃO MAIS SUSCETÍVEIS A ACREDITAR.</a:t>
            </a:r>
          </a:p>
          <a:p>
            <a:pPr algn="l"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PRESSÃO DOS PARES: COMPARTILHAMENTO ENTRE AMIGOS.</a:t>
            </a:r>
          </a:p>
          <a:p>
            <a:pPr algn="l"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EDUCAÇÃO: IMPORTÂNCIA DE ENSINAR A VERIFICAR INFORMAÇÕES.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260093" y="4434807"/>
            <a:ext cx="2932415" cy="2351362"/>
            <a:chOff x="0" y="0"/>
            <a:chExt cx="1075555" cy="8624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075555" cy="88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260093" y="6895603"/>
            <a:ext cx="2932415" cy="847111"/>
            <a:chOff x="0" y="0"/>
            <a:chExt cx="1075555" cy="3107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070732" y="5281918"/>
            <a:ext cx="2932415" cy="2351362"/>
            <a:chOff x="0" y="0"/>
            <a:chExt cx="1075555" cy="8624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075555" cy="88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70732" y="7742714"/>
            <a:ext cx="2932415" cy="847111"/>
            <a:chOff x="0" y="0"/>
            <a:chExt cx="1075555" cy="3107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046312" y="3696538"/>
            <a:ext cx="2932415" cy="2351362"/>
            <a:chOff x="0" y="0"/>
            <a:chExt cx="1075555" cy="8624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75555" cy="862436"/>
            </a:xfrm>
            <a:custGeom>
              <a:avLst/>
              <a:gdLst/>
              <a:ahLst/>
              <a:cxnLst/>
              <a:rect l="l" t="t" r="r" b="b"/>
              <a:pathLst>
                <a:path w="1075555" h="862436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780592"/>
                  </a:lnTo>
                  <a:cubicBezTo>
                    <a:pt x="1075555" y="825793"/>
                    <a:pt x="1038913" y="862436"/>
                    <a:pt x="993712" y="862436"/>
                  </a:cubicBezTo>
                  <a:lnTo>
                    <a:pt x="81844" y="862436"/>
                  </a:lnTo>
                  <a:cubicBezTo>
                    <a:pt x="60137" y="862436"/>
                    <a:pt x="39320" y="853813"/>
                    <a:pt x="23971" y="838465"/>
                  </a:cubicBezTo>
                  <a:cubicBezTo>
                    <a:pt x="8623" y="823116"/>
                    <a:pt x="0" y="802299"/>
                    <a:pt x="0" y="780592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1075555" cy="881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46312" y="6157334"/>
            <a:ext cx="2932415" cy="847111"/>
            <a:chOff x="0" y="0"/>
            <a:chExt cx="1075555" cy="3107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75555" cy="310705"/>
            </a:xfrm>
            <a:custGeom>
              <a:avLst/>
              <a:gdLst/>
              <a:ahLst/>
              <a:cxnLst/>
              <a:rect l="l" t="t" r="r" b="b"/>
              <a:pathLst>
                <a:path w="1075555" h="310705">
                  <a:moveTo>
                    <a:pt x="81844" y="0"/>
                  </a:moveTo>
                  <a:lnTo>
                    <a:pt x="993712" y="0"/>
                  </a:lnTo>
                  <a:cubicBezTo>
                    <a:pt x="1015418" y="0"/>
                    <a:pt x="1036235" y="8623"/>
                    <a:pt x="1051584" y="23971"/>
                  </a:cubicBezTo>
                  <a:cubicBezTo>
                    <a:pt x="1066932" y="39320"/>
                    <a:pt x="1075555" y="60137"/>
                    <a:pt x="1075555" y="81844"/>
                  </a:cubicBezTo>
                  <a:lnTo>
                    <a:pt x="1075555" y="228861"/>
                  </a:lnTo>
                  <a:cubicBezTo>
                    <a:pt x="1075555" y="250567"/>
                    <a:pt x="1066932" y="271385"/>
                    <a:pt x="1051584" y="286733"/>
                  </a:cubicBezTo>
                  <a:cubicBezTo>
                    <a:pt x="1036235" y="302082"/>
                    <a:pt x="1015418" y="310705"/>
                    <a:pt x="993712" y="310705"/>
                  </a:cubicBezTo>
                  <a:lnTo>
                    <a:pt x="81844" y="310705"/>
                  </a:lnTo>
                  <a:cubicBezTo>
                    <a:pt x="36643" y="310705"/>
                    <a:pt x="0" y="274062"/>
                    <a:pt x="0" y="228861"/>
                  </a:cubicBezTo>
                  <a:lnTo>
                    <a:pt x="0" y="81844"/>
                  </a:lnTo>
                  <a:cubicBezTo>
                    <a:pt x="0" y="60137"/>
                    <a:pt x="8623" y="39320"/>
                    <a:pt x="23971" y="23971"/>
                  </a:cubicBezTo>
                  <a:cubicBezTo>
                    <a:pt x="39320" y="8623"/>
                    <a:pt x="60137" y="0"/>
                    <a:pt x="81844" y="0"/>
                  </a:cubicBezTo>
                  <a:close/>
                </a:path>
              </a:pathLst>
            </a:custGeom>
            <a:solidFill>
              <a:srgbClr val="FFFFFF">
                <a:alpha val="98824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1075555" cy="3297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1885381">
            <a:off x="12158125" y="7633280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0" y="0"/>
                </a:moveTo>
                <a:lnTo>
                  <a:pt x="1776374" y="0"/>
                </a:lnTo>
                <a:lnTo>
                  <a:pt x="1776374" y="501826"/>
                </a:lnTo>
                <a:lnTo>
                  <a:pt x="0" y="501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256236" y="839532"/>
            <a:ext cx="12153288" cy="274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954"/>
              </a:lnSpc>
              <a:spcBef>
                <a:spcPct val="0"/>
              </a:spcBef>
            </a:pPr>
            <a:r>
              <a:rPr lang="en-US" sz="7938" b="1" spc="-301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 QUE FAZER SE ENCONTAR FAKE NEWS?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48009" y="7065345"/>
            <a:ext cx="2556583" cy="93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NÃO COMPARTILHE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70203" y="5013846"/>
            <a:ext cx="2534389" cy="113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8"/>
              </a:lnSpc>
            </a:pPr>
            <a:r>
              <a:rPr lang="en-US" sz="3270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EVITE ESPALHAR.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58648" y="7912457"/>
            <a:ext cx="2556583" cy="4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DENUNCIE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80843" y="5440931"/>
            <a:ext cx="2534389" cy="1773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2570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USE AS FERRAMENTAS DA PLATAFORMA.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234228" y="6327076"/>
            <a:ext cx="2556583" cy="458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Oswald"/>
                <a:ea typeface="Oswald"/>
                <a:cs typeface="Oswald"/>
                <a:sym typeface="Oswald"/>
              </a:rPr>
              <a:t>EDUQUE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256422" y="4039674"/>
            <a:ext cx="2534389" cy="160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8"/>
              </a:lnSpc>
            </a:pPr>
            <a:r>
              <a:rPr lang="en-US" sz="3070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INFORME AMIGOS E FAMILIARES.</a:t>
            </a:r>
          </a:p>
        </p:txBody>
      </p:sp>
      <p:sp>
        <p:nvSpPr>
          <p:cNvPr id="30" name="Freeform 30"/>
          <p:cNvSpPr/>
          <p:nvPr/>
        </p:nvSpPr>
        <p:spPr>
          <a:xfrm rot="-8970905" flipH="1">
            <a:off x="7337391" y="7248542"/>
            <a:ext cx="1776375" cy="501826"/>
          </a:xfrm>
          <a:custGeom>
            <a:avLst/>
            <a:gdLst/>
            <a:ahLst/>
            <a:cxnLst/>
            <a:rect l="l" t="t" r="r" b="b"/>
            <a:pathLst>
              <a:path w="1776375" h="501826">
                <a:moveTo>
                  <a:pt x="1776375" y="0"/>
                </a:moveTo>
                <a:lnTo>
                  <a:pt x="0" y="0"/>
                </a:lnTo>
                <a:lnTo>
                  <a:pt x="0" y="501826"/>
                </a:lnTo>
                <a:lnTo>
                  <a:pt x="1776375" y="501826"/>
                </a:lnTo>
                <a:lnTo>
                  <a:pt x="177637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887923">
            <a:off x="-5732379" y="5129425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72474" y="3225077"/>
            <a:ext cx="7276606" cy="2888210"/>
            <a:chOff x="0" y="0"/>
            <a:chExt cx="204778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038306" y="4148042"/>
            <a:ext cx="4769467" cy="44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QUESTIONE O QUE LÊ.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387408" y="6300898"/>
            <a:ext cx="7769131" cy="3083702"/>
            <a:chOff x="0" y="0"/>
            <a:chExt cx="204778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7782" cy="812800"/>
            </a:xfrm>
            <a:custGeom>
              <a:avLst/>
              <a:gdLst/>
              <a:ahLst/>
              <a:cxnLst/>
              <a:rect l="l" t="t" r="r" b="b"/>
              <a:pathLst>
                <a:path w="2047782" h="812800">
                  <a:moveTo>
                    <a:pt x="2047782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2047782" y="624840"/>
                  </a:lnTo>
                  <a:lnTo>
                    <a:pt x="2047782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047782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264539" y="7155139"/>
            <a:ext cx="5044915" cy="91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0"/>
              </a:lnSpc>
            </a:pPr>
            <a:r>
              <a:rPr lang="en-US" sz="2628">
                <a:solidFill>
                  <a:srgbClr val="100F0D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SEMPRE CONFIRME ANTES DE COMPARTILHAR.</a:t>
            </a:r>
          </a:p>
        </p:txBody>
      </p:sp>
      <p:sp>
        <p:nvSpPr>
          <p:cNvPr id="10" name="Freeform 10"/>
          <p:cNvSpPr/>
          <p:nvPr/>
        </p:nvSpPr>
        <p:spPr>
          <a:xfrm rot="887923">
            <a:off x="-2683214" y="7543802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87923">
            <a:off x="12076940" y="-3354783"/>
            <a:ext cx="7032580" cy="7216267"/>
          </a:xfrm>
          <a:custGeom>
            <a:avLst/>
            <a:gdLst/>
            <a:ahLst/>
            <a:cxnLst/>
            <a:rect l="l" t="t" r="r" b="b"/>
            <a:pathLst>
              <a:path w="7032580" h="7216267">
                <a:moveTo>
                  <a:pt x="0" y="0"/>
                </a:moveTo>
                <a:lnTo>
                  <a:pt x="7032580" y="0"/>
                </a:lnTo>
                <a:lnTo>
                  <a:pt x="7032580" y="7216267"/>
                </a:lnTo>
                <a:lnTo>
                  <a:pt x="0" y="721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361367" y="1207516"/>
            <a:ext cx="9537014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CONCLUSÃO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333169" y="8069439"/>
            <a:ext cx="2094695" cy="2377721"/>
            <a:chOff x="0" y="0"/>
            <a:chExt cx="551689" cy="6262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224419" y="-1349021"/>
            <a:ext cx="2094695" cy="2377721"/>
            <a:chOff x="0" y="0"/>
            <a:chExt cx="551689" cy="6262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1689" cy="626231"/>
            </a:xfrm>
            <a:custGeom>
              <a:avLst/>
              <a:gdLst/>
              <a:ahLst/>
              <a:cxnLst/>
              <a:rect l="l" t="t" r="r" b="b"/>
              <a:pathLst>
                <a:path w="551689" h="626231">
                  <a:moveTo>
                    <a:pt x="0" y="0"/>
                  </a:moveTo>
                  <a:lnTo>
                    <a:pt x="551689" y="0"/>
                  </a:lnTo>
                  <a:lnTo>
                    <a:pt x="551689" y="626231"/>
                  </a:lnTo>
                  <a:lnTo>
                    <a:pt x="0" y="626231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551689" cy="645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38306" y="3410541"/>
            <a:ext cx="5022216" cy="54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17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SEJA CRÍTICO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64539" y="6465712"/>
            <a:ext cx="4049606" cy="54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177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VERIFIQUE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57863">
            <a:off x="-571305" y="6150994"/>
            <a:ext cx="21273218" cy="9128145"/>
          </a:xfrm>
          <a:custGeom>
            <a:avLst/>
            <a:gdLst/>
            <a:ahLst/>
            <a:cxnLst/>
            <a:rect l="l" t="t" r="r" b="b"/>
            <a:pathLst>
              <a:path w="21273218" h="9128145">
                <a:moveTo>
                  <a:pt x="0" y="0"/>
                </a:moveTo>
                <a:lnTo>
                  <a:pt x="21273219" y="0"/>
                </a:lnTo>
                <a:lnTo>
                  <a:pt x="21273219" y="9128145"/>
                </a:lnTo>
                <a:lnTo>
                  <a:pt x="0" y="9128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85510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80191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1" y="0"/>
                </a:lnTo>
                <a:lnTo>
                  <a:pt x="4128021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274468" y="8765585"/>
            <a:ext cx="4128022" cy="437161"/>
          </a:xfrm>
          <a:custGeom>
            <a:avLst/>
            <a:gdLst/>
            <a:ahLst/>
            <a:cxnLst/>
            <a:rect l="l" t="t" r="r" b="b"/>
            <a:pathLst>
              <a:path w="4128022" h="437161">
                <a:moveTo>
                  <a:pt x="0" y="0"/>
                </a:moveTo>
                <a:lnTo>
                  <a:pt x="4128022" y="0"/>
                </a:lnTo>
                <a:lnTo>
                  <a:pt x="4128022" y="437161"/>
                </a:lnTo>
                <a:lnTo>
                  <a:pt x="0" y="4371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289311" y="4343211"/>
            <a:ext cx="13409073" cy="4087473"/>
            <a:chOff x="0" y="0"/>
            <a:chExt cx="4171931" cy="1271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71931" cy="1271725"/>
            </a:xfrm>
            <a:custGeom>
              <a:avLst/>
              <a:gdLst/>
              <a:ahLst/>
              <a:cxnLst/>
              <a:rect l="l" t="t" r="r" b="b"/>
              <a:pathLst>
                <a:path w="4171931" h="1271725">
                  <a:moveTo>
                    <a:pt x="0" y="0"/>
                  </a:moveTo>
                  <a:lnTo>
                    <a:pt x="4171931" y="0"/>
                  </a:lnTo>
                  <a:lnTo>
                    <a:pt x="4171931" y="1271725"/>
                  </a:lnTo>
                  <a:lnTo>
                    <a:pt x="0" y="1271725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4171931" cy="1328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496421" y="7034648"/>
            <a:ext cx="994852" cy="1085652"/>
          </a:xfrm>
          <a:custGeom>
            <a:avLst/>
            <a:gdLst/>
            <a:ahLst/>
            <a:cxnLst/>
            <a:rect l="l" t="t" r="r" b="b"/>
            <a:pathLst>
              <a:path w="994852" h="1085652">
                <a:moveTo>
                  <a:pt x="0" y="0"/>
                </a:moveTo>
                <a:lnTo>
                  <a:pt x="994852" y="0"/>
                </a:lnTo>
                <a:lnTo>
                  <a:pt x="994852" y="1085652"/>
                </a:lnTo>
                <a:lnTo>
                  <a:pt x="0" y="10856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84425" y="1383214"/>
            <a:ext cx="15319149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ATIVIDADE NA PRÁTICA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67340" y="5074410"/>
            <a:ext cx="10853015" cy="131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77"/>
              </a:lnSpc>
            </a:pPr>
            <a:r>
              <a:rPr lang="en-US" sz="3824" spc="374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ANALISE A NOTÍCIA SEGUINTE E DETERMINE SE É VERDADEIRA OU FALSA.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CASO 1: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44620" y="3261328"/>
            <a:ext cx="11798760" cy="5572432"/>
            <a:chOff x="0" y="0"/>
            <a:chExt cx="2278533" cy="10761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8532" cy="1076127"/>
            </a:xfrm>
            <a:custGeom>
              <a:avLst/>
              <a:gdLst/>
              <a:ahLst/>
              <a:cxnLst/>
              <a:rect l="l" t="t" r="r" b="b"/>
              <a:pathLst>
                <a:path w="2278532" h="1076127">
                  <a:moveTo>
                    <a:pt x="0" y="0"/>
                  </a:moveTo>
                  <a:lnTo>
                    <a:pt x="2278532" y="0"/>
                  </a:lnTo>
                  <a:lnTo>
                    <a:pt x="2278532" y="1076127"/>
                  </a:lnTo>
                  <a:lnTo>
                    <a:pt x="0" y="1076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278533" cy="1095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788338" y="3232753"/>
            <a:ext cx="9114276" cy="5517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Notícia Sensacionalista: </a:t>
            </a:r>
          </a:p>
          <a:p>
            <a:pPr algn="ctr">
              <a:lnSpc>
                <a:spcPts val="3990"/>
              </a:lnSpc>
              <a:spcBef>
                <a:spcPct val="0"/>
              </a:spcBef>
            </a:pPr>
            <a:endParaRPr lang="en-US" sz="30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 Dr. Alberto, um médico infectologista, formado pela Universidade de Brasília, afirmou que a COVID-19 era uma farsa criada pelo Partido Chinês e que as máscaras eram prejudiciais à saúde das pessoas. O vídeo se espalhou rapidamente nas redes sociais.</a:t>
            </a:r>
          </a:p>
          <a:p>
            <a:pPr algn="ctr">
              <a:lnSpc>
                <a:spcPts val="3990"/>
              </a:lnSpc>
              <a:spcBef>
                <a:spcPct val="0"/>
              </a:spcBef>
            </a:pPr>
            <a:endParaRPr lang="en-US" sz="306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Fato ou Mentira?</a:t>
            </a:r>
          </a:p>
          <a:p>
            <a:pPr algn="ctr">
              <a:lnSpc>
                <a:spcPts val="3990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Valendo...!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CASO 2: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44620" y="3442596"/>
            <a:ext cx="11798760" cy="5572432"/>
            <a:chOff x="0" y="0"/>
            <a:chExt cx="2278533" cy="10761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8532" cy="1076127"/>
            </a:xfrm>
            <a:custGeom>
              <a:avLst/>
              <a:gdLst/>
              <a:ahLst/>
              <a:cxnLst/>
              <a:rect l="l" t="t" r="r" b="b"/>
              <a:pathLst>
                <a:path w="2278532" h="1076127">
                  <a:moveTo>
                    <a:pt x="0" y="0"/>
                  </a:moveTo>
                  <a:lnTo>
                    <a:pt x="2278532" y="0"/>
                  </a:lnTo>
                  <a:lnTo>
                    <a:pt x="2278532" y="1076127"/>
                  </a:lnTo>
                  <a:lnTo>
                    <a:pt x="0" y="1076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278533" cy="1095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80486" y="3681095"/>
            <a:ext cx="9457391" cy="522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Políticas Assistencialistas</a:t>
            </a:r>
          </a:p>
          <a:p>
            <a:pPr algn="ctr">
              <a:lnSpc>
                <a:spcPts val="4181"/>
              </a:lnSpc>
              <a:spcBef>
                <a:spcPct val="0"/>
              </a:spcBef>
            </a:pPr>
            <a:endParaRPr lang="en-US" sz="321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Várias postagens no Twitter/Xis dão conta de que o ministro da Fazenda, Fernando Haddad (PT), anunciou, no dia 24 de janeiro, a criação de um “novo Bolsa Travesti” no valor de R$ 1.800.</a:t>
            </a:r>
          </a:p>
          <a:p>
            <a:pPr algn="ctr">
              <a:lnSpc>
                <a:spcPts val="4181"/>
              </a:lnSpc>
              <a:spcBef>
                <a:spcPct val="0"/>
              </a:spcBef>
            </a:pPr>
            <a:endParaRPr lang="en-US" sz="321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Fato ou Mentira?</a:t>
            </a:r>
          </a:p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Valendo...!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CASO 3: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44620" y="3442596"/>
            <a:ext cx="11798760" cy="5572432"/>
            <a:chOff x="0" y="0"/>
            <a:chExt cx="2278533" cy="10761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8532" cy="1076127"/>
            </a:xfrm>
            <a:custGeom>
              <a:avLst/>
              <a:gdLst/>
              <a:ahLst/>
              <a:cxnLst/>
              <a:rect l="l" t="t" r="r" b="b"/>
              <a:pathLst>
                <a:path w="2278532" h="1076127">
                  <a:moveTo>
                    <a:pt x="0" y="0"/>
                  </a:moveTo>
                  <a:lnTo>
                    <a:pt x="2278532" y="0"/>
                  </a:lnTo>
                  <a:lnTo>
                    <a:pt x="2278532" y="1076127"/>
                  </a:lnTo>
                  <a:lnTo>
                    <a:pt x="0" y="1076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278533" cy="1095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80486" y="3681095"/>
            <a:ext cx="9457391" cy="522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Fraudes digitais</a:t>
            </a:r>
          </a:p>
          <a:p>
            <a:pPr algn="ctr">
              <a:lnSpc>
                <a:spcPts val="4181"/>
              </a:lnSpc>
            </a:pPr>
            <a:endParaRPr lang="en-US" sz="321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William Bonner anuncia no Jornal Nacional que o Governo está indenizando pessoas em até R$ 7.000,00 pelo vazamento de seus dados. Clicar no link abaixo do vídeo para consultar se você será ressarcido.</a:t>
            </a:r>
          </a:p>
          <a:p>
            <a:pPr algn="ctr">
              <a:lnSpc>
                <a:spcPts val="4181"/>
              </a:lnSpc>
            </a:pPr>
            <a:endParaRPr lang="en-US" sz="321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Fato ou Mentira?</a:t>
            </a:r>
          </a:p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Valendo...!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CASO 4: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44620" y="3442596"/>
            <a:ext cx="11798760" cy="5572432"/>
            <a:chOff x="0" y="0"/>
            <a:chExt cx="2278533" cy="10761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78532" cy="1076127"/>
            </a:xfrm>
            <a:custGeom>
              <a:avLst/>
              <a:gdLst/>
              <a:ahLst/>
              <a:cxnLst/>
              <a:rect l="l" t="t" r="r" b="b"/>
              <a:pathLst>
                <a:path w="2278532" h="1076127">
                  <a:moveTo>
                    <a:pt x="0" y="0"/>
                  </a:moveTo>
                  <a:lnTo>
                    <a:pt x="2278532" y="0"/>
                  </a:lnTo>
                  <a:lnTo>
                    <a:pt x="2278532" y="1076127"/>
                  </a:lnTo>
                  <a:lnTo>
                    <a:pt x="0" y="1076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2278533" cy="1095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380486" y="3681095"/>
            <a:ext cx="9457391" cy="5226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Post no Instagram</a:t>
            </a:r>
          </a:p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Neymar Júnior, jogador de futebol, posta stories criticando a seleção olímpica de futebol pela derrota nas Olímpiadas. Jogador classificou a seleção como "fraca", que as atletas "só queriam lacração", "que era muito bom ver a Marta chorando"</a:t>
            </a:r>
          </a:p>
          <a:p>
            <a:pPr algn="ctr">
              <a:lnSpc>
                <a:spcPts val="4181"/>
              </a:lnSpc>
            </a:pPr>
            <a:endParaRPr lang="en-US" sz="321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81"/>
              </a:lnSpc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Fato ou Mentira?</a:t>
            </a:r>
          </a:p>
          <a:p>
            <a:pPr algn="ctr">
              <a:lnSpc>
                <a:spcPts val="4181"/>
              </a:lnSpc>
              <a:spcBef>
                <a:spcPct val="0"/>
              </a:spcBef>
            </a:pPr>
            <a:r>
              <a:rPr lang="en-US" sz="32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Valendo...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87923">
            <a:off x="-6937517" y="-8747353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80377">
            <a:off x="10646613" y="3123224"/>
            <a:ext cx="12102934" cy="12419055"/>
          </a:xfrm>
          <a:custGeom>
            <a:avLst/>
            <a:gdLst/>
            <a:ahLst/>
            <a:cxnLst/>
            <a:rect l="l" t="t" r="r" b="b"/>
            <a:pathLst>
              <a:path w="12102934" h="12419055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03406" y="1350064"/>
            <a:ext cx="12276849" cy="141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604"/>
              </a:lnSpc>
              <a:spcBef>
                <a:spcPct val="0"/>
              </a:spcBef>
            </a:pPr>
            <a:r>
              <a:rPr lang="en-US" sz="8409" b="1" spc="8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RECURSOS ADICIONAIS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416119" y="4821179"/>
            <a:ext cx="3145217" cy="3434885"/>
            <a:chOff x="0" y="0"/>
            <a:chExt cx="862412" cy="9418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809765" y="6558496"/>
            <a:ext cx="2257081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LIVROS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71796" y="4821179"/>
            <a:ext cx="3145217" cy="3434885"/>
            <a:chOff x="0" y="0"/>
            <a:chExt cx="862412" cy="9418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005441" y="6558496"/>
            <a:ext cx="221398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ARTIGOS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726664" y="4821179"/>
            <a:ext cx="3145217" cy="3434885"/>
            <a:chOff x="0" y="0"/>
            <a:chExt cx="862412" cy="94183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62412" cy="941838"/>
            </a:xfrm>
            <a:custGeom>
              <a:avLst/>
              <a:gdLst/>
              <a:ahLst/>
              <a:cxnLst/>
              <a:rect l="l" t="t" r="r" b="b"/>
              <a:pathLst>
                <a:path w="862412" h="941838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294659" y="6558496"/>
            <a:ext cx="2009227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  <a:ea typeface="DM Sans"/>
                <a:cs typeface="DM Sans"/>
                <a:sym typeface="DM Sans"/>
              </a:rPr>
              <a:t>SITES</a:t>
            </a:r>
          </a:p>
        </p:txBody>
      </p:sp>
      <p:sp>
        <p:nvSpPr>
          <p:cNvPr id="18" name="Freeform 18"/>
          <p:cNvSpPr/>
          <p:nvPr/>
        </p:nvSpPr>
        <p:spPr>
          <a:xfrm>
            <a:off x="3416119" y="8256064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571796" y="8256064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726664" y="8256064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3804097" y="8030085"/>
            <a:ext cx="3145217" cy="333081"/>
          </a:xfrm>
          <a:custGeom>
            <a:avLst/>
            <a:gdLst/>
            <a:ahLst/>
            <a:cxnLst/>
            <a:rect l="l" t="t" r="r" b="b"/>
            <a:pathLst>
              <a:path w="3145217" h="333081">
                <a:moveTo>
                  <a:pt x="0" y="0"/>
                </a:moveTo>
                <a:lnTo>
                  <a:pt x="3145218" y="0"/>
                </a:lnTo>
                <a:lnTo>
                  <a:pt x="3145218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61733" y="5519911"/>
            <a:ext cx="6065708" cy="459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2"/>
              </a:lnSpc>
              <a:spcBef>
                <a:spcPct val="0"/>
              </a:spcBef>
            </a:pPr>
            <a:r>
              <a:rPr lang="en-US" sz="2744" i="1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OBRIGADO PELA ATENÇÃO!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9234" y="2078013"/>
            <a:ext cx="9270801" cy="1374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837"/>
              </a:lnSpc>
              <a:spcBef>
                <a:spcPct val="0"/>
              </a:spcBef>
            </a:pPr>
            <a:r>
              <a:rPr lang="en-US" sz="8000" b="1" spc="840" dirty="0" smtClean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AGRADECIMENTOS</a:t>
            </a:r>
            <a:endParaRPr lang="en-US" sz="8000" b="1" spc="840" dirty="0">
              <a:solidFill>
                <a:srgbClr val="231F20"/>
              </a:solidFill>
              <a:latin typeface="Oswald Bold"/>
              <a:ea typeface="Oswald Bold"/>
              <a:cs typeface="Oswald Bold"/>
              <a:sym typeface="Oswald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584667" y="1230702"/>
            <a:ext cx="6156654" cy="7825597"/>
          </a:xfrm>
          <a:custGeom>
            <a:avLst/>
            <a:gdLst/>
            <a:ahLst/>
            <a:cxnLst/>
            <a:rect l="l" t="t" r="r" b="b"/>
            <a:pathLst>
              <a:path w="6156654" h="7825597">
                <a:moveTo>
                  <a:pt x="0" y="0"/>
                </a:moveTo>
                <a:lnTo>
                  <a:pt x="6156654" y="0"/>
                </a:lnTo>
                <a:lnTo>
                  <a:pt x="6156654" y="7825596"/>
                </a:lnTo>
                <a:lnTo>
                  <a:pt x="0" y="7825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0675" r="-6432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142191" y="3396305"/>
            <a:ext cx="9610044" cy="1948998"/>
            <a:chOff x="0" y="0"/>
            <a:chExt cx="3682024" cy="7467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142191" y="5777447"/>
            <a:ext cx="9610044" cy="1948998"/>
            <a:chOff x="0" y="0"/>
            <a:chExt cx="3682024" cy="7467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142191" y="6019990"/>
            <a:ext cx="1349462" cy="1463913"/>
          </a:xfrm>
          <a:custGeom>
            <a:avLst/>
            <a:gdLst/>
            <a:ahLst/>
            <a:cxnLst/>
            <a:rect l="l" t="t" r="r" b="b"/>
            <a:pathLst>
              <a:path w="1349462" h="1463913">
                <a:moveTo>
                  <a:pt x="0" y="0"/>
                </a:moveTo>
                <a:lnTo>
                  <a:pt x="1349462" y="0"/>
                </a:lnTo>
                <a:lnTo>
                  <a:pt x="1349462" y="1463913"/>
                </a:lnTo>
                <a:lnTo>
                  <a:pt x="0" y="14639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410279" y="3878086"/>
            <a:ext cx="1317011" cy="988955"/>
          </a:xfrm>
          <a:custGeom>
            <a:avLst/>
            <a:gdLst/>
            <a:ahLst/>
            <a:cxnLst/>
            <a:rect l="l" t="t" r="r" b="b"/>
            <a:pathLst>
              <a:path w="1317011" h="988955">
                <a:moveTo>
                  <a:pt x="0" y="0"/>
                </a:moveTo>
                <a:lnTo>
                  <a:pt x="1317011" y="0"/>
                </a:lnTo>
                <a:lnTo>
                  <a:pt x="1317011" y="988955"/>
                </a:lnTo>
                <a:lnTo>
                  <a:pt x="0" y="9889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335284" y="672200"/>
            <a:ext cx="6433841" cy="2295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22"/>
              </a:lnSpc>
            </a:pPr>
            <a:r>
              <a:rPr lang="en-US" sz="6682" b="1" spc="65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 QUE SÃO FAKE NEWS?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52204" y="4122556"/>
            <a:ext cx="7132181" cy="45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0"/>
              </a:lnSpc>
              <a:spcBef>
                <a:spcPct val="0"/>
              </a:spcBef>
            </a:pPr>
            <a:r>
              <a:rPr lang="en-US" sz="2710" spc="265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NOTÍCIAS FALSAS OU ENGANOSAS.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27290" y="6501939"/>
            <a:ext cx="9495442" cy="45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40"/>
              </a:lnSpc>
              <a:spcBef>
                <a:spcPct val="0"/>
              </a:spcBef>
            </a:pPr>
            <a:r>
              <a:rPr lang="en-US" sz="2710" spc="265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CRIADAS PARA ENGANAR OU MANIPULAR.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81848" y="6527644"/>
            <a:ext cx="7559679" cy="7559679"/>
          </a:xfrm>
          <a:custGeom>
            <a:avLst/>
            <a:gdLst/>
            <a:ahLst/>
            <a:cxnLst/>
            <a:rect l="l" t="t" r="r" b="b"/>
            <a:pathLst>
              <a:path w="7559679" h="7559679">
                <a:moveTo>
                  <a:pt x="0" y="0"/>
                </a:moveTo>
                <a:lnTo>
                  <a:pt x="7559679" y="0"/>
                </a:lnTo>
                <a:lnTo>
                  <a:pt x="7559679" y="7559679"/>
                </a:lnTo>
                <a:lnTo>
                  <a:pt x="0" y="7559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59041" y="5373375"/>
            <a:ext cx="2205293" cy="2205293"/>
          </a:xfrm>
          <a:custGeom>
            <a:avLst/>
            <a:gdLst/>
            <a:ahLst/>
            <a:cxnLst/>
            <a:rect l="l" t="t" r="r" b="b"/>
            <a:pathLst>
              <a:path w="2205293" h="2205293">
                <a:moveTo>
                  <a:pt x="0" y="0"/>
                </a:moveTo>
                <a:lnTo>
                  <a:pt x="2205293" y="0"/>
                </a:lnTo>
                <a:lnTo>
                  <a:pt x="2205293" y="2205294"/>
                </a:lnTo>
                <a:lnTo>
                  <a:pt x="0" y="2205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88444" y="5935795"/>
            <a:ext cx="946487" cy="1036988"/>
          </a:xfrm>
          <a:custGeom>
            <a:avLst/>
            <a:gdLst/>
            <a:ahLst/>
            <a:cxnLst/>
            <a:rect l="l" t="t" r="r" b="b"/>
            <a:pathLst>
              <a:path w="946487" h="1036988">
                <a:moveTo>
                  <a:pt x="0" y="0"/>
                </a:moveTo>
                <a:lnTo>
                  <a:pt x="946487" y="0"/>
                </a:lnTo>
                <a:lnTo>
                  <a:pt x="946487" y="1036988"/>
                </a:lnTo>
                <a:lnTo>
                  <a:pt x="0" y="10369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21825" y="7222082"/>
            <a:ext cx="2205293" cy="2205293"/>
          </a:xfrm>
          <a:custGeom>
            <a:avLst/>
            <a:gdLst/>
            <a:ahLst/>
            <a:cxnLst/>
            <a:rect l="l" t="t" r="r" b="b"/>
            <a:pathLst>
              <a:path w="2205293" h="2205293">
                <a:moveTo>
                  <a:pt x="0" y="0"/>
                </a:moveTo>
                <a:lnTo>
                  <a:pt x="2205293" y="0"/>
                </a:lnTo>
                <a:lnTo>
                  <a:pt x="2205293" y="2205293"/>
                </a:lnTo>
                <a:lnTo>
                  <a:pt x="0" y="2205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96257" y="7222082"/>
            <a:ext cx="2205293" cy="2205293"/>
          </a:xfrm>
          <a:custGeom>
            <a:avLst/>
            <a:gdLst/>
            <a:ahLst/>
            <a:cxnLst/>
            <a:rect l="l" t="t" r="r" b="b"/>
            <a:pathLst>
              <a:path w="2205293" h="2205293">
                <a:moveTo>
                  <a:pt x="0" y="0"/>
                </a:moveTo>
                <a:lnTo>
                  <a:pt x="2205293" y="0"/>
                </a:lnTo>
                <a:lnTo>
                  <a:pt x="2205293" y="2205293"/>
                </a:lnTo>
                <a:lnTo>
                  <a:pt x="0" y="22052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73930" y="7728163"/>
            <a:ext cx="1249947" cy="1193131"/>
          </a:xfrm>
          <a:custGeom>
            <a:avLst/>
            <a:gdLst/>
            <a:ahLst/>
            <a:cxnLst/>
            <a:rect l="l" t="t" r="r" b="b"/>
            <a:pathLst>
              <a:path w="1249947" h="1193131">
                <a:moveTo>
                  <a:pt x="0" y="0"/>
                </a:moveTo>
                <a:lnTo>
                  <a:pt x="1249947" y="0"/>
                </a:lnTo>
                <a:lnTo>
                  <a:pt x="1249947" y="1193131"/>
                </a:lnTo>
                <a:lnTo>
                  <a:pt x="0" y="11931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80232" y="7772455"/>
            <a:ext cx="1088480" cy="1104546"/>
          </a:xfrm>
          <a:custGeom>
            <a:avLst/>
            <a:gdLst/>
            <a:ahLst/>
            <a:cxnLst/>
            <a:rect l="l" t="t" r="r" b="b"/>
            <a:pathLst>
              <a:path w="1088480" h="1104546">
                <a:moveTo>
                  <a:pt x="0" y="0"/>
                </a:moveTo>
                <a:lnTo>
                  <a:pt x="1088479" y="0"/>
                </a:lnTo>
                <a:lnTo>
                  <a:pt x="1088479" y="1104546"/>
                </a:lnTo>
                <a:lnTo>
                  <a:pt x="0" y="11045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101006" y="2898591"/>
            <a:ext cx="3422671" cy="870974"/>
            <a:chOff x="0" y="-57150"/>
            <a:chExt cx="914964" cy="232833"/>
          </a:xfrm>
        </p:grpSpPr>
        <p:sp>
          <p:nvSpPr>
            <p:cNvPr id="11" name="Freeform 11"/>
            <p:cNvSpPr/>
            <p:nvPr/>
          </p:nvSpPr>
          <p:spPr>
            <a:xfrm>
              <a:off x="0" y="509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000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DESINFORMAÇÃO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68005" y="271671"/>
            <a:ext cx="15646842" cy="23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57"/>
              </a:lnSpc>
            </a:pPr>
            <a:r>
              <a:rPr lang="en-US" sz="6853" b="1" spc="363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POR QUE FAKE NEWS SÃO UM PROBLEMA?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464939" y="3112376"/>
            <a:ext cx="3422671" cy="638149"/>
            <a:chOff x="0" y="0"/>
            <a:chExt cx="914964" cy="170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14964" cy="170593"/>
            </a:xfrm>
            <a:custGeom>
              <a:avLst/>
              <a:gdLst/>
              <a:ahLst/>
              <a:cxnLst/>
              <a:rect l="l" t="t" r="r" b="b"/>
              <a:pathLst>
                <a:path w="914964" h="170593">
                  <a:moveTo>
                    <a:pt x="0" y="0"/>
                  </a:moveTo>
                  <a:lnTo>
                    <a:pt x="914964" y="0"/>
                  </a:lnTo>
                  <a:lnTo>
                    <a:pt x="914964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914964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400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IMPACTO SOCIAL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93878" y="3114834"/>
            <a:ext cx="3916355" cy="638149"/>
            <a:chOff x="0" y="0"/>
            <a:chExt cx="1046938" cy="170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46938" cy="170593"/>
            </a:xfrm>
            <a:custGeom>
              <a:avLst/>
              <a:gdLst/>
              <a:ahLst/>
              <a:cxnLst/>
              <a:rect l="l" t="t" r="r" b="b"/>
              <a:pathLst>
                <a:path w="1046938" h="170593">
                  <a:moveTo>
                    <a:pt x="0" y="0"/>
                  </a:moveTo>
                  <a:lnTo>
                    <a:pt x="1046938" y="0"/>
                  </a:lnTo>
                  <a:lnTo>
                    <a:pt x="1046938" y="170593"/>
                  </a:lnTo>
                  <a:lnTo>
                    <a:pt x="0" y="170593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1046938" cy="227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400" b="1" spc="29" dirty="0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DECISÕES ERRADAS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14618569" y="-4808765"/>
            <a:ext cx="7504015" cy="7700015"/>
          </a:xfrm>
          <a:custGeom>
            <a:avLst/>
            <a:gdLst/>
            <a:ahLst/>
            <a:cxnLst/>
            <a:rect l="l" t="t" r="r" b="b"/>
            <a:pathLst>
              <a:path w="7504015" h="7700015">
                <a:moveTo>
                  <a:pt x="0" y="0"/>
                </a:moveTo>
                <a:lnTo>
                  <a:pt x="7504014" y="0"/>
                </a:lnTo>
                <a:lnTo>
                  <a:pt x="7504014" y="7700015"/>
                </a:lnTo>
                <a:lnTo>
                  <a:pt x="0" y="7700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4176364">
            <a:off x="-3691673" y="6387308"/>
            <a:ext cx="7504015" cy="7700015"/>
          </a:xfrm>
          <a:custGeom>
            <a:avLst/>
            <a:gdLst/>
            <a:ahLst/>
            <a:cxnLst/>
            <a:rect l="l" t="t" r="r" b="b"/>
            <a:pathLst>
              <a:path w="7504015" h="7700015">
                <a:moveTo>
                  <a:pt x="0" y="0"/>
                </a:moveTo>
                <a:lnTo>
                  <a:pt x="7504015" y="0"/>
                </a:lnTo>
                <a:lnTo>
                  <a:pt x="7504015" y="7700015"/>
                </a:lnTo>
                <a:lnTo>
                  <a:pt x="0" y="7700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66299" y="4093430"/>
            <a:ext cx="4349085" cy="211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228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Confunde</a:t>
            </a:r>
            <a:r>
              <a:rPr lang="en-US" sz="3228" dirty="0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 as </a:t>
            </a:r>
            <a:r>
              <a:rPr lang="en-US" sz="3228" dirty="0" err="1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pessoas</a:t>
            </a:r>
            <a:endParaRPr lang="en-US" sz="3228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96"/>
              </a:lnSpc>
            </a:pPr>
            <a:endParaRPr lang="en-US" sz="3228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96"/>
              </a:lnSpc>
            </a:pPr>
            <a:endParaRPr lang="en-US" sz="3228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96"/>
              </a:lnSpc>
              <a:spcBef>
                <a:spcPct val="0"/>
              </a:spcBef>
            </a:pPr>
            <a:endParaRPr lang="en-US" sz="3228" dirty="0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42016" y="4114709"/>
            <a:ext cx="6039342" cy="1564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8"/>
              </a:lnSpc>
            </a:pPr>
            <a:r>
              <a:rPr lang="en-US" sz="3206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Pode causar pânico ou ódio</a:t>
            </a:r>
          </a:p>
          <a:p>
            <a:pPr algn="ctr">
              <a:lnSpc>
                <a:spcPts val="4168"/>
              </a:lnSpc>
            </a:pPr>
            <a:endParaRPr lang="en-US" sz="3206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4168"/>
              </a:lnSpc>
              <a:spcBef>
                <a:spcPct val="0"/>
              </a:spcBef>
            </a:pPr>
            <a:endParaRPr lang="en-US" sz="3206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800885" y="4010122"/>
            <a:ext cx="5127713" cy="1153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6"/>
              </a:lnSpc>
              <a:spcBef>
                <a:spcPct val="0"/>
              </a:spcBef>
            </a:pPr>
            <a:r>
              <a:rPr lang="en-US" sz="3566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Influencia escolhas importantes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28839" y="2787366"/>
            <a:ext cx="1400485" cy="6493178"/>
            <a:chOff x="0" y="0"/>
            <a:chExt cx="368852" cy="17101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02075" y="318062"/>
            <a:ext cx="12883850" cy="226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6"/>
              </a:lnSpc>
            </a:pPr>
            <a:r>
              <a:rPr lang="en-US" sz="6613" b="1" spc="64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COMO AS FAKE NEWS SE ESPALHA?  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560472" y="3228086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60472" y="5546388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60472" y="752651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12486" y="3523361"/>
            <a:ext cx="10371593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5"/>
              </a:lnSpc>
            </a:pPr>
            <a:r>
              <a:rPr lang="en-US" sz="2924" spc="286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REDES </a:t>
            </a:r>
            <a:r>
              <a:rPr lang="en-US" sz="2924" spc="286" dirty="0" smtClean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SOCIAS: </a:t>
            </a:r>
            <a:r>
              <a:rPr lang="en-US" sz="2924" spc="286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COMPARTILHAMENTOS RÁPIDOS.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12486" y="5651439"/>
            <a:ext cx="12293822" cy="47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35"/>
              </a:lnSpc>
            </a:pPr>
            <a:r>
              <a:rPr lang="en-US" sz="2924" spc="28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BOTS: CONTAS AUTOMÁTICAS QUE ESPALHAM NOTÍCIAS.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12486" y="7707659"/>
            <a:ext cx="13752873" cy="47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035"/>
              </a:lnSpc>
              <a:spcBef>
                <a:spcPct val="0"/>
              </a:spcBef>
            </a:pPr>
            <a:r>
              <a:rPr lang="en-US" sz="2924" spc="28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CLICKBAIT: TÍTULOS CHAMATIVOS QUE ATRAEM CLIQUES.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63000" y="3875422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528" b="-18474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63000" y="3442596"/>
            <a:ext cx="4473739" cy="739745"/>
            <a:chOff x="0" y="0"/>
            <a:chExt cx="1178269" cy="1948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94830"/>
            </a:xfrm>
            <a:custGeom>
              <a:avLst/>
              <a:gdLst/>
              <a:ahLst/>
              <a:cxnLst/>
              <a:rect l="l" t="t" r="r" b="b"/>
              <a:pathLst>
                <a:path w="1178269" h="194830">
                  <a:moveTo>
                    <a:pt x="0" y="0"/>
                  </a:moveTo>
                  <a:lnTo>
                    <a:pt x="1178269" y="0"/>
                  </a:lnTo>
                  <a:lnTo>
                    <a:pt x="1178269" y="194830"/>
                  </a:lnTo>
                  <a:lnTo>
                    <a:pt x="0" y="19483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178269" cy="261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4"/>
                </a:lnSpc>
                <a:spcBef>
                  <a:spcPct val="0"/>
                </a:spcBef>
              </a:pPr>
              <a:r>
                <a:rPr lang="en-US" sz="3481" i="1" spc="34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SAÚDE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45866" y="868459"/>
            <a:ext cx="13342017" cy="1225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78"/>
              </a:lnSpc>
            </a:pPr>
            <a:r>
              <a:rPr lang="en-US" sz="7230" b="1" spc="708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EXEMPLOS DE FAKE NEWS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93475" y="3510391"/>
            <a:ext cx="9034431" cy="2808103"/>
            <a:chOff x="0" y="0"/>
            <a:chExt cx="1744696" cy="542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224667" y="3748256"/>
            <a:ext cx="7918672" cy="124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81" spc="36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NOTÍCIAS  FALSAS SOBRE CURAS MILAGROSAS.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410691" y="6937093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039" b="-11039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410691" y="6504266"/>
            <a:ext cx="4473739" cy="739745"/>
            <a:chOff x="0" y="0"/>
            <a:chExt cx="1178269" cy="1948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194830"/>
            </a:xfrm>
            <a:custGeom>
              <a:avLst/>
              <a:gdLst/>
              <a:ahLst/>
              <a:cxnLst/>
              <a:rect l="l" t="t" r="r" b="b"/>
              <a:pathLst>
                <a:path w="1178269" h="194830">
                  <a:moveTo>
                    <a:pt x="0" y="0"/>
                  </a:moveTo>
                  <a:lnTo>
                    <a:pt x="1178269" y="0"/>
                  </a:lnTo>
                  <a:lnTo>
                    <a:pt x="1178269" y="194830"/>
                  </a:lnTo>
                  <a:lnTo>
                    <a:pt x="0" y="19483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178269" cy="261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4"/>
                </a:lnSpc>
                <a:spcBef>
                  <a:spcPct val="0"/>
                </a:spcBef>
              </a:pPr>
              <a:r>
                <a:rPr lang="en-US" sz="3481" i="1" spc="34">
                  <a:solidFill>
                    <a:srgbClr val="FFFFFF"/>
                  </a:solidFill>
                  <a:latin typeface="DM Sans Italics"/>
                  <a:ea typeface="DM Sans Italics"/>
                  <a:cs typeface="DM Sans Italics"/>
                  <a:sym typeface="DM Sans Italics"/>
                </a:rPr>
                <a:t>POLÍTICA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79166" y="6572062"/>
            <a:ext cx="9034431" cy="2808103"/>
            <a:chOff x="0" y="0"/>
            <a:chExt cx="1744696" cy="5422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510357" y="6809927"/>
            <a:ext cx="8512431" cy="124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0"/>
              </a:lnSpc>
            </a:pPr>
            <a:r>
              <a:rPr lang="en-US" sz="3681" spc="36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INFORMAÇÕES ERRADAS SOBRE CANDIDATOS.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169367" y="-10264537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37503" y="1607103"/>
            <a:ext cx="11810560" cy="309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450"/>
              </a:lnSpc>
            </a:pPr>
            <a:r>
              <a:rPr lang="en-US" sz="9021" b="1" spc="884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COMO IDENTIFICAR FAKE NEWS?</a:t>
            </a:r>
          </a:p>
        </p:txBody>
      </p:sp>
      <p:sp>
        <p:nvSpPr>
          <p:cNvPr id="4" name="Freeform 4"/>
          <p:cNvSpPr/>
          <p:nvPr/>
        </p:nvSpPr>
        <p:spPr>
          <a:xfrm>
            <a:off x="14574388" y="-3879556"/>
            <a:ext cx="15841853" cy="16255633"/>
          </a:xfrm>
          <a:custGeom>
            <a:avLst/>
            <a:gdLst/>
            <a:ahLst/>
            <a:cxnLst/>
            <a:rect l="l" t="t" r="r" b="b"/>
            <a:pathLst>
              <a:path w="15841853" h="16255633">
                <a:moveTo>
                  <a:pt x="0" y="0"/>
                </a:moveTo>
                <a:lnTo>
                  <a:pt x="15841853" y="0"/>
                </a:lnTo>
                <a:lnTo>
                  <a:pt x="15841853" y="16255632"/>
                </a:lnTo>
                <a:lnTo>
                  <a:pt x="0" y="16255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48081" y="5715798"/>
            <a:ext cx="12848810" cy="470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</a:pPr>
            <a:r>
              <a:rPr lang="en-US" sz="3400" b="1" spc="333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FONTE CONFIÁVEL</a:t>
            </a:r>
            <a:r>
              <a:rPr lang="en-US" sz="3400" spc="33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: VERIFIQUE A ORIGEM DA NOTÍCIA.</a:t>
            </a:r>
          </a:p>
          <a:p>
            <a:pPr algn="l">
              <a:lnSpc>
                <a:spcPts val="4692"/>
              </a:lnSpc>
            </a:pPr>
            <a:r>
              <a:rPr lang="en-US" sz="3400" spc="33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4692"/>
              </a:lnSpc>
            </a:pPr>
            <a:r>
              <a:rPr lang="en-US" sz="3400" b="1" spc="333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DATA</a:t>
            </a:r>
            <a:r>
              <a:rPr lang="en-US" sz="3400" spc="33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: VEJA SE A NOTÍCIA É RECENTE.</a:t>
            </a:r>
          </a:p>
          <a:p>
            <a:pPr algn="l">
              <a:lnSpc>
                <a:spcPts val="4692"/>
              </a:lnSpc>
            </a:pPr>
            <a:endParaRPr lang="en-US" sz="3400" spc="33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692"/>
              </a:lnSpc>
            </a:pPr>
            <a:r>
              <a:rPr lang="en-US" sz="3400" b="1" spc="333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AUTOR</a:t>
            </a:r>
            <a:r>
              <a:rPr lang="en-US" sz="3400" spc="33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: PESQUISE SOBRE QUEM ESCREVEU.</a:t>
            </a:r>
          </a:p>
          <a:p>
            <a:pPr algn="l">
              <a:lnSpc>
                <a:spcPts val="4692"/>
              </a:lnSpc>
            </a:pPr>
            <a:endParaRPr lang="en-US" sz="3400" spc="33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692"/>
              </a:lnSpc>
            </a:pPr>
            <a:endParaRPr lang="en-US" sz="3400" spc="33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07472" y="6672678"/>
            <a:ext cx="7673056" cy="7673056"/>
          </a:xfrm>
          <a:custGeom>
            <a:avLst/>
            <a:gdLst/>
            <a:ahLst/>
            <a:cxnLst/>
            <a:rect l="l" t="t" r="r" b="b"/>
            <a:pathLst>
              <a:path w="7673056" h="7673056">
                <a:moveTo>
                  <a:pt x="0" y="0"/>
                </a:moveTo>
                <a:lnTo>
                  <a:pt x="7673056" y="0"/>
                </a:lnTo>
                <a:lnTo>
                  <a:pt x="7673056" y="7673056"/>
                </a:lnTo>
                <a:lnTo>
                  <a:pt x="0" y="76730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539534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0099" y="7377531"/>
            <a:ext cx="2238367" cy="2238367"/>
          </a:xfrm>
          <a:custGeom>
            <a:avLst/>
            <a:gdLst/>
            <a:ahLst/>
            <a:cxnLst/>
            <a:rect l="l" t="t" r="r" b="b"/>
            <a:pathLst>
              <a:path w="2238367" h="2238367">
                <a:moveTo>
                  <a:pt x="0" y="0"/>
                </a:moveTo>
                <a:lnTo>
                  <a:pt x="2238367" y="0"/>
                </a:lnTo>
                <a:lnTo>
                  <a:pt x="2238367" y="2238368"/>
                </a:lnTo>
                <a:lnTo>
                  <a:pt x="0" y="22383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994936" y="7891202"/>
            <a:ext cx="1268693" cy="1211025"/>
          </a:xfrm>
          <a:custGeom>
            <a:avLst/>
            <a:gdLst/>
            <a:ahLst/>
            <a:cxnLst/>
            <a:rect l="l" t="t" r="r" b="b"/>
            <a:pathLst>
              <a:path w="1268693" h="1211025">
                <a:moveTo>
                  <a:pt x="0" y="0"/>
                </a:moveTo>
                <a:lnTo>
                  <a:pt x="1268693" y="0"/>
                </a:lnTo>
                <a:lnTo>
                  <a:pt x="1268693" y="1211025"/>
                </a:lnTo>
                <a:lnTo>
                  <a:pt x="0" y="12110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06315" y="7936159"/>
            <a:ext cx="1104804" cy="1121111"/>
          </a:xfrm>
          <a:custGeom>
            <a:avLst/>
            <a:gdLst/>
            <a:ahLst/>
            <a:cxnLst/>
            <a:rect l="l" t="t" r="r" b="b"/>
            <a:pathLst>
              <a:path w="1104804" h="1121111">
                <a:moveTo>
                  <a:pt x="0" y="0"/>
                </a:moveTo>
                <a:lnTo>
                  <a:pt x="1104805" y="0"/>
                </a:lnTo>
                <a:lnTo>
                  <a:pt x="1104805" y="1121111"/>
                </a:lnTo>
                <a:lnTo>
                  <a:pt x="0" y="112111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3018598"/>
            <a:ext cx="4974040" cy="837805"/>
            <a:chOff x="0" y="0"/>
            <a:chExt cx="1310035" cy="2206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10035" cy="220657"/>
            </a:xfrm>
            <a:custGeom>
              <a:avLst/>
              <a:gdLst/>
              <a:ahLst/>
              <a:cxnLst/>
              <a:rect l="l" t="t" r="r" b="b"/>
              <a:pathLst>
                <a:path w="1310035" h="220657">
                  <a:moveTo>
                    <a:pt x="0" y="0"/>
                  </a:moveTo>
                  <a:lnTo>
                    <a:pt x="1310035" y="0"/>
                  </a:lnTo>
                  <a:lnTo>
                    <a:pt x="1310035" y="220657"/>
                  </a:lnTo>
                  <a:lnTo>
                    <a:pt x="0" y="220657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310035" cy="28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4"/>
                </a:lnSpc>
                <a:spcBef>
                  <a:spcPct val="0"/>
                </a:spcBef>
              </a:pPr>
              <a:r>
                <a:rPr lang="en-US" sz="3481" b="1" spc="34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SITES DE CHECAGEM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24432" y="334263"/>
            <a:ext cx="15881507" cy="238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99"/>
              </a:lnSpc>
            </a:pPr>
            <a:r>
              <a:rPr lang="en-US" sz="6956" b="1" spc="36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FERRAMENTAS PARA VERIFICAR FAKE NEWS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9393" y="4236464"/>
            <a:ext cx="4432654" cy="1169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06"/>
              </a:lnSpc>
              <a:spcBef>
                <a:spcPct val="0"/>
              </a:spcBef>
            </a:pPr>
            <a:r>
              <a:rPr lang="en-US" sz="3410" spc="3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FACTCHECK.ORG, SNOPES,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912372" y="3004580"/>
            <a:ext cx="5319315" cy="865842"/>
            <a:chOff x="0" y="0"/>
            <a:chExt cx="1400972" cy="2280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0972" cy="228041"/>
            </a:xfrm>
            <a:custGeom>
              <a:avLst/>
              <a:gdLst/>
              <a:ahLst/>
              <a:cxnLst/>
              <a:rect l="l" t="t" r="r" b="b"/>
              <a:pathLst>
                <a:path w="1400972" h="228041">
                  <a:moveTo>
                    <a:pt x="0" y="0"/>
                  </a:moveTo>
                  <a:lnTo>
                    <a:pt x="1400972" y="0"/>
                  </a:lnTo>
                  <a:lnTo>
                    <a:pt x="1400972" y="228041"/>
                  </a:lnTo>
                  <a:lnTo>
                    <a:pt x="0" y="22804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400972" cy="294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4"/>
                </a:lnSpc>
                <a:spcBef>
                  <a:spcPct val="0"/>
                </a:spcBef>
              </a:pPr>
              <a:r>
                <a:rPr lang="en-US" sz="3481" b="1" spc="34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PESQUISA RÁPIDA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71990" y="4149792"/>
            <a:ext cx="6200079" cy="1735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65"/>
              </a:lnSpc>
              <a:spcBef>
                <a:spcPct val="0"/>
              </a:spcBef>
            </a:pPr>
            <a:r>
              <a:rPr lang="en-US" sz="3380" spc="33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USE O GOOGLE PARA CONFIRMAR INFORMAÇÕES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141319" y="3004580"/>
            <a:ext cx="4213988" cy="823913"/>
            <a:chOff x="0" y="0"/>
            <a:chExt cx="1109857" cy="2169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09857" cy="216998"/>
            </a:xfrm>
            <a:custGeom>
              <a:avLst/>
              <a:gdLst/>
              <a:ahLst/>
              <a:cxnLst/>
              <a:rect l="l" t="t" r="r" b="b"/>
              <a:pathLst>
                <a:path w="1109857" h="216998">
                  <a:moveTo>
                    <a:pt x="0" y="0"/>
                  </a:moveTo>
                  <a:lnTo>
                    <a:pt x="1109857" y="0"/>
                  </a:lnTo>
                  <a:lnTo>
                    <a:pt x="1109857" y="216998"/>
                  </a:lnTo>
                  <a:lnTo>
                    <a:pt x="0" y="216998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109857" cy="283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804"/>
                </a:lnSpc>
                <a:spcBef>
                  <a:spcPct val="0"/>
                </a:spcBef>
              </a:pPr>
              <a:r>
                <a:rPr lang="en-US" sz="3481" b="1" spc="34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IMAGENS 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2798591" y="4013961"/>
            <a:ext cx="4947242" cy="1760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06"/>
              </a:lnSpc>
              <a:spcBef>
                <a:spcPct val="0"/>
              </a:spcBef>
            </a:pPr>
            <a:r>
              <a:rPr lang="en-US" sz="3410" spc="33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VERIFIQUE SE AS FOTOS SÃO REAIS OU MANIPULADAS.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2035253">
            <a:off x="15331117" y="4817487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7" y="0"/>
                </a:lnTo>
                <a:lnTo>
                  <a:pt x="7835077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89541" y="547206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542437" y="5240576"/>
            <a:ext cx="501082" cy="5010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90716" y="6537441"/>
            <a:ext cx="3204526" cy="62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CRIA CONFLITOS ENTRE GRUPOS.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90716" y="5941547"/>
            <a:ext cx="3538492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DIVISÃO SOCIAL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893459" y="5240576"/>
            <a:ext cx="501082" cy="50108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093169" y="5240576"/>
            <a:ext cx="501082" cy="50108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541737" y="6537441"/>
            <a:ext cx="3204526" cy="624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AS PESSOAS COMEÇAM A DUVIDAR DE TUDO.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43802" y="5941547"/>
            <a:ext cx="3400395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DESCONFIANÇA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41447" y="7037470"/>
            <a:ext cx="3204526" cy="94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PODE MUDAR O RESULTADO DAS ELEIÇÕES.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88794" y="5941547"/>
            <a:ext cx="2957179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INFLUÊNCIA POLÍTICA</a:t>
            </a:r>
          </a:p>
        </p:txBody>
      </p:sp>
      <p:sp>
        <p:nvSpPr>
          <p:cNvPr id="20" name="Freeform 20"/>
          <p:cNvSpPr/>
          <p:nvPr/>
        </p:nvSpPr>
        <p:spPr>
          <a:xfrm rot="-10799999">
            <a:off x="-2729621" y="-7074240"/>
            <a:ext cx="7530277" cy="10513476"/>
          </a:xfrm>
          <a:custGeom>
            <a:avLst/>
            <a:gdLst/>
            <a:ahLst/>
            <a:cxnLst/>
            <a:rect l="l" t="t" r="r" b="b"/>
            <a:pathLst>
              <a:path w="7530277" h="10513476">
                <a:moveTo>
                  <a:pt x="0" y="0"/>
                </a:moveTo>
                <a:lnTo>
                  <a:pt x="7530276" y="0"/>
                </a:lnTo>
                <a:lnTo>
                  <a:pt x="7530276" y="10513476"/>
                </a:lnTo>
                <a:lnTo>
                  <a:pt x="0" y="105134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048558" y="1510808"/>
            <a:ext cx="14190885" cy="247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9"/>
              </a:lnSpc>
              <a:spcBef>
                <a:spcPct val="0"/>
              </a:spcBef>
            </a:pPr>
            <a:r>
              <a:rPr lang="en-US" sz="7599" b="1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 IMPACTO DAS FAKE NEWS NA SOCIEDADE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220749" y="8741876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3" y="0"/>
                </a:lnTo>
                <a:lnTo>
                  <a:pt x="4876483" y="516424"/>
                </a:lnTo>
                <a:lnTo>
                  <a:pt x="0" y="51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238283" y="3983847"/>
            <a:ext cx="4858949" cy="4794814"/>
            <a:chOff x="0" y="0"/>
            <a:chExt cx="1279723" cy="1262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79723" cy="1262832"/>
            </a:xfrm>
            <a:custGeom>
              <a:avLst/>
              <a:gdLst/>
              <a:ahLst/>
              <a:cxnLst/>
              <a:rect l="l" t="t" r="r" b="b"/>
              <a:pathLst>
                <a:path w="1279723" h="1262832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641457" y="2433023"/>
            <a:ext cx="4876482" cy="4754855"/>
          </a:xfrm>
          <a:custGeom>
            <a:avLst/>
            <a:gdLst/>
            <a:ahLst/>
            <a:cxnLst/>
            <a:rect l="l" t="t" r="r" b="b"/>
            <a:pathLst>
              <a:path w="4876482" h="4754855">
                <a:moveTo>
                  <a:pt x="0" y="0"/>
                </a:moveTo>
                <a:lnTo>
                  <a:pt x="4876482" y="0"/>
                </a:lnTo>
                <a:lnTo>
                  <a:pt x="4876482" y="4754855"/>
                </a:lnTo>
                <a:lnTo>
                  <a:pt x="0" y="47548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280" r="-972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644605"/>
            <a:ext cx="10122950" cy="2560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3"/>
              </a:lnSpc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O PAPEL DAS REDES SOCIAIS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945747"/>
            <a:ext cx="6162866" cy="115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517" lvl="1" indent="-247258" algn="l">
              <a:lnSpc>
                <a:spcPts val="3160"/>
              </a:lnSpc>
              <a:buFont typeface="Arial"/>
              <a:buChar char="•"/>
            </a:pPr>
            <a:r>
              <a:rPr lang="en-US" sz="2290" spc="22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ALGORITMOS: MOSTRAR O QUE É MAIS POPULAR, NÃO O QUE É VERDADEIRO.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9642" y="6031094"/>
            <a:ext cx="6162866" cy="1156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517" lvl="1" indent="-247258" algn="l">
              <a:lnSpc>
                <a:spcPts val="3160"/>
              </a:lnSpc>
              <a:buFont typeface="Arial"/>
              <a:buChar char="•"/>
            </a:pPr>
            <a:r>
              <a:rPr lang="en-US" sz="2290" spc="22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RESPONSABILIDADE: PLATAFORMAS DEVEM COMBATER FAKE NEWS.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650224" y="7187878"/>
            <a:ext cx="4876482" cy="516424"/>
          </a:xfrm>
          <a:custGeom>
            <a:avLst/>
            <a:gdLst/>
            <a:ahLst/>
            <a:cxnLst/>
            <a:rect l="l" t="t" r="r" b="b"/>
            <a:pathLst>
              <a:path w="4876482" h="516424">
                <a:moveTo>
                  <a:pt x="0" y="0"/>
                </a:moveTo>
                <a:lnTo>
                  <a:pt x="4876482" y="0"/>
                </a:lnTo>
                <a:lnTo>
                  <a:pt x="4876482" y="516424"/>
                </a:lnTo>
                <a:lnTo>
                  <a:pt x="0" y="516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649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532</Words>
  <Application>Microsoft Office PowerPoint</Application>
  <PresentationFormat>Personalizar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Arial</vt:lpstr>
      <vt:lpstr>Open Sauce</vt:lpstr>
      <vt:lpstr>Oswald</vt:lpstr>
      <vt:lpstr>Oswald Bold</vt:lpstr>
      <vt:lpstr>Montserrat Light</vt:lpstr>
      <vt:lpstr>DM Sans Italics</vt:lpstr>
      <vt:lpstr>DM Sans Bold</vt:lpstr>
      <vt:lpstr>DM Sans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QUE AS FAKE NEWS SÃO</dc:title>
  <dc:creator>MATEUS DE FREITAS RODRIGUES</dc:creator>
  <cp:lastModifiedBy>MATEUS DE FREITAS RODRIGUES</cp:lastModifiedBy>
  <cp:revision>4</cp:revision>
  <cp:lastPrinted>2024-11-07T22:17:29Z</cp:lastPrinted>
  <dcterms:created xsi:type="dcterms:W3CDTF">2006-08-16T00:00:00Z</dcterms:created>
  <dcterms:modified xsi:type="dcterms:W3CDTF">2024-11-07T23:31:22Z</dcterms:modified>
  <dc:identifier>DAGSdXyh270</dc:identifier>
</cp:coreProperties>
</file>