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</p:sldIdLst>
  <p:sldSz cy="6858000" cx="12192000"/>
  <p:notesSz cx="6858000" cy="9144000"/>
  <p:embeddedFontLst>
    <p:embeddedFont>
      <p:font typeface="Montserrat"/>
      <p:regular r:id="rId15"/>
      <p:bold r:id="rId16"/>
      <p:italic r:id="rId17"/>
      <p:boldItalic r:id="rId18"/>
    </p:embeddedFont>
    <p:embeddedFont>
      <p:font typeface="Bodoni"/>
      <p:regular r:id="rId19"/>
      <p:bold r:id="rId20"/>
      <p:italic r:id="rId21"/>
      <p:boldItalic r:id="rId22"/>
    </p:embeddedFont>
    <p:embeddedFont>
      <p:font typeface="Arial Black"/>
      <p:regular r:id="rId23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r:id="rId24" roundtripDataSignature="AMtx7mhVBAcx0bpD8F31vPPbkev1MJuba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B3E74823-3109-4BAC-B48D-B1760511880F}">
  <a:tblStyle styleId="{B3E74823-3109-4BAC-B48D-B1760511880F}" styleName="Table_0">
    <a:wholeTbl>
      <a:tcTxStyle b="off" i="off">
        <a:font>
          <a:latin typeface="Arial"/>
          <a:ea typeface="Arial"/>
          <a:cs typeface="Arial"/>
        </a:font>
        <a:srgbClr val="000000"/>
      </a:tcTxStyle>
    </a:wholeTbl>
    <a:band1H>
      <a:tcTxStyle b="off" i="off"/>
    </a:band1H>
    <a:band2H>
      <a:tcTxStyle b="off" i="off"/>
    </a:band2H>
    <a:band1V>
      <a:tcTxStyle b="off" i="off"/>
    </a:band1V>
    <a:band2V>
      <a:tcTxStyle b="off" i="off"/>
    </a:band2V>
    <a:lastCol>
      <a:tcTxStyle b="off" i="off"/>
    </a:lastCol>
    <a:firstCol>
      <a:tcTxStyle b="off" i="off"/>
    </a:firstCol>
    <a:lastRow>
      <a:tcTxStyle b="off" i="off"/>
    </a:lastRow>
    <a:seCell>
      <a:tcTxStyle b="off" i="off"/>
    </a:seCell>
    <a:swCell>
      <a:tcTxStyle b="off" i="off"/>
    </a:swCell>
    <a:firstRow>
      <a:tcTxStyle b="off" i="off"/>
    </a:firstRow>
    <a:neCell>
      <a:tcTxStyle b="off" i="off"/>
    </a:neCell>
    <a:nwCell>
      <a:tcTxStyle b="off" i="off"/>
    </a:nwCell>
  </a:tblStyle>
</a:tblStyleLst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Bodoni-bold.fntdata"/><Relationship Id="rId11" Type="http://schemas.openxmlformats.org/officeDocument/2006/relationships/slide" Target="slides/slide6.xml"/><Relationship Id="rId22" Type="http://schemas.openxmlformats.org/officeDocument/2006/relationships/font" Target="fonts/Bodoni-boldItalic.fntdata"/><Relationship Id="rId10" Type="http://schemas.openxmlformats.org/officeDocument/2006/relationships/slide" Target="slides/slide5.xml"/><Relationship Id="rId21" Type="http://schemas.openxmlformats.org/officeDocument/2006/relationships/font" Target="fonts/Bodoni-italic.fntdata"/><Relationship Id="rId13" Type="http://schemas.openxmlformats.org/officeDocument/2006/relationships/slide" Target="slides/slide8.xml"/><Relationship Id="rId24" Type="http://customschemas.google.com/relationships/presentationmetadata" Target="metadata"/><Relationship Id="rId12" Type="http://schemas.openxmlformats.org/officeDocument/2006/relationships/slide" Target="slides/slide7.xml"/><Relationship Id="rId23" Type="http://schemas.openxmlformats.org/officeDocument/2006/relationships/font" Target="fonts/ArialBlack-regular.fntdata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Montserrat-regular.fntdata"/><Relationship Id="rId14" Type="http://schemas.openxmlformats.org/officeDocument/2006/relationships/slide" Target="slides/slide9.xml"/><Relationship Id="rId17" Type="http://schemas.openxmlformats.org/officeDocument/2006/relationships/font" Target="fonts/Montserrat-italic.fntdata"/><Relationship Id="rId16" Type="http://schemas.openxmlformats.org/officeDocument/2006/relationships/font" Target="fonts/Montserrat-bold.fntdata"/><Relationship Id="rId5" Type="http://schemas.openxmlformats.org/officeDocument/2006/relationships/notesMaster" Target="notesMasters/notesMaster1.xml"/><Relationship Id="rId19" Type="http://schemas.openxmlformats.org/officeDocument/2006/relationships/font" Target="fonts/Bodoni-regular.fntdata"/><Relationship Id="rId6" Type="http://schemas.openxmlformats.org/officeDocument/2006/relationships/slide" Target="slides/slide1.xml"/><Relationship Id="rId18" Type="http://schemas.openxmlformats.org/officeDocument/2006/relationships/font" Target="fonts/Montserrat-boldItalic.fntdata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84" name="Google Shape;84;p1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90" name="Google Shape;90;p2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96" name="Google Shape;96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03" name="Google Shape;103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18" name="Google Shape;118;p5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24" name="Google Shape;124;p6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30" name="Google Shape;130;p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g36c43b4c937_0_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6" name="Google Shape;136;g36c43b4c937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42" name="Google Shape;142;p9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lide de Título" type="title">
  <p:cSld name="TITLE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11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11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6" name="Google Shape;16;p1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1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" name="Google Shape;18;p1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e Texto Vertical" type="vertTx">
  <p:cSld name="VERTICAL_TEXT"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20"/>
          <p:cNvSpPr txBox="1"/>
          <p:nvPr>
            <p:ph type="title"/>
          </p:nvPr>
        </p:nvSpPr>
        <p:spPr>
          <a:xfrm>
            <a:off x="838200" y="776027"/>
            <a:ext cx="10515600" cy="91466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20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" name="Google Shape;73;p2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2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5" name="Google Shape;75;p2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exto e Título Vertical" type="vertTitleAndTx">
  <p:cSld name="VERTICAL_TITLE_AND_VERTICAL_TEXT"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21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21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9" name="Google Shape;79;p2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2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1" name="Google Shape;81;p2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e Conteúdo" type="obj">
  <p:cSld name="OBJECT"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12"/>
          <p:cNvSpPr txBox="1"/>
          <p:nvPr>
            <p:ph type="title"/>
          </p:nvPr>
        </p:nvSpPr>
        <p:spPr>
          <a:xfrm>
            <a:off x="838200" y="776027"/>
            <a:ext cx="10515600" cy="91466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12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2" name="Google Shape;22;p1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1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" name="Google Shape;24;p1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beçalho da Seção" type="secHead">
  <p:cSld name="SECTION_HEADER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13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13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8" name="Google Shape;28;p1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1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" name="Google Shape;30;p1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uas Partes de Conteúdo" type="twoObj">
  <p:cSld name="TWO_OBJECTS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14"/>
          <p:cNvSpPr txBox="1"/>
          <p:nvPr>
            <p:ph type="title"/>
          </p:nvPr>
        </p:nvSpPr>
        <p:spPr>
          <a:xfrm>
            <a:off x="838200" y="776027"/>
            <a:ext cx="10515600" cy="91466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" name="Google Shape;33;p14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4" name="Google Shape;34;p14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5" name="Google Shape;35;p1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6" name="Google Shape;36;p1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7" name="Google Shape;37;p1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ação" type="twoTxTwoObj">
  <p:cSld name="TWO_OBJECTS_WITH_TEXT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15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0" name="Google Shape;40;p15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1" name="Google Shape;41;p15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2" name="Google Shape;42;p15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3" name="Google Shape;43;p15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4" name="Google Shape;44;p1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5" name="Google Shape;45;p1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6" name="Google Shape;46;p1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omente Título" type="titleOnly">
  <p:cSld name="TITLE_ONLY">
    <p:spTree>
      <p:nvGrpSpPr>
        <p:cNvPr id="47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16"/>
          <p:cNvSpPr txBox="1"/>
          <p:nvPr>
            <p:ph type="title"/>
          </p:nvPr>
        </p:nvSpPr>
        <p:spPr>
          <a:xfrm>
            <a:off x="838200" y="776027"/>
            <a:ext cx="10515600" cy="91466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1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0" name="Google Shape;50;p1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1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m branco" type="blank">
  <p:cSld name="BLANK"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4" name="Google Shape;54;p1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" name="Google Shape;55;p1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údo com Legenda" type="objTx">
  <p:cSld name="OBJECT_WITH_CAPTION_TEXT"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8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8" name="Google Shape;58;p18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9" name="Google Shape;59;p18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0" name="Google Shape;60;p1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1" name="Google Shape;61;p1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2" name="Google Shape;62;p1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m com Legenda" type="picTx">
  <p:cSld name="PICTURE_WITH_CAPTION_TEXT"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9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5" name="Google Shape;65;p19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6" name="Google Shape;66;p19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7" name="Google Shape;67;p1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8" name="Google Shape;68;p1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9" name="Google Shape;69;p1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9.xml"/><Relationship Id="rId13" Type="http://schemas.openxmlformats.org/officeDocument/2006/relationships/theme" Target="../theme/theme2.xml"/><Relationship Id="rId12" Type="http://schemas.openxmlformats.org/officeDocument/2006/relationships/slideLayout" Target="../slideLayouts/slideLayout11.xml"/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9" Type="http://schemas.openxmlformats.org/officeDocument/2006/relationships/slideLayout" Target="../slideLayouts/slideLayout8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Interface gráfica do usuário, Texto, Aplicativo&#10;&#10;Descrição gerada automaticamente" id="6" name="Google Shape;6;p10"/>
          <p:cNvPicPr preferRelativeResize="0"/>
          <p:nvPr/>
        </p:nvPicPr>
        <p:blipFill rotWithShape="1">
          <a:blip r:embed="rId1">
            <a:alphaModFix/>
          </a:blip>
          <a:srcRect b="0" l="0" r="0" t="0"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Google Shape;7;p10"/>
          <p:cNvSpPr txBox="1"/>
          <p:nvPr>
            <p:ph type="title"/>
          </p:nvPr>
        </p:nvSpPr>
        <p:spPr>
          <a:xfrm>
            <a:off x="838200" y="776027"/>
            <a:ext cx="10515600" cy="91466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p10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1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1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1" name="Google Shape;11;p1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  <p:sp>
        <p:nvSpPr>
          <p:cNvPr id="12" name="Google Shape;12;p10"/>
          <p:cNvSpPr txBox="1"/>
          <p:nvPr/>
        </p:nvSpPr>
        <p:spPr>
          <a:xfrm>
            <a:off x="2855344" y="273475"/>
            <a:ext cx="6461184" cy="3231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b="0" i="0" lang="pt-BR" sz="1500" u="none" cap="none" strike="noStrike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rPr>
              <a:t>Atividade de Extensão I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4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3.jp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hyperlink" Target="https://drive.google.com/file/d/1-aT8GMukdNDibKaY00n7CjZxAdjVorJz/view?usp=drive_link" TargetMode="External"/><Relationship Id="rId4" Type="http://schemas.openxmlformats.org/officeDocument/2006/relationships/hyperlink" Target="https://drive.google.com/file/d/1-aVEKUFX5W_u1qQKIxtjt9t3wOJ_osCs/view?usp=drive_link" TargetMode="External"/><Relationship Id="rId9" Type="http://schemas.openxmlformats.org/officeDocument/2006/relationships/hyperlink" Target="https://docs.google.com/document/d/13srxlcbOe4WffHv688fBZoosGYgC5sZw/edit?usp=drive_link&amp;ouid=109211798015080633145&amp;rtpof=true&amp;sd=true" TargetMode="External"/><Relationship Id="rId5" Type="http://schemas.openxmlformats.org/officeDocument/2006/relationships/hyperlink" Target="https://drive.google.com/file/d/13tkUX8Urd8i3j-qG4z5QGZJW_HE5R83P/view?usp=drive_link" TargetMode="External"/><Relationship Id="rId6" Type="http://schemas.openxmlformats.org/officeDocument/2006/relationships/hyperlink" Target="https://docs.google.com/document/d/1i50NdsEFlRRwp4xJiGb1q_3LyHGLnHYv/edit?usp=drive_link&amp;ouid=109211798015080633145&amp;rtpof=true&amp;sd=true" TargetMode="External"/><Relationship Id="rId7" Type="http://schemas.openxmlformats.org/officeDocument/2006/relationships/hyperlink" Target="https://drive.google.com/file/d/1-_6FApjllrw8trhml0nNGc_oxhHPR7Vc/view?usp=drive_link" TargetMode="External"/><Relationship Id="rId8" Type="http://schemas.openxmlformats.org/officeDocument/2006/relationships/hyperlink" Target="https://docs.google.com/document/d/1-JA-N2nI28b751d4iypRBISaQsNnnffr/edit?usp=drive_link&amp;ouid=109211798015080633145&amp;rtpof=true&amp;sd=true" TargetMode="Externa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hyperlink" Target="https://docs.google.com/spreadsheets/d/1-XlMlpx7lwLykh24HiViTOPp_z8RVgIK/edit?usp=sharing&amp;ouid=109211798015080633145&amp;rtpof=true&amp;sd=true" TargetMode="Externa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"/>
          <p:cNvSpPr txBox="1"/>
          <p:nvPr>
            <p:ph type="ctrTitle"/>
          </p:nvPr>
        </p:nvSpPr>
        <p:spPr>
          <a:xfrm>
            <a:off x="630701" y="1730008"/>
            <a:ext cx="10930597" cy="104811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 fontScale="90000"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r>
              <a:rPr b="1" lang="pt-BR" sz="5000">
                <a:latin typeface="Arial"/>
                <a:ea typeface="Arial"/>
                <a:cs typeface="Arial"/>
                <a:sym typeface="Arial"/>
              </a:rPr>
              <a:t>ATIVIDADE DE EXTENSÃO I</a:t>
            </a:r>
            <a:br>
              <a:rPr b="1" lang="pt-BR" sz="5000">
                <a:latin typeface="Arial"/>
                <a:ea typeface="Arial"/>
                <a:cs typeface="Arial"/>
                <a:sym typeface="Arial"/>
              </a:rPr>
            </a:br>
            <a:endParaRPr/>
          </a:p>
        </p:txBody>
      </p:sp>
      <p:sp>
        <p:nvSpPr>
          <p:cNvPr id="87" name="Google Shape;87;p1"/>
          <p:cNvSpPr txBox="1"/>
          <p:nvPr>
            <p:ph idx="1" type="subTitle"/>
          </p:nvPr>
        </p:nvSpPr>
        <p:spPr>
          <a:xfrm>
            <a:off x="1524000" y="4079875"/>
            <a:ext cx="10194388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lnSpcReduction="10000"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00"/>
              <a:buNone/>
            </a:pPr>
            <a:r>
              <a:rPr b="1" i="0" lang="pt-BR" sz="2300" u="none" strike="noStrike">
                <a:latin typeface="Arial"/>
                <a:ea typeface="Arial"/>
                <a:cs typeface="Arial"/>
                <a:sym typeface="Arial"/>
              </a:rPr>
              <a:t>Cursos</a:t>
            </a:r>
            <a:r>
              <a:rPr b="0" i="0" lang="pt-BR" sz="2300" u="none" strike="noStrike">
                <a:latin typeface="Arial"/>
                <a:ea typeface="Arial"/>
                <a:cs typeface="Arial"/>
                <a:sym typeface="Arial"/>
              </a:rPr>
              <a:t>: Análise e Desenvolvimento de Sistemas e Sistemas de Informação</a:t>
            </a:r>
            <a:endParaRPr/>
          </a:p>
          <a:p>
            <a:pPr indent="0" lvl="0" marL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300"/>
              <a:buNone/>
            </a:pPr>
            <a:r>
              <a:rPr b="1" lang="pt-BR" sz="2300">
                <a:latin typeface="Arial"/>
                <a:ea typeface="Arial"/>
                <a:cs typeface="Arial"/>
                <a:sym typeface="Arial"/>
              </a:rPr>
              <a:t>Instituição do 3º Setor:</a:t>
            </a:r>
            <a:r>
              <a:rPr lang="pt-BR" sz="2300">
                <a:latin typeface="Arial"/>
                <a:ea typeface="Arial"/>
                <a:cs typeface="Arial"/>
                <a:sym typeface="Arial"/>
              </a:rPr>
              <a:t> Associação de Crianças Carentes Nova Canaã </a:t>
            </a:r>
            <a:endParaRPr b="1" sz="2300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300"/>
              <a:buNone/>
            </a:pPr>
            <a:r>
              <a:rPr b="1" lang="pt-BR" sz="2300">
                <a:latin typeface="Arial"/>
                <a:ea typeface="Arial"/>
                <a:cs typeface="Arial"/>
                <a:sym typeface="Arial"/>
              </a:rPr>
              <a:t>Equipe: Elyel, Sara, Paulo, Julio, Renzo</a:t>
            </a:r>
            <a:endParaRPr sz="2300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300"/>
              <a:buNone/>
            </a:pPr>
            <a:r>
              <a:rPr b="1" lang="pt-BR" sz="2300">
                <a:latin typeface="Arial"/>
                <a:ea typeface="Arial"/>
                <a:cs typeface="Arial"/>
                <a:sym typeface="Arial"/>
              </a:rPr>
              <a:t>Professor Articulador</a:t>
            </a:r>
            <a:r>
              <a:rPr lang="pt-BR" sz="2300">
                <a:latin typeface="Arial"/>
                <a:ea typeface="Arial"/>
                <a:cs typeface="Arial"/>
                <a:sym typeface="Arial"/>
              </a:rPr>
              <a:t>: Antônio Carlos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2"/>
          <p:cNvSpPr txBox="1"/>
          <p:nvPr>
            <p:ph type="title"/>
          </p:nvPr>
        </p:nvSpPr>
        <p:spPr>
          <a:xfrm>
            <a:off x="838200" y="776377"/>
            <a:ext cx="10515600" cy="91431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E1358"/>
              </a:buClr>
              <a:buSzPts val="4400"/>
              <a:buFont typeface="Arial Black"/>
              <a:buNone/>
            </a:pPr>
            <a:r>
              <a:rPr b="1" lang="pt-BR">
                <a:solidFill>
                  <a:srgbClr val="4E1358"/>
                </a:solidFill>
                <a:latin typeface="Arial Black"/>
                <a:ea typeface="Arial Black"/>
                <a:cs typeface="Arial Black"/>
                <a:sym typeface="Arial Black"/>
              </a:rPr>
              <a:t>Sumário</a:t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93" name="Google Shape;93;p2"/>
          <p:cNvGraphicFramePr/>
          <p:nvPr/>
        </p:nvGraphicFramePr>
        <p:xfrm>
          <a:off x="838200" y="1690688"/>
          <a:ext cx="3000000" cy="3000000"/>
        </p:xfrm>
        <a:graphic>
          <a:graphicData uri="http://schemas.openxmlformats.org/drawingml/2006/table">
            <a:tbl>
              <a:tblPr>
                <a:noFill/>
                <a:tableStyleId>{B3E74823-3109-4BAC-B48D-B1760511880F}</a:tableStyleId>
              </a:tblPr>
              <a:tblGrid>
                <a:gridCol w="2864525"/>
                <a:gridCol w="3152500"/>
                <a:gridCol w="3152500"/>
                <a:gridCol w="1795075"/>
              </a:tblGrid>
              <a:tr h="30075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pt-BR" sz="2000" u="none" cap="none" strike="noStrike"/>
                        <a:t>ITEM</a:t>
                      </a:r>
                      <a:endParaRPr sz="1400" u="none" cap="none" strike="noStrike"/>
                    </a:p>
                  </a:txBody>
                  <a:tcPr marT="0" marB="0" marR="0" marL="0" anchor="ctr" anchorCtr="1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8E2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Calibri"/>
                        <a:buNone/>
                      </a:pPr>
                      <a:r>
                        <a:rPr b="1" lang="pt-BR" sz="20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Assunto</a:t>
                      </a:r>
                      <a:endParaRPr sz="1400" u="none" cap="none" strike="noStrike"/>
                    </a:p>
                  </a:txBody>
                  <a:tcPr marT="0" marB="0" marR="0" marL="0" anchor="ctr" anchorCtr="1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8E2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Calibri"/>
                        <a:buNone/>
                      </a:pPr>
                      <a:r>
                        <a:rPr b="1" lang="pt-BR" sz="2000" u="none" cap="none" strike="noStrike"/>
                        <a:t>Ferramenta</a:t>
                      </a:r>
                      <a:endParaRPr sz="2000" u="none" cap="none" strike="noStrike"/>
                    </a:p>
                  </a:txBody>
                  <a:tcPr marT="0" marB="0" marR="0" marL="0" anchor="ctr" anchorCtr="1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8E2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Calibri"/>
                        <a:buNone/>
                      </a:pPr>
                      <a:r>
                        <a:rPr b="1" lang="pt-BR" sz="2000" u="none" cap="none" strike="noStrike"/>
                        <a:t>Tempo</a:t>
                      </a:r>
                      <a:endParaRPr sz="2000" u="none" cap="none" strike="noStrike"/>
                    </a:p>
                  </a:txBody>
                  <a:tcPr marT="0" marB="0" marR="0" marL="0" anchor="ctr" anchorCtr="1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solidFill>
                      <a:srgbClr val="D8E2F3"/>
                    </a:solidFill>
                  </a:tcPr>
                </a:tc>
              </a:tr>
              <a:tr h="4812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pt-BR" sz="2000" u="none" cap="none" strike="noStrike"/>
                        <a:t>1</a:t>
                      </a:r>
                      <a:endParaRPr sz="2000" u="none" cap="none" strike="noStrike"/>
                    </a:p>
                  </a:txBody>
                  <a:tcPr marT="0" marB="0" marR="0" marL="0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pt-BR" sz="2000" u="none" cap="none" strike="noStrike"/>
                        <a:t>MOTIVAÇÃO / PROBLEMA</a:t>
                      </a:r>
                      <a:endParaRPr sz="1400" u="none" cap="none" strike="noStrike"/>
                    </a:p>
                  </a:txBody>
                  <a:tcPr marT="0" marB="0" marR="0" marL="0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pt-BR" sz="2000" u="none" cap="none" strike="noStrike"/>
                        <a:t>Árvore de Problemas</a:t>
                      </a:r>
                      <a:endParaRPr sz="1400" u="none" cap="none" strike="noStrike"/>
                    </a:p>
                  </a:txBody>
                  <a:tcPr marT="0" marB="0" marR="0" marL="0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pt-BR" sz="2000" u="none" cap="none" strike="noStrike"/>
                        <a:t>1 min</a:t>
                      </a:r>
                      <a:endParaRPr sz="2000" u="none" cap="none" strike="noStrike"/>
                    </a:p>
                  </a:txBody>
                  <a:tcPr marT="0" marB="0" marR="0" marL="0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8F9FA"/>
                    </a:solidFill>
                  </a:tcPr>
                </a:tc>
              </a:tr>
              <a:tr h="2406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pt-BR" sz="2000" u="none" cap="none" strike="noStrike"/>
                        <a:t>2</a:t>
                      </a:r>
                      <a:endParaRPr sz="2000" u="none" cap="none" strike="noStrike"/>
                    </a:p>
                  </a:txBody>
                  <a:tcPr marT="0" marB="0" marR="0" marL="0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pt-BR" sz="2000" u="none" cap="none" strike="noStrike"/>
                        <a:t>OBJETIVOS DO SISTEMA</a:t>
                      </a:r>
                      <a:endParaRPr sz="1400" u="none" cap="none" strike="noStrike"/>
                    </a:p>
                  </a:txBody>
                  <a:tcPr marT="0" marB="0" marR="0" marL="0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pt-BR" sz="2000" u="none" cap="none" strike="noStrike"/>
                        <a:t>Árvore de Objetivos</a:t>
                      </a:r>
                      <a:endParaRPr sz="1400" u="none" cap="none" strike="noStrike"/>
                    </a:p>
                  </a:txBody>
                  <a:tcPr marT="0" marB="0" marR="0" marL="0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pt-BR" sz="2000" u="none" cap="none" strike="noStrike"/>
                        <a:t>1 min</a:t>
                      </a:r>
                      <a:endParaRPr sz="2000" u="none" cap="none" strike="noStrike"/>
                    </a:p>
                  </a:txBody>
                  <a:tcPr marT="0" marB="0" marR="0" marL="0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8F9FA"/>
                    </a:solidFill>
                  </a:tcPr>
                </a:tc>
              </a:tr>
              <a:tr h="7218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pt-BR" sz="2000" u="none" cap="none" strike="noStrike"/>
                        <a:t>3</a:t>
                      </a:r>
                      <a:endParaRPr sz="2000" u="none" cap="none" strike="noStrike"/>
                    </a:p>
                  </a:txBody>
                  <a:tcPr marT="0" marB="0" marR="0" marL="0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pt-BR" sz="2000" u="none" cap="none" strike="noStrike"/>
                        <a:t>BACKLOG DO PRODUTO</a:t>
                      </a:r>
                      <a:endParaRPr sz="1400" u="none" cap="none" strike="noStrike"/>
                    </a:p>
                  </a:txBody>
                  <a:tcPr marT="0" marB="0" marR="0" marL="0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pt-BR" sz="2000" u="none" cap="none" strike="noStrike"/>
                        <a:t>Lista das Funcionalidades,</a:t>
                      </a:r>
                      <a:endParaRPr sz="1400" u="none" cap="none" strike="noStrike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pt-BR" sz="2000" u="none" cap="none" strike="noStrike"/>
                        <a:t>por objetivo específico</a:t>
                      </a:r>
                      <a:endParaRPr sz="1400" u="none" cap="none" strike="noStrike"/>
                    </a:p>
                  </a:txBody>
                  <a:tcPr marT="0" marB="0" marR="0" marL="0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pt-BR" sz="2000" u="none" cap="none" strike="noStrike"/>
                        <a:t>1 min</a:t>
                      </a:r>
                      <a:endParaRPr sz="2000" u="none" cap="none" strike="noStrike"/>
                    </a:p>
                  </a:txBody>
                  <a:tcPr marT="0" marB="0" marR="0" marL="0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8F9FA"/>
                    </a:solidFill>
                  </a:tcPr>
                </a:tc>
              </a:tr>
              <a:tr h="9624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pt-BR" sz="2000" u="none" cap="none" strike="noStrike"/>
                        <a:t>4</a:t>
                      </a:r>
                      <a:endParaRPr sz="2000" u="none" cap="none" strike="noStrike"/>
                    </a:p>
                  </a:txBody>
                  <a:tcPr marT="0" marB="0" marR="0" marL="0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pt-BR" sz="2000" u="none" cap="none" strike="noStrike"/>
                        <a:t>PROTÓTIPO DE BAIXA/ALTA FIDELIDADE</a:t>
                      </a:r>
                      <a:endParaRPr sz="1400" u="none" cap="none" strike="noStrike"/>
                    </a:p>
                  </a:txBody>
                  <a:tcPr marT="0" marB="0" marR="0" marL="0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pt-BR" sz="2000" u="none" cap="none" strike="noStrike"/>
                        <a:t>QR Code do Protótipo</a:t>
                      </a:r>
                      <a:endParaRPr sz="1400" u="none" cap="none" strike="noStrike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pt-BR" sz="2000" u="none" cap="none" strike="noStrike"/>
                        <a:t>(foco na essência do sistema e nos aspectos inovadores da solução)</a:t>
                      </a:r>
                      <a:endParaRPr sz="1400" u="none" cap="none" strike="noStrike"/>
                    </a:p>
                  </a:txBody>
                  <a:tcPr marT="0" marB="0" marR="0" marL="0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pt-BR" sz="2000" u="none" cap="none" strike="noStrike"/>
                        <a:t>de 7 a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pt-BR" sz="2000" u="none" cap="none" strike="noStrike"/>
                        <a:t>10 min</a:t>
                      </a:r>
                      <a:endParaRPr sz="2000" u="none" cap="none" strike="noStrike"/>
                    </a:p>
                  </a:txBody>
                  <a:tcPr marT="0" marB="0" marR="0" marL="0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8F9FA"/>
                    </a:solidFill>
                  </a:tcPr>
                </a:tc>
              </a:tr>
              <a:tr h="4812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pt-BR" sz="2000" u="none" cap="none" strike="noStrike"/>
                        <a:t>5</a:t>
                      </a:r>
                      <a:endParaRPr sz="2000" u="none" cap="none" strike="noStrike"/>
                    </a:p>
                  </a:txBody>
                  <a:tcPr marT="0" marB="0" marR="0" marL="0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pt-BR" sz="2000" u="none" cap="none" strike="noStrike"/>
                        <a:t>ARQUITETURA DO SISTEMA</a:t>
                      </a:r>
                      <a:endParaRPr sz="1400" u="none" cap="none" strike="noStrike"/>
                    </a:p>
                  </a:txBody>
                  <a:tcPr marT="0" marB="0" marR="0" marL="0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pt-BR" sz="2000" u="none" cap="none" strike="noStrike"/>
                        <a:t>Projeto Físico</a:t>
                      </a:r>
                      <a:endParaRPr sz="1400" u="none" cap="none" strike="noStrike"/>
                    </a:p>
                  </a:txBody>
                  <a:tcPr marT="0" marB="0" marR="0" marL="0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pt-BR" sz="2000" u="none" cap="none" strike="noStrike"/>
                        <a:t>1 min</a:t>
                      </a:r>
                      <a:endParaRPr sz="2000" u="none" cap="none" strike="noStrike"/>
                    </a:p>
                  </a:txBody>
                  <a:tcPr marT="0" marB="0" marR="0" marL="0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8F9FA"/>
                    </a:solidFill>
                  </a:tcPr>
                </a:tc>
              </a:tr>
              <a:tr h="7218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pt-BR" sz="2000" u="none" cap="none" strike="noStrike"/>
                        <a:t>6</a:t>
                      </a:r>
                      <a:endParaRPr sz="2000" u="none" cap="none" strike="noStrike"/>
                    </a:p>
                  </a:txBody>
                  <a:tcPr marT="0" marB="0" marR="0" marL="0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pt-BR" sz="2000" u="none" cap="none" strike="noStrike"/>
                        <a:t>LISTA DOS DOCUMENTOS PRODUZIDOS</a:t>
                      </a:r>
                      <a:endParaRPr sz="1400" u="none" cap="none" strike="noStrike"/>
                    </a:p>
                  </a:txBody>
                  <a:tcPr marT="0" marB="0" marR="0" marL="0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pt-BR" sz="2000" u="none" cap="none" strike="noStrike"/>
                        <a:t>Lista dos artefatos e</a:t>
                      </a:r>
                      <a:endParaRPr sz="1400" u="none" cap="none" strike="noStrike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pt-BR" sz="2000" u="none" cap="none" strike="noStrike"/>
                        <a:t>link para documentação completa</a:t>
                      </a:r>
                      <a:endParaRPr sz="1400" u="none" cap="none" strike="noStrike"/>
                    </a:p>
                  </a:txBody>
                  <a:tcPr marT="0" marB="0" marR="0" marL="0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pt-BR" sz="2000" u="none" cap="none" strike="noStrike"/>
                        <a:t>1 min</a:t>
                      </a:r>
                      <a:endParaRPr sz="2000" u="none" cap="none" strike="noStrike"/>
                    </a:p>
                  </a:txBody>
                  <a:tcPr marT="0" marB="0" marR="0" marL="0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8F9FA"/>
                    </a:solidFill>
                  </a:tcPr>
                </a:tc>
              </a:tr>
              <a:tr h="4812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pt-BR" sz="2000" u="none" cap="none" strike="noStrike"/>
                        <a:t> </a:t>
                      </a:r>
                      <a:endParaRPr sz="2000" u="none" cap="none" strike="noStrike"/>
                    </a:p>
                  </a:txBody>
                  <a:tcPr marT="0" marB="0" marR="0" marL="0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pt-BR" sz="2000" u="none" cap="none" strike="noStrike"/>
                        <a:t> </a:t>
                      </a:r>
                      <a:endParaRPr sz="1400" u="none" cap="none" strike="noStrike"/>
                    </a:p>
                  </a:txBody>
                  <a:tcPr marT="0" marB="0" marR="0" marL="0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pt-BR" sz="2000" u="none" cap="none" strike="noStrike"/>
                        <a:t>TEMPO TOTAL DA APRESENTAÇÃO</a:t>
                      </a:r>
                      <a:endParaRPr sz="2000" u="none" cap="none" strike="noStrike"/>
                    </a:p>
                  </a:txBody>
                  <a:tcPr marT="0" marB="0" marR="0" marL="0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pt-BR" sz="2000" u="none" cap="none" strike="noStrike"/>
                        <a:t>12 a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pt-BR" sz="2000" u="none" cap="none" strike="noStrike"/>
                        <a:t>15 min</a:t>
                      </a:r>
                      <a:endParaRPr sz="2000" u="none" cap="none" strike="noStrike"/>
                    </a:p>
                  </a:txBody>
                  <a:tcPr marT="0" marB="0" marR="0" marL="0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8F9FA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8" name="Google Shape;98;p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18903" y="1200150"/>
            <a:ext cx="10058400" cy="5657850"/>
          </a:xfrm>
          <a:prstGeom prst="rect">
            <a:avLst/>
          </a:prstGeom>
          <a:noFill/>
          <a:ln>
            <a:noFill/>
          </a:ln>
        </p:spPr>
      </p:pic>
      <p:sp>
        <p:nvSpPr>
          <p:cNvPr id="99" name="Google Shape;99;p3"/>
          <p:cNvSpPr txBox="1"/>
          <p:nvPr>
            <p:ph type="title"/>
          </p:nvPr>
        </p:nvSpPr>
        <p:spPr>
          <a:xfrm>
            <a:off x="3096986" y="528182"/>
            <a:ext cx="5902234" cy="91431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Bodoni"/>
              <a:buNone/>
            </a:pPr>
            <a:r>
              <a:rPr lang="pt-BR">
                <a:latin typeface="Bodoni"/>
                <a:ea typeface="Bodoni"/>
                <a:cs typeface="Bodoni"/>
                <a:sym typeface="Bodoni"/>
              </a:rPr>
              <a:t>Árvore De Problemas</a:t>
            </a:r>
            <a:endParaRPr>
              <a:latin typeface="Bodoni"/>
              <a:ea typeface="Bodoni"/>
              <a:cs typeface="Bodoni"/>
              <a:sym typeface="Bodoni"/>
            </a:endParaRPr>
          </a:p>
        </p:txBody>
      </p:sp>
      <p:sp>
        <p:nvSpPr>
          <p:cNvPr id="100" name="Google Shape;100;p3"/>
          <p:cNvSpPr/>
          <p:nvPr/>
        </p:nvSpPr>
        <p:spPr>
          <a:xfrm>
            <a:off x="1687285" y="2904254"/>
            <a:ext cx="6096000" cy="97975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554126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t/>
            </a:r>
            <a:endParaRPr b="1" i="0" sz="1600" u="none" cap="none" strike="noStrike">
              <a:solidFill>
                <a:srgbClr val="2525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5541264" rtl="0" algn="l">
              <a:lnSpc>
                <a:spcPct val="100000"/>
              </a:lnSpc>
              <a:spcBef>
                <a:spcPts val="744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t/>
            </a:r>
            <a:endParaRPr b="1" i="0" sz="1600" u="none" cap="none" strike="noStrike">
              <a:solidFill>
                <a:srgbClr val="2525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5541264" rtl="0" algn="ctr">
              <a:lnSpc>
                <a:spcPct val="100000"/>
              </a:lnSpc>
              <a:spcBef>
                <a:spcPts val="744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1" i="0" lang="pt-BR" sz="1400" u="none" cap="none" strike="noStrike">
                <a:solidFill>
                  <a:srgbClr val="252500"/>
                </a:solidFill>
                <a:latin typeface="Arial"/>
                <a:ea typeface="Arial"/>
                <a:cs typeface="Arial"/>
                <a:sym typeface="Arial"/>
              </a:rPr>
              <a:t> </a:t>
            </a:r>
            <a:endParaRPr b="0" i="0" sz="1200" u="none" cap="none" strike="noStrike">
              <a:solidFill>
                <a:schemeClr val="dk1"/>
              </a:solidFill>
              <a:latin typeface="Arial Black"/>
              <a:ea typeface="Arial Black"/>
              <a:cs typeface="Arial Black"/>
              <a:sym typeface="Arial Black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4"/>
          <p:cNvSpPr txBox="1"/>
          <p:nvPr>
            <p:ph type="title"/>
          </p:nvPr>
        </p:nvSpPr>
        <p:spPr>
          <a:xfrm>
            <a:off x="838200" y="776377"/>
            <a:ext cx="10515600" cy="91431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</a:pPr>
            <a:r>
              <a:rPr lang="pt-BR">
                <a:latin typeface="Arial"/>
                <a:ea typeface="Arial"/>
                <a:cs typeface="Arial"/>
                <a:sym typeface="Arial"/>
              </a:rPr>
              <a:t>Objetivos Do Sistema </a:t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6" name="Google Shape;106;p4"/>
          <p:cNvSpPr txBox="1"/>
          <p:nvPr/>
        </p:nvSpPr>
        <p:spPr>
          <a:xfrm>
            <a:off x="509451" y="2625634"/>
            <a:ext cx="7807907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pt-BR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Implementação de um sistema de pagamento diretamente no site da instituição.</a:t>
            </a:r>
            <a:endParaRPr b="1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7" name="Google Shape;107;p4"/>
          <p:cNvSpPr txBox="1"/>
          <p:nvPr/>
        </p:nvSpPr>
        <p:spPr>
          <a:xfrm>
            <a:off x="509451" y="3174275"/>
            <a:ext cx="6995890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pt-BR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Atualizar o site com galerias de fotos, vídeos e atividades da Associação.</a:t>
            </a:r>
            <a:endParaRPr b="1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8" name="Google Shape;108;p4"/>
          <p:cNvSpPr txBox="1"/>
          <p:nvPr/>
        </p:nvSpPr>
        <p:spPr>
          <a:xfrm>
            <a:off x="509451" y="3722916"/>
            <a:ext cx="6779623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pt-BR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Implementação de banco de dados para doadores.</a:t>
            </a:r>
            <a:endParaRPr b="1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9" name="Google Shape;109;p4"/>
          <p:cNvSpPr txBox="1"/>
          <p:nvPr/>
        </p:nvSpPr>
        <p:spPr>
          <a:xfrm>
            <a:off x="509451" y="4271557"/>
            <a:ext cx="10450286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pt-BR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Implementar um sistema digital simples, acessível e personalizável para facilitar a rotina da instituição.</a:t>
            </a:r>
            <a:endParaRPr b="1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0" name="Google Shape;110;p4"/>
          <p:cNvSpPr/>
          <p:nvPr/>
        </p:nvSpPr>
        <p:spPr>
          <a:xfrm>
            <a:off x="367936" y="2742613"/>
            <a:ext cx="141515" cy="135374"/>
          </a:xfrm>
          <a:prstGeom prst="flowChartConnector">
            <a:avLst/>
          </a:prstGeom>
          <a:solidFill>
            <a:schemeClr val="dk1"/>
          </a:solidFill>
          <a:ln cap="flat" cmpd="sng" w="127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1" name="Google Shape;111;p4"/>
          <p:cNvSpPr/>
          <p:nvPr/>
        </p:nvSpPr>
        <p:spPr>
          <a:xfrm>
            <a:off x="367936" y="3291254"/>
            <a:ext cx="141515" cy="135374"/>
          </a:xfrm>
          <a:prstGeom prst="flowChartConnector">
            <a:avLst/>
          </a:prstGeom>
          <a:solidFill>
            <a:schemeClr val="dk1"/>
          </a:solidFill>
          <a:ln cap="flat" cmpd="sng" w="127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2" name="Google Shape;112;p4"/>
          <p:cNvSpPr/>
          <p:nvPr/>
        </p:nvSpPr>
        <p:spPr>
          <a:xfrm>
            <a:off x="367935" y="3839895"/>
            <a:ext cx="141515" cy="135374"/>
          </a:xfrm>
          <a:prstGeom prst="flowChartConnector">
            <a:avLst/>
          </a:prstGeom>
          <a:solidFill>
            <a:schemeClr val="dk1"/>
          </a:solidFill>
          <a:ln cap="flat" cmpd="sng" w="127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3" name="Google Shape;113;p4"/>
          <p:cNvSpPr/>
          <p:nvPr/>
        </p:nvSpPr>
        <p:spPr>
          <a:xfrm>
            <a:off x="367934" y="4388536"/>
            <a:ext cx="141515" cy="135374"/>
          </a:xfrm>
          <a:prstGeom prst="flowChartConnector">
            <a:avLst/>
          </a:prstGeom>
          <a:solidFill>
            <a:schemeClr val="dk1"/>
          </a:solidFill>
          <a:ln cap="flat" cmpd="sng" w="127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4" name="Google Shape;114;p4"/>
          <p:cNvSpPr txBox="1"/>
          <p:nvPr/>
        </p:nvSpPr>
        <p:spPr>
          <a:xfrm>
            <a:off x="509449" y="4703219"/>
            <a:ext cx="9692640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pt-BR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Site mais funcional e interativo.</a:t>
            </a:r>
            <a:endParaRPr b="1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5" name="Google Shape;115;p4"/>
          <p:cNvSpPr/>
          <p:nvPr/>
        </p:nvSpPr>
        <p:spPr>
          <a:xfrm>
            <a:off x="367933" y="4820198"/>
            <a:ext cx="141515" cy="135374"/>
          </a:xfrm>
          <a:prstGeom prst="flowChartConnector">
            <a:avLst/>
          </a:prstGeom>
          <a:solidFill>
            <a:schemeClr val="dk1"/>
          </a:solidFill>
          <a:ln cap="flat" cmpd="sng" w="127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5"/>
          <p:cNvSpPr txBox="1"/>
          <p:nvPr>
            <p:ph type="title"/>
          </p:nvPr>
        </p:nvSpPr>
        <p:spPr>
          <a:xfrm>
            <a:off x="3346269" y="580434"/>
            <a:ext cx="7221583" cy="91431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</a:pPr>
            <a:r>
              <a:rPr lang="pt-BR">
                <a:latin typeface="Arial"/>
                <a:ea typeface="Arial"/>
                <a:cs typeface="Arial"/>
                <a:sym typeface="Arial"/>
              </a:rPr>
              <a:t>Backlog Do Projeto</a:t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121" name="Google Shape;121;p5"/>
          <p:cNvGraphicFramePr/>
          <p:nvPr/>
        </p:nvGraphicFramePr>
        <p:xfrm>
          <a:off x="162836" y="1494742"/>
          <a:ext cx="3000000" cy="3000000"/>
        </p:xfrm>
        <a:graphic>
          <a:graphicData uri="http://schemas.openxmlformats.org/drawingml/2006/table">
            <a:tbl>
              <a:tblPr>
                <a:noFill/>
                <a:tableStyleId>{B3E74823-3109-4BAC-B48D-B1760511880F}</a:tableStyleId>
              </a:tblPr>
              <a:tblGrid>
                <a:gridCol w="379250"/>
                <a:gridCol w="182050"/>
                <a:gridCol w="580250"/>
                <a:gridCol w="1285675"/>
                <a:gridCol w="640950"/>
                <a:gridCol w="2195875"/>
                <a:gridCol w="800225"/>
                <a:gridCol w="379250"/>
                <a:gridCol w="379250"/>
                <a:gridCol w="379250"/>
                <a:gridCol w="2491700"/>
                <a:gridCol w="1930400"/>
              </a:tblGrid>
              <a:tr h="2760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600"/>
                        <a:buFont typeface="Arial"/>
                        <a:buNone/>
                      </a:pPr>
                      <a:r>
                        <a:rPr lang="pt-BR" sz="600" u="none" cap="none" strike="noStrike"/>
                        <a:t>ID</a:t>
                      </a:r>
                      <a:endParaRPr sz="1400" u="none" cap="none" strike="noStrike"/>
                    </a:p>
                  </a:txBody>
                  <a:tcPr marT="0" marB="0" marR="10300" marL="10300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600"/>
                        <a:buFont typeface="Arial"/>
                        <a:buNone/>
                      </a:pPr>
                      <a:r>
                        <a:t/>
                      </a:r>
                      <a:endParaRPr sz="600" u="none" cap="none" strike="noStrike"/>
                    </a:p>
                  </a:txBody>
                  <a:tcPr marT="0" marB="0" marR="10300" marL="10300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600"/>
                        <a:buFont typeface="Arial"/>
                        <a:buNone/>
                      </a:pPr>
                      <a:r>
                        <a:rPr lang="pt-BR" sz="600" u="none" cap="none" strike="noStrike"/>
                        <a:t>Categoria </a:t>
                      </a:r>
                      <a:endParaRPr sz="1400" u="none" cap="none" strike="noStrike"/>
                    </a:p>
                  </a:txBody>
                  <a:tcPr marT="0" marB="0" marR="10300" marL="10300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600"/>
                        <a:buFont typeface="Arial"/>
                        <a:buNone/>
                      </a:pPr>
                      <a:r>
                        <a:rPr lang="pt-BR" sz="600" u="none" cap="none" strike="noStrike"/>
                        <a:t>Item</a:t>
                      </a:r>
                      <a:endParaRPr sz="1400" u="none" cap="none" strike="noStrike"/>
                    </a:p>
                  </a:txBody>
                  <a:tcPr marT="0" marB="0" marR="10300" marL="10300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600"/>
                        <a:buFont typeface="Arial"/>
                        <a:buNone/>
                      </a:pPr>
                      <a:r>
                        <a:rPr lang="pt-BR" sz="600" u="none" cap="none" strike="noStrike"/>
                        <a:t>Prioridade</a:t>
                      </a:r>
                      <a:endParaRPr sz="1400" u="none" cap="none" strike="noStrike"/>
                    </a:p>
                  </a:txBody>
                  <a:tcPr marT="0" marB="0" marR="10300" marL="10300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600"/>
                        <a:buFont typeface="Arial"/>
                        <a:buNone/>
                      </a:pPr>
                      <a:r>
                        <a:rPr lang="pt-BR" sz="600" u="none" cap="none" strike="noStrike"/>
                        <a:t>Detalhes </a:t>
                      </a:r>
                      <a:endParaRPr sz="1400" u="none" cap="none" strike="noStrike"/>
                    </a:p>
                  </a:txBody>
                  <a:tcPr marT="0" marB="0" marR="10300" marL="10300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600"/>
                        <a:buFont typeface="Arial"/>
                        <a:buNone/>
                      </a:pPr>
                      <a:r>
                        <a:rPr lang="pt-BR" sz="600" u="none" cap="none" strike="noStrike"/>
                        <a:t>Dependências </a:t>
                      </a:r>
                      <a:endParaRPr sz="1400" u="none" cap="none" strike="noStrike"/>
                    </a:p>
                  </a:txBody>
                  <a:tcPr marT="0" marB="0" marR="10300" marL="10300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600"/>
                        <a:buFont typeface="Arial"/>
                        <a:buNone/>
                      </a:pPr>
                      <a:r>
                        <a:t/>
                      </a:r>
                      <a:endParaRPr sz="600" u="none" cap="none" strike="noStrike"/>
                    </a:p>
                  </a:txBody>
                  <a:tcPr marT="0" marB="0" marR="10300" marL="10300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600"/>
                        <a:buFont typeface="Arial"/>
                        <a:buNone/>
                      </a:pPr>
                      <a:r>
                        <a:rPr lang="pt-BR" sz="600" u="none" cap="none" strike="noStrike"/>
                        <a:t>SPRINT</a:t>
                      </a:r>
                      <a:endParaRPr sz="1400" u="none" cap="none" strike="noStrike"/>
                    </a:p>
                  </a:txBody>
                  <a:tcPr marT="0" marB="0" marR="10300" marL="10300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600"/>
                        <a:buFont typeface="Arial"/>
                        <a:buNone/>
                      </a:pPr>
                      <a:r>
                        <a:rPr lang="pt-BR" sz="600" u="none" cap="none" strike="noStrike"/>
                        <a:t>DURAÇÃO</a:t>
                      </a:r>
                      <a:endParaRPr sz="1400" u="none" cap="none" strike="noStrike"/>
                    </a:p>
                  </a:txBody>
                  <a:tcPr marT="0" marB="0" marR="10300" marL="10300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600"/>
                        <a:buFont typeface="Arial"/>
                        <a:buNone/>
                      </a:pPr>
                      <a:r>
                        <a:rPr lang="pt-BR" sz="600" u="none" cap="none" strike="noStrike"/>
                        <a:t>ITENS(Prioridade1)</a:t>
                      </a:r>
                      <a:endParaRPr sz="1400" u="none" cap="none" strike="noStrike"/>
                    </a:p>
                  </a:txBody>
                  <a:tcPr marT="0" marB="0" marR="10300" marL="10300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600"/>
                        <a:buFont typeface="Arial"/>
                        <a:buNone/>
                      </a:pPr>
                      <a:r>
                        <a:rPr lang="pt-BR" sz="600" u="none" cap="none" strike="noStrike"/>
                        <a:t>ENTREGAS ESPERADAS</a:t>
                      </a:r>
                      <a:endParaRPr sz="1400" u="none" cap="none" strike="noStrike"/>
                    </a:p>
                  </a:txBody>
                  <a:tcPr marT="0" marB="0" marR="10300" marL="10300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760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500"/>
                        <a:buFont typeface="Arial"/>
                        <a:buNone/>
                      </a:pPr>
                      <a:r>
                        <a:rPr lang="pt-BR" sz="500" u="none" cap="none" strike="noStrike"/>
                        <a:t>RF7</a:t>
                      </a:r>
                      <a:endParaRPr sz="1400" u="none" cap="none" strike="noStrike"/>
                    </a:p>
                  </a:txBody>
                  <a:tcPr marT="0" marB="0" marR="10300" marL="10300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600"/>
                        <a:buFont typeface="Arial"/>
                        <a:buNone/>
                      </a:pPr>
                      <a:r>
                        <a:t/>
                      </a:r>
                      <a:endParaRPr sz="600" u="none" cap="none" strike="noStrike"/>
                    </a:p>
                  </a:txBody>
                  <a:tcPr marT="0" marB="0" marR="10300" marL="10300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600"/>
                        <a:buFont typeface="Arial"/>
                        <a:buNone/>
                      </a:pPr>
                      <a:r>
                        <a:rPr lang="pt-BR" sz="600" u="none" cap="none" strike="noStrike"/>
                        <a:t>Funcional</a:t>
                      </a:r>
                      <a:endParaRPr sz="1400" u="none" cap="none" strike="noStrike"/>
                    </a:p>
                  </a:txBody>
                  <a:tcPr marT="0" marB="0" marR="10300" marL="10300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600"/>
                        <a:buFont typeface="Arial"/>
                        <a:buNone/>
                      </a:pPr>
                      <a:r>
                        <a:rPr lang="pt-BR" sz="600" u="none" cap="none" strike="noStrike"/>
                        <a:t>cadastro e login de Usuários(Voluntários, Doadores)</a:t>
                      </a:r>
                      <a:endParaRPr sz="1400" u="none" cap="none" strike="noStrike"/>
                    </a:p>
                  </a:txBody>
                  <a:tcPr marT="0" marB="0" marR="10300" marL="10300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600"/>
                        <a:buFont typeface="Arial"/>
                        <a:buNone/>
                      </a:pPr>
                      <a:r>
                        <a:rPr lang="pt-BR" sz="600" u="none" cap="none" strike="noStrike"/>
                        <a:t>1(Alta)</a:t>
                      </a:r>
                      <a:endParaRPr sz="1400" u="none" cap="none" strike="noStrike"/>
                    </a:p>
                  </a:txBody>
                  <a:tcPr marT="0" marB="0" marR="10300" marL="10300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600"/>
                        <a:buFont typeface="Arial"/>
                        <a:buNone/>
                      </a:pPr>
                      <a:r>
                        <a:rPr lang="pt-BR" sz="600" u="none" cap="none" strike="noStrike"/>
                        <a:t>Sistema de autenticação básica por Email/ senha/campo obrigatório validados</a:t>
                      </a:r>
                      <a:endParaRPr sz="1400" u="none" cap="none" strike="noStrike"/>
                    </a:p>
                  </a:txBody>
                  <a:tcPr marT="0" marB="0" marR="10300" marL="10300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600"/>
                        <a:buFont typeface="Arial"/>
                        <a:buNone/>
                      </a:pPr>
                      <a:r>
                        <a:rPr lang="pt-BR" sz="600" u="none" cap="none" strike="noStrike"/>
                        <a:t>RNF1, RN3</a:t>
                      </a:r>
                      <a:endParaRPr sz="1400" u="none" cap="none" strike="noStrike"/>
                    </a:p>
                  </a:txBody>
                  <a:tcPr marT="0" marB="0" marR="10300" marL="10300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600"/>
                        <a:buFont typeface="Arial"/>
                        <a:buNone/>
                      </a:pPr>
                      <a:r>
                        <a:t/>
                      </a:r>
                      <a:endParaRPr sz="600" u="none" cap="none" strike="noStrike"/>
                    </a:p>
                  </a:txBody>
                  <a:tcPr marT="0" marB="0" marR="10300" marL="10300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600"/>
                        <a:buFont typeface="Arial"/>
                        <a:buNone/>
                      </a:pPr>
                      <a:r>
                        <a:rPr lang="pt-BR" sz="600" u="none" cap="none" strike="noStrike"/>
                        <a:t>1</a:t>
                      </a:r>
                      <a:endParaRPr sz="1400" u="none" cap="none" strike="noStrike"/>
                    </a:p>
                  </a:txBody>
                  <a:tcPr marT="0" marB="0" marR="10300" marL="10300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600"/>
                        <a:buFont typeface="Arial"/>
                        <a:buNone/>
                      </a:pPr>
                      <a:r>
                        <a:rPr lang="pt-BR" sz="600" u="none" cap="none" strike="noStrike"/>
                        <a:t>1 Semana</a:t>
                      </a:r>
                      <a:endParaRPr sz="1400" u="none" cap="none" strike="noStrike"/>
                    </a:p>
                  </a:txBody>
                  <a:tcPr marT="0" marB="0" marR="10300" marL="10300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600"/>
                        <a:buFont typeface="Arial"/>
                        <a:buNone/>
                      </a:pPr>
                      <a:r>
                        <a:rPr lang="pt-BR" sz="600" u="none" cap="none" strike="noStrike"/>
                        <a:t>RF7(cadastro/Login), RNF1 (LGPD), RF1 (Doações), RN4(Cadastro obrigatório)</a:t>
                      </a:r>
                      <a:endParaRPr sz="1400" u="none" cap="none" strike="noStrike"/>
                    </a:p>
                  </a:txBody>
                  <a:tcPr marT="0" marB="0" marR="10300" marL="10300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600"/>
                        <a:buFont typeface="Arial"/>
                        <a:buNone/>
                      </a:pPr>
                      <a:r>
                        <a:rPr lang="pt-BR" sz="600" u="none" cap="none" strike="noStrike"/>
                        <a:t>Sistema de autenticação seguro + fluxo básico de doações com compliance legal</a:t>
                      </a:r>
                      <a:endParaRPr sz="1400" u="none" cap="none" strike="noStrike"/>
                    </a:p>
                  </a:txBody>
                  <a:tcPr marT="0" marB="0" marR="10300" marL="10300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760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500"/>
                        <a:buFont typeface="Arial"/>
                        <a:buNone/>
                      </a:pPr>
                      <a:r>
                        <a:rPr lang="pt-BR" sz="500" u="none" cap="none" strike="noStrike"/>
                        <a:t>RNF1</a:t>
                      </a:r>
                      <a:endParaRPr sz="1400" u="none" cap="none" strike="noStrike"/>
                    </a:p>
                  </a:txBody>
                  <a:tcPr marT="0" marB="0" marR="10300" marL="10300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600"/>
                        <a:buFont typeface="Arial"/>
                        <a:buNone/>
                      </a:pPr>
                      <a:r>
                        <a:t/>
                      </a:r>
                      <a:endParaRPr sz="600" u="none" cap="none" strike="noStrike"/>
                    </a:p>
                  </a:txBody>
                  <a:tcPr marT="0" marB="0" marR="10300" marL="10300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600"/>
                        <a:buFont typeface="Arial"/>
                        <a:buNone/>
                      </a:pPr>
                      <a:r>
                        <a:rPr lang="pt-BR" sz="600" u="none" cap="none" strike="noStrike"/>
                        <a:t>Não Funcional </a:t>
                      </a:r>
                      <a:endParaRPr sz="1400" u="none" cap="none" strike="noStrike"/>
                    </a:p>
                  </a:txBody>
                  <a:tcPr marT="0" marB="0" marR="10300" marL="10300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600"/>
                        <a:buFont typeface="Arial"/>
                        <a:buNone/>
                      </a:pPr>
                      <a:r>
                        <a:rPr lang="pt-BR" sz="600" u="none" cap="none" strike="noStrike"/>
                        <a:t>Proteção de Dados LGPD</a:t>
                      </a:r>
                      <a:endParaRPr sz="1400" u="none" cap="none" strike="noStrike"/>
                    </a:p>
                  </a:txBody>
                  <a:tcPr marT="0" marB="0" marR="10300" marL="10300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600"/>
                        <a:buFont typeface="Arial"/>
                        <a:buNone/>
                      </a:pPr>
                      <a:r>
                        <a:rPr lang="pt-BR" sz="600" u="none" cap="none" strike="noStrike"/>
                        <a:t>1(Alta)</a:t>
                      </a:r>
                      <a:endParaRPr sz="1400" u="none" cap="none" strike="noStrike"/>
                    </a:p>
                  </a:txBody>
                  <a:tcPr marT="0" marB="0" marR="10300" marL="10300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600"/>
                        <a:buFont typeface="Arial"/>
                        <a:buNone/>
                      </a:pPr>
                      <a:r>
                        <a:rPr lang="pt-BR" sz="600" u="none" cap="none" strike="noStrike"/>
                        <a:t>Criptografia de dados, política de privacidade visível, consentimento explícito para coleta</a:t>
                      </a:r>
                      <a:endParaRPr sz="1400" u="none" cap="none" strike="noStrike"/>
                    </a:p>
                  </a:txBody>
                  <a:tcPr marT="0" marB="0" marR="10300" marL="10300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600"/>
                        <a:buFont typeface="Arial"/>
                        <a:buNone/>
                      </a:pPr>
                      <a:r>
                        <a:rPr lang="pt-BR" sz="600" u="none" cap="none" strike="noStrike"/>
                        <a:t>RF7</a:t>
                      </a:r>
                      <a:endParaRPr sz="1400" u="none" cap="none" strike="noStrike"/>
                    </a:p>
                  </a:txBody>
                  <a:tcPr marT="0" marB="0" marR="10300" marL="10300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600"/>
                        <a:buFont typeface="Arial"/>
                        <a:buNone/>
                      </a:pPr>
                      <a:r>
                        <a:t/>
                      </a:r>
                      <a:endParaRPr sz="600" u="none" cap="none" strike="noStrike"/>
                    </a:p>
                  </a:txBody>
                  <a:tcPr marT="0" marB="0" marR="10300" marL="10300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600"/>
                        <a:buFont typeface="Arial"/>
                        <a:buNone/>
                      </a:pPr>
                      <a:r>
                        <a:rPr lang="pt-BR" sz="600" u="none" cap="none" strike="noStrike"/>
                        <a:t>2</a:t>
                      </a:r>
                      <a:endParaRPr sz="1400" u="none" cap="none" strike="noStrike"/>
                    </a:p>
                  </a:txBody>
                  <a:tcPr marT="0" marB="0" marR="10300" marL="10300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600"/>
                        <a:buFont typeface="Arial"/>
                        <a:buNone/>
                      </a:pPr>
                      <a:r>
                        <a:rPr lang="pt-BR" sz="600" u="none" cap="none" strike="noStrike"/>
                        <a:t>1 Semana</a:t>
                      </a:r>
                      <a:endParaRPr sz="1400" u="none" cap="none" strike="noStrike"/>
                    </a:p>
                  </a:txBody>
                  <a:tcPr marT="0" marB="0" marR="10300" marL="10300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600"/>
                        <a:buFont typeface="Arial"/>
                        <a:buNone/>
                      </a:pPr>
                      <a:r>
                        <a:rPr lang="pt-BR" sz="600" u="none" cap="none" strike="noStrike"/>
                        <a:t>RNF3 (Responsividade), RNF4 (UI intuitiva), RNF7 (Performance), HU2 (Experiência doador)</a:t>
                      </a:r>
                      <a:endParaRPr sz="1400" u="none" cap="none" strike="noStrike"/>
                    </a:p>
                  </a:txBody>
                  <a:tcPr marT="0" marB="0" marR="10300" marL="10300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600"/>
                        <a:buFont typeface="Arial"/>
                        <a:buNone/>
                      </a:pPr>
                      <a:r>
                        <a:rPr lang="pt-BR" sz="600" u="none" cap="none" strike="noStrike"/>
                        <a:t>Site acessível em dispositivos móveis/desktop com jornada simplificada de doação</a:t>
                      </a:r>
                      <a:endParaRPr sz="1400" u="none" cap="none" strike="noStrike"/>
                    </a:p>
                  </a:txBody>
                  <a:tcPr marT="0" marB="0" marR="10300" marL="10300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760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600"/>
                        <a:buFont typeface="Arial"/>
                        <a:buNone/>
                      </a:pPr>
                      <a:r>
                        <a:rPr lang="pt-BR" sz="600" u="none" cap="none" strike="noStrike"/>
                        <a:t>RF1</a:t>
                      </a:r>
                      <a:endParaRPr sz="1400" u="none" cap="none" strike="noStrike"/>
                    </a:p>
                  </a:txBody>
                  <a:tcPr marT="0" marB="0" marR="10300" marL="10300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600"/>
                        <a:buFont typeface="Arial"/>
                        <a:buNone/>
                      </a:pPr>
                      <a:r>
                        <a:t/>
                      </a:r>
                      <a:endParaRPr sz="600" u="none" cap="none" strike="noStrike"/>
                    </a:p>
                  </a:txBody>
                  <a:tcPr marT="0" marB="0" marR="10300" marL="10300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600"/>
                        <a:buFont typeface="Arial"/>
                        <a:buNone/>
                      </a:pPr>
                      <a:r>
                        <a:rPr lang="pt-BR" sz="600" u="none" cap="none" strike="noStrike"/>
                        <a:t>Funcional </a:t>
                      </a:r>
                      <a:endParaRPr sz="1400" u="none" cap="none" strike="noStrike"/>
                    </a:p>
                  </a:txBody>
                  <a:tcPr marT="0" marB="0" marR="10300" marL="10300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600"/>
                        <a:buFont typeface="Arial"/>
                        <a:buNone/>
                      </a:pPr>
                      <a:r>
                        <a:rPr lang="pt-BR" sz="600" u="none" cap="none" strike="noStrike"/>
                        <a:t>Doações online (integração com pagamentos) </a:t>
                      </a:r>
                      <a:endParaRPr sz="1400" u="none" cap="none" strike="noStrike"/>
                    </a:p>
                  </a:txBody>
                  <a:tcPr marT="0" marB="0" marR="10300" marL="10300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600"/>
                        <a:buFont typeface="Arial"/>
                        <a:buNone/>
                      </a:pPr>
                      <a:r>
                        <a:rPr lang="pt-BR" sz="600" u="none" cap="none" strike="noStrike"/>
                        <a:t>1(Alta)</a:t>
                      </a:r>
                      <a:endParaRPr sz="1400" u="none" cap="none" strike="noStrike"/>
                    </a:p>
                  </a:txBody>
                  <a:tcPr marT="0" marB="0" marR="10300" marL="10300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600"/>
                        <a:buFont typeface="Arial"/>
                        <a:buNone/>
                      </a:pPr>
                      <a:r>
                        <a:rPr lang="pt-BR" sz="600" u="none" cap="none" strike="noStrike"/>
                        <a:t>Integração com gateways (ex: PagSeguro, Stripe). Opções: cartão, PIX, boleto.</a:t>
                      </a:r>
                      <a:endParaRPr sz="1400" u="none" cap="none" strike="noStrike"/>
                    </a:p>
                  </a:txBody>
                  <a:tcPr marT="0" marB="0" marR="10300" marL="10300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600"/>
                        <a:buFont typeface="Arial"/>
                        <a:buNone/>
                      </a:pPr>
                      <a:r>
                        <a:rPr lang="pt-BR" sz="600" u="none" cap="none" strike="noStrike"/>
                        <a:t>RF7,RNF1</a:t>
                      </a:r>
                      <a:endParaRPr sz="1400" u="none" cap="none" strike="noStrike"/>
                    </a:p>
                  </a:txBody>
                  <a:tcPr marT="0" marB="0" marR="10300" marL="10300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600"/>
                        <a:buFont typeface="Arial"/>
                        <a:buNone/>
                      </a:pPr>
                      <a:r>
                        <a:t/>
                      </a:r>
                      <a:endParaRPr sz="600" u="none" cap="none" strike="noStrike"/>
                    </a:p>
                  </a:txBody>
                  <a:tcPr marT="0" marB="0" marR="10300" marL="10300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600"/>
                        <a:buFont typeface="Arial"/>
                        <a:buNone/>
                      </a:pPr>
                      <a:r>
                        <a:rPr lang="pt-BR" sz="600" u="none" cap="none" strike="noStrike"/>
                        <a:t>3</a:t>
                      </a:r>
                      <a:endParaRPr sz="1400" u="none" cap="none" strike="noStrike"/>
                    </a:p>
                  </a:txBody>
                  <a:tcPr marT="0" marB="0" marR="10300" marL="10300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600"/>
                        <a:buFont typeface="Arial"/>
                        <a:buNone/>
                      </a:pPr>
                      <a:r>
                        <a:rPr lang="pt-BR" sz="600" u="none" cap="none" strike="noStrike"/>
                        <a:t>2 Semana</a:t>
                      </a:r>
                      <a:endParaRPr sz="1400" u="none" cap="none" strike="noStrike"/>
                    </a:p>
                  </a:txBody>
                  <a:tcPr marT="0" marB="0" marR="10300" marL="10300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600"/>
                        <a:buFont typeface="Arial"/>
                        <a:buNone/>
                      </a:pPr>
                      <a:r>
                        <a:rPr lang="pt-BR" sz="600" u="none" cap="none" strike="noStrike"/>
                        <a:t>RF4 (Acessibilidade), RF6 (Eventos), HU1 (Painel gestor), RN1 (Proteção crianças), RN2 (Controle acesso)</a:t>
                      </a:r>
                      <a:endParaRPr sz="1400" u="none" cap="none" strike="noStrike"/>
                    </a:p>
                  </a:txBody>
                  <a:tcPr marT="0" marB="0" marR="10300" marL="10300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600"/>
                        <a:buFont typeface="Arial"/>
                        <a:buNone/>
                      </a:pPr>
                      <a:r>
                        <a:rPr lang="pt-BR" sz="600" u="none" cap="none" strike="noStrike"/>
                        <a:t>Painel administrativo funcional + eventos com proteção de dados e imagens</a:t>
                      </a:r>
                      <a:endParaRPr sz="1400" u="none" cap="none" strike="noStrike"/>
                    </a:p>
                  </a:txBody>
                  <a:tcPr marT="0" marB="0" marR="10300" marL="10300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760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600"/>
                        <a:buFont typeface="Arial"/>
                        <a:buNone/>
                      </a:pPr>
                      <a:r>
                        <a:rPr lang="pt-BR" sz="600" u="none" cap="none" strike="noStrike"/>
                        <a:t>RN4</a:t>
                      </a:r>
                      <a:endParaRPr sz="1400" u="none" cap="none" strike="noStrike"/>
                    </a:p>
                  </a:txBody>
                  <a:tcPr marT="0" marB="0" marR="10300" marL="10300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600"/>
                        <a:buFont typeface="Arial"/>
                        <a:buNone/>
                      </a:pPr>
                      <a:r>
                        <a:t/>
                      </a:r>
                      <a:endParaRPr sz="600" u="none" cap="none" strike="noStrike"/>
                    </a:p>
                  </a:txBody>
                  <a:tcPr marT="0" marB="0" marR="10300" marL="10300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600"/>
                        <a:buFont typeface="Arial"/>
                        <a:buNone/>
                      </a:pPr>
                      <a:r>
                        <a:rPr lang="pt-BR" sz="600" u="none" cap="none" strike="noStrike"/>
                        <a:t>Regras de Negócios</a:t>
                      </a:r>
                      <a:endParaRPr sz="1400" u="none" cap="none" strike="noStrike"/>
                    </a:p>
                  </a:txBody>
                  <a:tcPr marT="0" marB="0" marR="10300" marL="10300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600"/>
                        <a:buFont typeface="Arial"/>
                        <a:buNone/>
                      </a:pPr>
                      <a:r>
                        <a:rPr lang="pt-BR" sz="600" u="none" cap="none" strike="noStrike"/>
                        <a:t>Cadastro obrigatório para doações </a:t>
                      </a:r>
                      <a:endParaRPr sz="1400" u="none" cap="none" strike="noStrike"/>
                    </a:p>
                  </a:txBody>
                  <a:tcPr marT="0" marB="0" marR="10300" marL="10300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600"/>
                        <a:buFont typeface="Arial"/>
                        <a:buNone/>
                      </a:pPr>
                      <a:r>
                        <a:rPr lang="pt-BR" sz="600" u="none" cap="none" strike="noStrike"/>
                        <a:t>1(Alta)</a:t>
                      </a:r>
                      <a:endParaRPr sz="1400" u="none" cap="none" strike="noStrike"/>
                    </a:p>
                  </a:txBody>
                  <a:tcPr marT="0" marB="0" marR="10300" marL="10300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600"/>
                        <a:buFont typeface="Arial"/>
                        <a:buNone/>
                      </a:pPr>
                      <a:r>
                        <a:rPr lang="pt-BR" sz="600" u="none" cap="none" strike="noStrike"/>
                        <a:t>Bloquear acesso ao fluxo de doação sem login. </a:t>
                      </a:r>
                      <a:endParaRPr sz="1400" u="none" cap="none" strike="noStrike"/>
                    </a:p>
                  </a:txBody>
                  <a:tcPr marT="0" marB="0" marR="10300" marL="10300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600"/>
                        <a:buFont typeface="Arial"/>
                        <a:buNone/>
                      </a:pPr>
                      <a:r>
                        <a:rPr lang="pt-BR" sz="600" u="none" cap="none" strike="noStrike"/>
                        <a:t>RF1,RF7</a:t>
                      </a:r>
                      <a:endParaRPr sz="1400" u="none" cap="none" strike="noStrike"/>
                    </a:p>
                  </a:txBody>
                  <a:tcPr marT="0" marB="0" marR="10300" marL="10300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600"/>
                        <a:buFont typeface="Arial"/>
                        <a:buNone/>
                      </a:pPr>
                      <a:r>
                        <a:t/>
                      </a:r>
                      <a:endParaRPr sz="600" u="none" cap="none" strike="noStrike"/>
                    </a:p>
                  </a:txBody>
                  <a:tcPr marT="0" marB="0" marR="10300" marL="10300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600"/>
                        <a:buFont typeface="Arial"/>
                        <a:buNone/>
                      </a:pPr>
                      <a:r>
                        <a:t/>
                      </a:r>
                      <a:endParaRPr sz="600" u="none" cap="none" strike="noStrike"/>
                    </a:p>
                  </a:txBody>
                  <a:tcPr marT="0" marB="0" marR="10300" marL="10300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600"/>
                        <a:buFont typeface="Arial"/>
                        <a:buNone/>
                      </a:pPr>
                      <a:r>
                        <a:t/>
                      </a:r>
                      <a:endParaRPr sz="600" u="none" cap="none" strike="noStrike"/>
                    </a:p>
                  </a:txBody>
                  <a:tcPr marT="0" marB="0" marR="10300" marL="10300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600"/>
                        <a:buFont typeface="Arial"/>
                        <a:buNone/>
                      </a:pPr>
                      <a:r>
                        <a:t/>
                      </a:r>
                      <a:endParaRPr sz="600" u="none" cap="none" strike="noStrike"/>
                    </a:p>
                  </a:txBody>
                  <a:tcPr marT="0" marB="0" marR="10300" marL="10300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600"/>
                        <a:buFont typeface="Arial"/>
                        <a:buNone/>
                      </a:pPr>
                      <a:r>
                        <a:t/>
                      </a:r>
                      <a:endParaRPr sz="600" u="none" cap="none" strike="noStrike"/>
                    </a:p>
                  </a:txBody>
                  <a:tcPr marT="0" marB="0" marR="10300" marL="10300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380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600"/>
                        <a:buFont typeface="Arial"/>
                        <a:buNone/>
                      </a:pPr>
                      <a:r>
                        <a:rPr lang="pt-BR" sz="600" u="none" cap="none" strike="noStrike"/>
                        <a:t>RNF3</a:t>
                      </a:r>
                      <a:endParaRPr sz="1400" u="none" cap="none" strike="noStrike"/>
                    </a:p>
                  </a:txBody>
                  <a:tcPr marT="0" marB="0" marR="10300" marL="10300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600"/>
                        <a:buFont typeface="Arial"/>
                        <a:buNone/>
                      </a:pPr>
                      <a:r>
                        <a:t/>
                      </a:r>
                      <a:endParaRPr sz="600" u="none" cap="none" strike="noStrike"/>
                    </a:p>
                  </a:txBody>
                  <a:tcPr marT="0" marB="0" marR="10300" marL="10300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600"/>
                        <a:buFont typeface="Arial"/>
                        <a:buNone/>
                      </a:pPr>
                      <a:r>
                        <a:rPr lang="pt-BR" sz="600" u="none" cap="none" strike="noStrike"/>
                        <a:t>não funcional</a:t>
                      </a:r>
                      <a:endParaRPr sz="1400" u="none" cap="none" strike="noStrike"/>
                    </a:p>
                  </a:txBody>
                  <a:tcPr marT="0" marB="0" marR="10300" marL="10300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600"/>
                        <a:buFont typeface="Arial"/>
                        <a:buNone/>
                      </a:pPr>
                      <a:r>
                        <a:rPr lang="pt-BR" sz="600" u="none" cap="none" strike="noStrike"/>
                        <a:t>Site adaptável </a:t>
                      </a:r>
                      <a:endParaRPr sz="1400" u="none" cap="none" strike="noStrike"/>
                    </a:p>
                  </a:txBody>
                  <a:tcPr marT="0" marB="0" marR="10300" marL="10300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600"/>
                        <a:buFont typeface="Arial"/>
                        <a:buNone/>
                      </a:pPr>
                      <a:r>
                        <a:rPr lang="pt-BR" sz="600" u="none" cap="none" strike="noStrike"/>
                        <a:t>1(Alta)</a:t>
                      </a:r>
                      <a:endParaRPr sz="1400" u="none" cap="none" strike="noStrike"/>
                    </a:p>
                  </a:txBody>
                  <a:tcPr marT="0" marB="0" marR="10300" marL="10300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600"/>
                        <a:buFont typeface="Arial"/>
                        <a:buNone/>
                      </a:pPr>
                      <a:r>
                        <a:rPr lang="pt-BR" sz="600" u="none" cap="none" strike="noStrike"/>
                        <a:t>Layout responsivo usando Bootstrap ou similar.</a:t>
                      </a:r>
                      <a:endParaRPr sz="1400" u="none" cap="none" strike="noStrike"/>
                    </a:p>
                  </a:txBody>
                  <a:tcPr marT="0" marB="0" marR="10300" marL="10300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600"/>
                        <a:buFont typeface="Arial"/>
                        <a:buNone/>
                      </a:pPr>
                      <a:r>
                        <a:t/>
                      </a:r>
                      <a:endParaRPr sz="600" u="none" cap="none" strike="noStrike"/>
                    </a:p>
                  </a:txBody>
                  <a:tcPr marT="0" marB="0" marR="10300" marL="10300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600"/>
                        <a:buFont typeface="Arial"/>
                        <a:buNone/>
                      </a:pPr>
                      <a:r>
                        <a:t/>
                      </a:r>
                      <a:endParaRPr sz="600" u="none" cap="none" strike="noStrike"/>
                    </a:p>
                  </a:txBody>
                  <a:tcPr marT="0" marB="0" marR="10300" marL="10300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600"/>
                        <a:buFont typeface="Arial"/>
                        <a:buNone/>
                      </a:pPr>
                      <a:r>
                        <a:t/>
                      </a:r>
                      <a:endParaRPr sz="600" u="none" cap="none" strike="noStrike"/>
                    </a:p>
                  </a:txBody>
                  <a:tcPr marT="0" marB="0" marR="10300" marL="10300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600"/>
                        <a:buFont typeface="Arial"/>
                        <a:buNone/>
                      </a:pPr>
                      <a:r>
                        <a:t/>
                      </a:r>
                      <a:endParaRPr sz="600" u="none" cap="none" strike="noStrike"/>
                    </a:p>
                  </a:txBody>
                  <a:tcPr marT="0" marB="0" marR="10300" marL="10300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600"/>
                        <a:buFont typeface="Arial"/>
                        <a:buNone/>
                      </a:pPr>
                      <a:r>
                        <a:t/>
                      </a:r>
                      <a:endParaRPr sz="600" u="none" cap="none" strike="noStrike"/>
                    </a:p>
                  </a:txBody>
                  <a:tcPr marT="0" marB="0" marR="10300" marL="10300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600"/>
                        <a:buFont typeface="Arial"/>
                        <a:buNone/>
                      </a:pPr>
                      <a:r>
                        <a:t/>
                      </a:r>
                      <a:endParaRPr sz="600" u="none" cap="none" strike="noStrike"/>
                    </a:p>
                  </a:txBody>
                  <a:tcPr marT="0" marB="0" marR="10300" marL="10300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380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600"/>
                        <a:buFont typeface="Arial"/>
                        <a:buNone/>
                      </a:pPr>
                      <a:r>
                        <a:rPr lang="pt-BR" sz="600" u="none" cap="none" strike="noStrike"/>
                        <a:t>RNF4</a:t>
                      </a:r>
                      <a:endParaRPr sz="1400" u="none" cap="none" strike="noStrike"/>
                    </a:p>
                  </a:txBody>
                  <a:tcPr marT="0" marB="0" marR="10300" marL="10300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600"/>
                        <a:buFont typeface="Arial"/>
                        <a:buNone/>
                      </a:pPr>
                      <a:r>
                        <a:t/>
                      </a:r>
                      <a:endParaRPr sz="600" u="none" cap="none" strike="noStrike"/>
                    </a:p>
                  </a:txBody>
                  <a:tcPr marT="0" marB="0" marR="10300" marL="10300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600"/>
                        <a:buFont typeface="Arial"/>
                        <a:buNone/>
                      </a:pPr>
                      <a:r>
                        <a:rPr lang="pt-BR" sz="600" u="none" cap="none" strike="noStrike"/>
                        <a:t>não funcional</a:t>
                      </a:r>
                      <a:endParaRPr sz="1400" u="none" cap="none" strike="noStrike"/>
                    </a:p>
                  </a:txBody>
                  <a:tcPr marT="0" marB="0" marR="10300" marL="10300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600"/>
                        <a:buFont typeface="Arial"/>
                        <a:buNone/>
                      </a:pPr>
                      <a:r>
                        <a:rPr lang="pt-BR" sz="600" u="none" cap="none" strike="noStrike"/>
                        <a:t>Interface intuitiva </a:t>
                      </a:r>
                      <a:endParaRPr sz="1400" u="none" cap="none" strike="noStrike"/>
                    </a:p>
                  </a:txBody>
                  <a:tcPr marT="0" marB="0" marR="10300" marL="10300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600"/>
                        <a:buFont typeface="Arial"/>
                        <a:buNone/>
                      </a:pPr>
                      <a:r>
                        <a:rPr lang="pt-BR" sz="600" u="none" cap="none" strike="noStrike"/>
                        <a:t>1(Alta)</a:t>
                      </a:r>
                      <a:endParaRPr sz="1400" u="none" cap="none" strike="noStrike"/>
                    </a:p>
                  </a:txBody>
                  <a:tcPr marT="0" marB="0" marR="10300" marL="10300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600"/>
                        <a:buFont typeface="Arial"/>
                        <a:buNone/>
                      </a:pPr>
                      <a:r>
                        <a:rPr lang="pt-BR" sz="600" u="none" cap="none" strike="noStrike"/>
                        <a:t>simplificado com navegação clara (testes de usabilidade). </a:t>
                      </a:r>
                      <a:endParaRPr sz="1400" u="none" cap="none" strike="noStrike"/>
                    </a:p>
                  </a:txBody>
                  <a:tcPr marT="0" marB="0" marR="10300" marL="10300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600"/>
                        <a:buFont typeface="Arial"/>
                        <a:buNone/>
                      </a:pPr>
                      <a:r>
                        <a:t/>
                      </a:r>
                      <a:endParaRPr sz="600" u="none" cap="none" strike="noStrike"/>
                    </a:p>
                  </a:txBody>
                  <a:tcPr marT="0" marB="0" marR="10300" marL="10300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600"/>
                        <a:buFont typeface="Arial"/>
                        <a:buNone/>
                      </a:pPr>
                      <a:r>
                        <a:t/>
                      </a:r>
                      <a:endParaRPr sz="600" u="none" cap="none" strike="noStrike"/>
                    </a:p>
                  </a:txBody>
                  <a:tcPr marT="0" marB="0" marR="10300" marL="10300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600"/>
                        <a:buFont typeface="Arial"/>
                        <a:buNone/>
                      </a:pPr>
                      <a:r>
                        <a:t/>
                      </a:r>
                      <a:endParaRPr sz="600" u="none" cap="none" strike="noStrike"/>
                    </a:p>
                  </a:txBody>
                  <a:tcPr marT="0" marB="0" marR="10300" marL="10300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600"/>
                        <a:buFont typeface="Arial"/>
                        <a:buNone/>
                      </a:pPr>
                      <a:r>
                        <a:t/>
                      </a:r>
                      <a:endParaRPr sz="600" u="none" cap="none" strike="noStrike"/>
                    </a:p>
                  </a:txBody>
                  <a:tcPr marT="0" marB="0" marR="10300" marL="10300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600"/>
                        <a:buFont typeface="Arial"/>
                        <a:buNone/>
                      </a:pPr>
                      <a:r>
                        <a:t/>
                      </a:r>
                      <a:endParaRPr sz="600" u="none" cap="none" strike="noStrike"/>
                    </a:p>
                  </a:txBody>
                  <a:tcPr marT="0" marB="0" marR="10300" marL="10300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600"/>
                        <a:buFont typeface="Arial"/>
                        <a:buNone/>
                      </a:pPr>
                      <a:r>
                        <a:t/>
                      </a:r>
                      <a:endParaRPr sz="600" u="none" cap="none" strike="noStrike"/>
                    </a:p>
                  </a:txBody>
                  <a:tcPr marT="0" marB="0" marR="10300" marL="10300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760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600"/>
                        <a:buFont typeface="Arial"/>
                        <a:buNone/>
                      </a:pPr>
                      <a:r>
                        <a:rPr lang="pt-BR" sz="600" u="none" cap="none" strike="noStrike"/>
                        <a:t>RNF7</a:t>
                      </a:r>
                      <a:endParaRPr sz="1400" u="none" cap="none" strike="noStrike"/>
                    </a:p>
                  </a:txBody>
                  <a:tcPr marT="0" marB="0" marR="10300" marL="10300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600"/>
                        <a:buFont typeface="Arial"/>
                        <a:buNone/>
                      </a:pPr>
                      <a:r>
                        <a:t/>
                      </a:r>
                      <a:endParaRPr sz="600" u="none" cap="none" strike="noStrike"/>
                    </a:p>
                  </a:txBody>
                  <a:tcPr marT="0" marB="0" marR="10300" marL="10300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600"/>
                        <a:buFont typeface="Arial"/>
                        <a:buNone/>
                      </a:pPr>
                      <a:r>
                        <a:rPr lang="pt-BR" sz="600" u="none" cap="none" strike="noStrike"/>
                        <a:t>não funcional </a:t>
                      </a:r>
                      <a:endParaRPr sz="1400" u="none" cap="none" strike="noStrike"/>
                    </a:p>
                  </a:txBody>
                  <a:tcPr marT="0" marB="0" marR="10300" marL="10300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600"/>
                        <a:buFont typeface="Arial"/>
                        <a:buNone/>
                      </a:pPr>
                      <a:r>
                        <a:rPr lang="pt-BR" sz="600" u="none" cap="none" strike="noStrike"/>
                        <a:t>Operar em computadores de baixa capacidade </a:t>
                      </a:r>
                      <a:endParaRPr sz="1400" u="none" cap="none" strike="noStrike"/>
                    </a:p>
                  </a:txBody>
                  <a:tcPr marT="0" marB="0" marR="10300" marL="10300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600"/>
                        <a:buFont typeface="Arial"/>
                        <a:buNone/>
                      </a:pPr>
                      <a:r>
                        <a:rPr lang="pt-BR" sz="600" u="none" cap="none" strike="noStrike"/>
                        <a:t>1(Alta)</a:t>
                      </a:r>
                      <a:endParaRPr sz="1400" u="none" cap="none" strike="noStrike"/>
                    </a:p>
                  </a:txBody>
                  <a:tcPr marT="0" marB="0" marR="10300" marL="10300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600"/>
                        <a:buFont typeface="Arial"/>
                        <a:buNone/>
                      </a:pPr>
                      <a:r>
                        <a:rPr lang="pt-BR" sz="600" u="none" cap="none" strike="noStrike"/>
                        <a:t>Otimização de imagens, carregamento assíncrono,</a:t>
                      </a:r>
                      <a:endParaRPr sz="1400" u="none" cap="none" strike="noStrike"/>
                    </a:p>
                  </a:txBody>
                  <a:tcPr marT="0" marB="0" marR="10300" marL="10300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600"/>
                        <a:buFont typeface="Arial"/>
                        <a:buNone/>
                      </a:pPr>
                      <a:r>
                        <a:rPr lang="pt-BR" sz="600" u="none" cap="none" strike="noStrike"/>
                        <a:t>RNF3</a:t>
                      </a:r>
                      <a:endParaRPr sz="1400" u="none" cap="none" strike="noStrike"/>
                    </a:p>
                  </a:txBody>
                  <a:tcPr marT="0" marB="0" marR="10300" marL="10300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600"/>
                        <a:buFont typeface="Arial"/>
                        <a:buNone/>
                      </a:pPr>
                      <a:r>
                        <a:t/>
                      </a:r>
                      <a:endParaRPr sz="600" u="none" cap="none" strike="noStrike"/>
                    </a:p>
                  </a:txBody>
                  <a:tcPr marT="0" marB="0" marR="10300" marL="10300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600"/>
                        <a:buFont typeface="Arial"/>
                        <a:buNone/>
                      </a:pPr>
                      <a:r>
                        <a:t/>
                      </a:r>
                      <a:endParaRPr sz="600" u="none" cap="none" strike="noStrike"/>
                    </a:p>
                  </a:txBody>
                  <a:tcPr marT="0" marB="0" marR="10300" marL="10300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600"/>
                        <a:buFont typeface="Arial"/>
                        <a:buNone/>
                      </a:pPr>
                      <a:r>
                        <a:t/>
                      </a:r>
                      <a:endParaRPr sz="600" u="none" cap="none" strike="noStrike"/>
                    </a:p>
                  </a:txBody>
                  <a:tcPr marT="0" marB="0" marR="10300" marL="10300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600"/>
                        <a:buFont typeface="Arial"/>
                        <a:buNone/>
                      </a:pPr>
                      <a:r>
                        <a:t/>
                      </a:r>
                      <a:endParaRPr sz="600" u="none" cap="none" strike="noStrike"/>
                    </a:p>
                  </a:txBody>
                  <a:tcPr marT="0" marB="0" marR="10300" marL="10300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600"/>
                        <a:buFont typeface="Arial"/>
                        <a:buNone/>
                      </a:pPr>
                      <a:r>
                        <a:t/>
                      </a:r>
                      <a:endParaRPr sz="600" u="none" cap="none" strike="noStrike"/>
                    </a:p>
                  </a:txBody>
                  <a:tcPr marT="0" marB="0" marR="10300" marL="10300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760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600"/>
                        <a:buFont typeface="Arial"/>
                        <a:buNone/>
                      </a:pPr>
                      <a:r>
                        <a:rPr lang="pt-BR" sz="600" u="none" cap="none" strike="noStrike"/>
                        <a:t>HU2</a:t>
                      </a:r>
                      <a:endParaRPr sz="1400" u="none" cap="none" strike="noStrike"/>
                    </a:p>
                  </a:txBody>
                  <a:tcPr marT="0" marB="0" marR="10300" marL="10300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600"/>
                        <a:buFont typeface="Arial"/>
                        <a:buNone/>
                      </a:pPr>
                      <a:r>
                        <a:t/>
                      </a:r>
                      <a:endParaRPr sz="600" u="none" cap="none" strike="noStrike"/>
                    </a:p>
                  </a:txBody>
                  <a:tcPr marT="0" marB="0" marR="10300" marL="10300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600"/>
                        <a:buFont typeface="Arial"/>
                        <a:buNone/>
                      </a:pPr>
                      <a:r>
                        <a:rPr lang="pt-BR" sz="600" u="none" cap="none" strike="noStrike"/>
                        <a:t>História de Usuário </a:t>
                      </a:r>
                      <a:endParaRPr sz="1400" u="none" cap="none" strike="noStrike"/>
                    </a:p>
                  </a:txBody>
                  <a:tcPr marT="0" marB="0" marR="10300" marL="10300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600"/>
                        <a:buFont typeface="Arial"/>
                        <a:buNone/>
                      </a:pPr>
                      <a:r>
                        <a:rPr lang="pt-BR" sz="600" u="none" cap="none" strike="noStrike"/>
                        <a:t>Doador: Processo simples e seguro </a:t>
                      </a:r>
                      <a:endParaRPr sz="1400" u="none" cap="none" strike="noStrike"/>
                    </a:p>
                  </a:txBody>
                  <a:tcPr marT="0" marB="0" marR="10300" marL="10300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600"/>
                        <a:buFont typeface="Arial"/>
                        <a:buNone/>
                      </a:pPr>
                      <a:r>
                        <a:rPr lang="pt-BR" sz="600" u="none" cap="none" strike="noStrike"/>
                        <a:t>1(Alta)</a:t>
                      </a:r>
                      <a:endParaRPr sz="1400" u="none" cap="none" strike="noStrike"/>
                    </a:p>
                  </a:txBody>
                  <a:tcPr marT="0" marB="0" marR="10300" marL="10300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600"/>
                        <a:buFont typeface="Arial"/>
                        <a:buNone/>
                      </a:pPr>
                      <a:r>
                        <a:rPr lang="pt-BR" sz="600" u="none" cap="none" strike="noStrike"/>
                        <a:t>Jornada do usuário reduzida (máx. 3 passos), confirmação por e-mail.</a:t>
                      </a:r>
                      <a:endParaRPr sz="1400" u="none" cap="none" strike="noStrike"/>
                    </a:p>
                  </a:txBody>
                  <a:tcPr marT="0" marB="0" marR="10300" marL="10300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600"/>
                        <a:buFont typeface="Arial"/>
                        <a:buNone/>
                      </a:pPr>
                      <a:r>
                        <a:rPr lang="pt-BR" sz="600" u="none" cap="none" strike="noStrike"/>
                        <a:t>RF1,RF7 </a:t>
                      </a:r>
                      <a:endParaRPr sz="1400" u="none" cap="none" strike="noStrike"/>
                    </a:p>
                  </a:txBody>
                  <a:tcPr marT="0" marB="0" marR="10300" marL="10300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600"/>
                        <a:buFont typeface="Arial"/>
                        <a:buNone/>
                      </a:pPr>
                      <a:r>
                        <a:t/>
                      </a:r>
                      <a:endParaRPr sz="600" u="none" cap="none" strike="noStrike"/>
                    </a:p>
                  </a:txBody>
                  <a:tcPr marT="0" marB="0" marR="10300" marL="10300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600"/>
                        <a:buFont typeface="Arial"/>
                        <a:buNone/>
                      </a:pPr>
                      <a:r>
                        <a:t/>
                      </a:r>
                      <a:endParaRPr sz="600" u="none" cap="none" strike="noStrike"/>
                    </a:p>
                  </a:txBody>
                  <a:tcPr marT="0" marB="0" marR="10300" marL="10300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600"/>
                        <a:buFont typeface="Arial"/>
                        <a:buNone/>
                      </a:pPr>
                      <a:r>
                        <a:t/>
                      </a:r>
                      <a:endParaRPr sz="600" u="none" cap="none" strike="noStrike"/>
                    </a:p>
                  </a:txBody>
                  <a:tcPr marT="0" marB="0" marR="10300" marL="10300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600"/>
                        <a:buFont typeface="Arial"/>
                        <a:buNone/>
                      </a:pPr>
                      <a:r>
                        <a:t/>
                      </a:r>
                      <a:endParaRPr sz="600" u="none" cap="none" strike="noStrike"/>
                    </a:p>
                  </a:txBody>
                  <a:tcPr marT="0" marB="0" marR="10300" marL="10300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600"/>
                        <a:buFont typeface="Arial"/>
                        <a:buNone/>
                      </a:pPr>
                      <a:r>
                        <a:t/>
                      </a:r>
                      <a:endParaRPr sz="600" u="none" cap="none" strike="noStrike"/>
                    </a:p>
                  </a:txBody>
                  <a:tcPr marT="0" marB="0" marR="10300" marL="10300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760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600"/>
                        <a:buFont typeface="Arial"/>
                        <a:buNone/>
                      </a:pPr>
                      <a:r>
                        <a:rPr lang="pt-BR" sz="600" u="none" cap="none" strike="noStrike"/>
                        <a:t>RF4</a:t>
                      </a:r>
                      <a:endParaRPr sz="1400" u="none" cap="none" strike="noStrike"/>
                    </a:p>
                  </a:txBody>
                  <a:tcPr marT="0" marB="0" marR="10300" marL="10300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600"/>
                        <a:buFont typeface="Arial"/>
                        <a:buNone/>
                      </a:pPr>
                      <a:r>
                        <a:t/>
                      </a:r>
                      <a:endParaRPr sz="600" u="none" cap="none" strike="noStrike"/>
                    </a:p>
                  </a:txBody>
                  <a:tcPr marT="0" marB="0" marR="10300" marL="10300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600"/>
                        <a:buFont typeface="Arial"/>
                        <a:buNone/>
                      </a:pPr>
                      <a:r>
                        <a:rPr lang="pt-BR" sz="600" u="none" cap="none" strike="noStrike"/>
                        <a:t>Funcional </a:t>
                      </a:r>
                      <a:endParaRPr sz="1400" u="none" cap="none" strike="noStrike"/>
                    </a:p>
                  </a:txBody>
                  <a:tcPr marT="0" marB="0" marR="10300" marL="10300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600"/>
                        <a:buFont typeface="Arial"/>
                        <a:buNone/>
                      </a:pPr>
                      <a:r>
                        <a:rPr lang="pt-BR" sz="600" u="none" cap="none" strike="noStrike"/>
                        <a:t>Acessibilidade (Leitor de texto, Alto contraste)</a:t>
                      </a:r>
                      <a:endParaRPr sz="1400" u="none" cap="none" strike="noStrike"/>
                    </a:p>
                  </a:txBody>
                  <a:tcPr marT="0" marB="0" marR="10300" marL="10300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600"/>
                        <a:buFont typeface="Arial"/>
                        <a:buNone/>
                      </a:pPr>
                      <a:r>
                        <a:rPr lang="pt-BR" sz="600" u="none" cap="none" strike="noStrike"/>
                        <a:t>2(Média)</a:t>
                      </a:r>
                      <a:endParaRPr sz="1400" u="none" cap="none" strike="noStrike"/>
                    </a:p>
                  </a:txBody>
                  <a:tcPr marT="0" marB="0" marR="10300" marL="10300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600"/>
                        <a:buFont typeface="Arial"/>
                        <a:buNone/>
                      </a:pPr>
                      <a:r>
                        <a:rPr lang="pt-BR" sz="600" u="none" cap="none" strike="noStrike"/>
                        <a:t>Implementar WCAG 2.1, botão de alto contraste, tags ARIA</a:t>
                      </a:r>
                      <a:endParaRPr sz="1400" u="none" cap="none" strike="noStrike"/>
                    </a:p>
                  </a:txBody>
                  <a:tcPr marT="0" marB="0" marR="10300" marL="10300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600"/>
                        <a:buFont typeface="Arial"/>
                        <a:buNone/>
                      </a:pPr>
                      <a:r>
                        <a:rPr lang="pt-BR" sz="600" u="none" cap="none" strike="noStrike"/>
                        <a:t>RNF3, RNF4 </a:t>
                      </a:r>
                      <a:endParaRPr sz="1400" u="none" cap="none" strike="noStrike"/>
                    </a:p>
                  </a:txBody>
                  <a:tcPr marT="0" marB="0" marR="10300" marL="10300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600"/>
                        <a:buFont typeface="Arial"/>
                        <a:buNone/>
                      </a:pPr>
                      <a:r>
                        <a:t/>
                      </a:r>
                      <a:endParaRPr sz="600" u="none" cap="none" strike="noStrike"/>
                    </a:p>
                  </a:txBody>
                  <a:tcPr marT="0" marB="0" marR="10300" marL="10300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600"/>
                        <a:buFont typeface="Arial"/>
                        <a:buNone/>
                      </a:pPr>
                      <a:r>
                        <a:t/>
                      </a:r>
                      <a:endParaRPr sz="600" u="none" cap="none" strike="noStrike"/>
                    </a:p>
                  </a:txBody>
                  <a:tcPr marT="0" marB="0" marR="10300" marL="10300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600"/>
                        <a:buFont typeface="Arial"/>
                        <a:buNone/>
                      </a:pPr>
                      <a:r>
                        <a:t/>
                      </a:r>
                      <a:endParaRPr sz="600" u="none" cap="none" strike="noStrike"/>
                    </a:p>
                  </a:txBody>
                  <a:tcPr marT="0" marB="0" marR="10300" marL="10300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600"/>
                        <a:buFont typeface="Arial"/>
                        <a:buNone/>
                      </a:pPr>
                      <a:r>
                        <a:t/>
                      </a:r>
                      <a:endParaRPr sz="600" u="none" cap="none" strike="noStrike"/>
                    </a:p>
                  </a:txBody>
                  <a:tcPr marT="0" marB="0" marR="10300" marL="10300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600"/>
                        <a:buFont typeface="Arial"/>
                        <a:buNone/>
                      </a:pPr>
                      <a:r>
                        <a:t/>
                      </a:r>
                      <a:endParaRPr sz="600" u="none" cap="none" strike="noStrike"/>
                    </a:p>
                  </a:txBody>
                  <a:tcPr marT="0" marB="0" marR="10300" marL="10300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760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600"/>
                        <a:buFont typeface="Arial"/>
                        <a:buNone/>
                      </a:pPr>
                      <a:r>
                        <a:rPr lang="pt-BR" sz="600" u="none" cap="none" strike="noStrike"/>
                        <a:t>RF6</a:t>
                      </a:r>
                      <a:endParaRPr sz="1400" u="none" cap="none" strike="noStrike"/>
                    </a:p>
                  </a:txBody>
                  <a:tcPr marT="0" marB="0" marR="10300" marL="10300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600"/>
                        <a:buFont typeface="Arial"/>
                        <a:buNone/>
                      </a:pPr>
                      <a:r>
                        <a:t/>
                      </a:r>
                      <a:endParaRPr sz="600" u="none" cap="none" strike="noStrike"/>
                    </a:p>
                  </a:txBody>
                  <a:tcPr marT="0" marB="0" marR="10300" marL="10300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600"/>
                        <a:buFont typeface="Arial"/>
                        <a:buNone/>
                      </a:pPr>
                      <a:r>
                        <a:rPr lang="pt-BR" sz="600" u="none" cap="none" strike="noStrike"/>
                        <a:t>Funcional </a:t>
                      </a:r>
                      <a:endParaRPr sz="1400" u="none" cap="none" strike="noStrike"/>
                    </a:p>
                  </a:txBody>
                  <a:tcPr marT="0" marB="0" marR="10300" marL="10300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600"/>
                        <a:buFont typeface="Arial"/>
                        <a:buNone/>
                      </a:pPr>
                      <a:r>
                        <a:rPr lang="pt-BR" sz="600" u="none" cap="none" strike="noStrike"/>
                        <a:t>Agenda e Eventos (Calendário, inscrições, Lembretes)</a:t>
                      </a:r>
                      <a:endParaRPr sz="1400" u="none" cap="none" strike="noStrike"/>
                    </a:p>
                  </a:txBody>
                  <a:tcPr marT="0" marB="0" marR="10300" marL="10300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600"/>
                        <a:buFont typeface="Arial"/>
                        <a:buNone/>
                      </a:pPr>
                      <a:r>
                        <a:rPr lang="pt-BR" sz="600" u="none" cap="none" strike="noStrike"/>
                        <a:t>2(Média)</a:t>
                      </a:r>
                      <a:endParaRPr sz="1400" u="none" cap="none" strike="noStrike"/>
                    </a:p>
                  </a:txBody>
                  <a:tcPr marT="0" marB="0" marR="10300" marL="10300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600"/>
                        <a:buFont typeface="Arial"/>
                        <a:buNone/>
                      </a:pPr>
                      <a:r>
                        <a:rPr lang="pt-BR" sz="600" u="none" cap="none" strike="noStrike"/>
                        <a:t>Calendário interativo, notificações por e-mail, gestão de vagas.</a:t>
                      </a:r>
                      <a:endParaRPr sz="1400" u="none" cap="none" strike="noStrike"/>
                    </a:p>
                  </a:txBody>
                  <a:tcPr marT="0" marB="0" marR="10300" marL="10300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600"/>
                        <a:buFont typeface="Arial"/>
                        <a:buNone/>
                      </a:pPr>
                      <a:r>
                        <a:rPr lang="pt-BR" sz="600" u="none" cap="none" strike="noStrike"/>
                        <a:t>RF7 </a:t>
                      </a:r>
                      <a:endParaRPr sz="1400" u="none" cap="none" strike="noStrike"/>
                    </a:p>
                  </a:txBody>
                  <a:tcPr marT="0" marB="0" marR="10300" marL="10300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600"/>
                        <a:buFont typeface="Arial"/>
                        <a:buNone/>
                      </a:pPr>
                      <a:r>
                        <a:t/>
                      </a:r>
                      <a:endParaRPr sz="600" u="none" cap="none" strike="noStrike"/>
                    </a:p>
                  </a:txBody>
                  <a:tcPr marT="0" marB="0" marR="10300" marL="10300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600"/>
                        <a:buFont typeface="Arial"/>
                        <a:buNone/>
                      </a:pPr>
                      <a:r>
                        <a:t/>
                      </a:r>
                      <a:endParaRPr sz="600" u="none" cap="none" strike="noStrike"/>
                    </a:p>
                  </a:txBody>
                  <a:tcPr marT="0" marB="0" marR="10300" marL="10300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600"/>
                        <a:buFont typeface="Arial"/>
                        <a:buNone/>
                      </a:pPr>
                      <a:r>
                        <a:t/>
                      </a:r>
                      <a:endParaRPr sz="600" u="none" cap="none" strike="noStrike"/>
                    </a:p>
                  </a:txBody>
                  <a:tcPr marT="0" marB="0" marR="10300" marL="10300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600"/>
                        <a:buFont typeface="Arial"/>
                        <a:buNone/>
                      </a:pPr>
                      <a:r>
                        <a:t/>
                      </a:r>
                      <a:endParaRPr sz="600" u="none" cap="none" strike="noStrike"/>
                    </a:p>
                  </a:txBody>
                  <a:tcPr marT="0" marB="0" marR="10300" marL="10300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600"/>
                        <a:buFont typeface="Arial"/>
                        <a:buNone/>
                      </a:pPr>
                      <a:r>
                        <a:t/>
                      </a:r>
                      <a:endParaRPr sz="600" u="none" cap="none" strike="noStrike"/>
                    </a:p>
                  </a:txBody>
                  <a:tcPr marT="0" marB="0" marR="10300" marL="10300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760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600"/>
                        <a:buFont typeface="Arial"/>
                        <a:buNone/>
                      </a:pPr>
                      <a:r>
                        <a:rPr lang="pt-BR" sz="600" u="none" cap="none" strike="noStrike"/>
                        <a:t>HU1 </a:t>
                      </a:r>
                      <a:endParaRPr sz="1400" u="none" cap="none" strike="noStrike"/>
                    </a:p>
                  </a:txBody>
                  <a:tcPr marT="0" marB="0" marR="10300" marL="10300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600"/>
                        <a:buFont typeface="Arial"/>
                        <a:buNone/>
                      </a:pPr>
                      <a:r>
                        <a:t/>
                      </a:r>
                      <a:endParaRPr sz="600" u="none" cap="none" strike="noStrike"/>
                    </a:p>
                  </a:txBody>
                  <a:tcPr marT="0" marB="0" marR="10300" marL="10300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600"/>
                        <a:buFont typeface="Arial"/>
                        <a:buNone/>
                      </a:pPr>
                      <a:r>
                        <a:rPr lang="pt-BR" sz="600" u="none" cap="none" strike="noStrike"/>
                        <a:t>História de Usuário </a:t>
                      </a:r>
                      <a:endParaRPr sz="1400" u="none" cap="none" strike="noStrike"/>
                    </a:p>
                  </a:txBody>
                  <a:tcPr marT="0" marB="0" marR="10300" marL="10300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600"/>
                        <a:buFont typeface="Arial"/>
                        <a:buNone/>
                      </a:pPr>
                      <a:r>
                        <a:rPr lang="pt-BR" sz="600" u="none" cap="none" strike="noStrike"/>
                        <a:t>Gestor: Painel de controle centralizado</a:t>
                      </a:r>
                      <a:endParaRPr sz="1400" u="none" cap="none" strike="noStrike"/>
                    </a:p>
                  </a:txBody>
                  <a:tcPr marT="0" marB="0" marR="10300" marL="10300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600"/>
                        <a:buFont typeface="Arial"/>
                        <a:buNone/>
                      </a:pPr>
                      <a:r>
                        <a:rPr lang="pt-BR" sz="600" u="none" cap="none" strike="noStrike"/>
                        <a:t>2(Média)</a:t>
                      </a:r>
                      <a:endParaRPr sz="1400" u="none" cap="none" strike="noStrike"/>
                    </a:p>
                  </a:txBody>
                  <a:tcPr marT="0" marB="0" marR="10300" marL="10300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600"/>
                        <a:buFont typeface="Arial"/>
                        <a:buNone/>
                      </a:pPr>
                      <a:r>
                        <a:rPr lang="pt-BR" sz="600" u="none" cap="none" strike="noStrike"/>
                        <a:t>Dashboard com: métricas de doações, gerenciamento de eventos, relatórios de impacto.</a:t>
                      </a:r>
                      <a:endParaRPr sz="1400" u="none" cap="none" strike="noStrike"/>
                    </a:p>
                  </a:txBody>
                  <a:tcPr marT="0" marB="0" marR="10300" marL="10300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600"/>
                        <a:buFont typeface="Arial"/>
                        <a:buNone/>
                      </a:pPr>
                      <a:r>
                        <a:rPr lang="pt-BR" sz="600" u="none" cap="none" strike="noStrike"/>
                        <a:t>RF1,RF6, RF7 </a:t>
                      </a:r>
                      <a:endParaRPr sz="1400" u="none" cap="none" strike="noStrike"/>
                    </a:p>
                  </a:txBody>
                  <a:tcPr marT="0" marB="0" marR="10300" marL="10300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600"/>
                        <a:buFont typeface="Arial"/>
                        <a:buNone/>
                      </a:pPr>
                      <a:r>
                        <a:t/>
                      </a:r>
                      <a:endParaRPr sz="600" u="none" cap="none" strike="noStrike"/>
                    </a:p>
                  </a:txBody>
                  <a:tcPr marT="0" marB="0" marR="10300" marL="10300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600"/>
                        <a:buFont typeface="Arial"/>
                        <a:buNone/>
                      </a:pPr>
                      <a:r>
                        <a:t/>
                      </a:r>
                      <a:endParaRPr sz="600" u="none" cap="none" strike="noStrike"/>
                    </a:p>
                  </a:txBody>
                  <a:tcPr marT="0" marB="0" marR="10300" marL="10300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600"/>
                        <a:buFont typeface="Arial"/>
                        <a:buNone/>
                      </a:pPr>
                      <a:r>
                        <a:t/>
                      </a:r>
                      <a:endParaRPr sz="600" u="none" cap="none" strike="noStrike"/>
                    </a:p>
                  </a:txBody>
                  <a:tcPr marT="0" marB="0" marR="10300" marL="10300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600"/>
                        <a:buFont typeface="Arial"/>
                        <a:buNone/>
                      </a:pPr>
                      <a:r>
                        <a:t/>
                      </a:r>
                      <a:endParaRPr sz="600" u="none" cap="none" strike="noStrike"/>
                    </a:p>
                  </a:txBody>
                  <a:tcPr marT="0" marB="0" marR="10300" marL="10300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600"/>
                        <a:buFont typeface="Arial"/>
                        <a:buNone/>
                      </a:pPr>
                      <a:r>
                        <a:t/>
                      </a:r>
                      <a:endParaRPr sz="600" u="none" cap="none" strike="noStrike"/>
                    </a:p>
                  </a:txBody>
                  <a:tcPr marT="0" marB="0" marR="10300" marL="10300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760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600"/>
                        <a:buFont typeface="Arial"/>
                        <a:buNone/>
                      </a:pPr>
                      <a:r>
                        <a:rPr lang="pt-BR" sz="600" u="none" cap="none" strike="noStrike"/>
                        <a:t>RN1</a:t>
                      </a:r>
                      <a:endParaRPr sz="1400" u="none" cap="none" strike="noStrike"/>
                    </a:p>
                  </a:txBody>
                  <a:tcPr marT="0" marB="0" marR="10300" marL="10300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600"/>
                        <a:buFont typeface="Arial"/>
                        <a:buNone/>
                      </a:pPr>
                      <a:r>
                        <a:t/>
                      </a:r>
                      <a:endParaRPr sz="600" u="none" cap="none" strike="noStrike"/>
                    </a:p>
                  </a:txBody>
                  <a:tcPr marT="0" marB="0" marR="10300" marL="10300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600"/>
                        <a:buFont typeface="Arial"/>
                        <a:buNone/>
                      </a:pPr>
                      <a:r>
                        <a:rPr lang="pt-BR" sz="600" u="none" cap="none" strike="noStrike"/>
                        <a:t>Regras de Negócio </a:t>
                      </a:r>
                      <a:endParaRPr sz="1400" u="none" cap="none" strike="noStrike"/>
                    </a:p>
                  </a:txBody>
                  <a:tcPr marT="0" marB="0" marR="10300" marL="10300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600"/>
                        <a:buFont typeface="Arial"/>
                        <a:buNone/>
                      </a:pPr>
                      <a:r>
                        <a:rPr lang="pt-BR" sz="600" u="none" cap="none" strike="noStrike"/>
                        <a:t>Crianças sem rosto visiveis em fotos</a:t>
                      </a:r>
                      <a:endParaRPr sz="1400" u="none" cap="none" strike="noStrike"/>
                    </a:p>
                  </a:txBody>
                  <a:tcPr marT="0" marB="0" marR="10300" marL="10300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600"/>
                        <a:buFont typeface="Arial"/>
                        <a:buNone/>
                      </a:pPr>
                      <a:r>
                        <a:rPr lang="pt-BR" sz="600" u="none" cap="none" strike="noStrike"/>
                        <a:t>2(Média)</a:t>
                      </a:r>
                      <a:endParaRPr sz="1400" u="none" cap="none" strike="noStrike"/>
                    </a:p>
                  </a:txBody>
                  <a:tcPr marT="0" marB="0" marR="10300" marL="10300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600"/>
                        <a:buFont typeface="Arial"/>
                        <a:buNone/>
                      </a:pPr>
                      <a:r>
                        <a:rPr lang="pt-BR" sz="600" u="none" cap="none" strike="noStrike"/>
                        <a:t>Ferramenta de edição de imagens no painel para desfocar rostos.</a:t>
                      </a:r>
                      <a:endParaRPr sz="1400" u="none" cap="none" strike="noStrike"/>
                    </a:p>
                  </a:txBody>
                  <a:tcPr marT="0" marB="0" marR="10300" marL="10300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600"/>
                        <a:buFont typeface="Arial"/>
                        <a:buNone/>
                      </a:pPr>
                      <a:r>
                        <a:rPr lang="pt-BR" sz="600" u="none" cap="none" strike="noStrike"/>
                        <a:t>RF3</a:t>
                      </a:r>
                      <a:endParaRPr sz="1400" u="none" cap="none" strike="noStrike"/>
                    </a:p>
                  </a:txBody>
                  <a:tcPr marT="0" marB="0" marR="10300" marL="10300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600"/>
                        <a:buFont typeface="Arial"/>
                        <a:buNone/>
                      </a:pPr>
                      <a:r>
                        <a:t/>
                      </a:r>
                      <a:endParaRPr sz="600" u="none" cap="none" strike="noStrike"/>
                    </a:p>
                  </a:txBody>
                  <a:tcPr marT="0" marB="0" marR="10300" marL="10300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600"/>
                        <a:buFont typeface="Arial"/>
                        <a:buNone/>
                      </a:pPr>
                      <a:r>
                        <a:t/>
                      </a:r>
                      <a:endParaRPr sz="600" u="none" cap="none" strike="noStrike"/>
                    </a:p>
                  </a:txBody>
                  <a:tcPr marT="0" marB="0" marR="10300" marL="10300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600"/>
                        <a:buFont typeface="Arial"/>
                        <a:buNone/>
                      </a:pPr>
                      <a:r>
                        <a:t/>
                      </a:r>
                      <a:endParaRPr sz="600" u="none" cap="none" strike="noStrike"/>
                    </a:p>
                  </a:txBody>
                  <a:tcPr marT="0" marB="0" marR="10300" marL="10300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600"/>
                        <a:buFont typeface="Arial"/>
                        <a:buNone/>
                      </a:pPr>
                      <a:r>
                        <a:t/>
                      </a:r>
                      <a:endParaRPr sz="600" u="none" cap="none" strike="noStrike"/>
                    </a:p>
                  </a:txBody>
                  <a:tcPr marT="0" marB="0" marR="10300" marL="10300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600"/>
                        <a:buFont typeface="Arial"/>
                        <a:buNone/>
                      </a:pPr>
                      <a:r>
                        <a:t/>
                      </a:r>
                      <a:endParaRPr sz="600" u="none" cap="none" strike="noStrike"/>
                    </a:p>
                  </a:txBody>
                  <a:tcPr marT="0" marB="0" marR="10300" marL="10300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760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600"/>
                        <a:buFont typeface="Arial"/>
                        <a:buNone/>
                      </a:pPr>
                      <a:r>
                        <a:rPr lang="pt-BR" sz="600" u="none" cap="none" strike="noStrike"/>
                        <a:t>RN2</a:t>
                      </a:r>
                      <a:endParaRPr sz="1400" u="none" cap="none" strike="noStrike"/>
                    </a:p>
                  </a:txBody>
                  <a:tcPr marT="0" marB="0" marR="10300" marL="10300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600"/>
                        <a:buFont typeface="Arial"/>
                        <a:buNone/>
                      </a:pPr>
                      <a:r>
                        <a:t/>
                      </a:r>
                      <a:endParaRPr sz="600" u="none" cap="none" strike="noStrike"/>
                    </a:p>
                  </a:txBody>
                  <a:tcPr marT="0" marB="0" marR="10300" marL="10300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600"/>
                        <a:buFont typeface="Arial"/>
                        <a:buNone/>
                      </a:pPr>
                      <a:r>
                        <a:rPr lang="pt-BR" sz="600" u="none" cap="none" strike="noStrike"/>
                        <a:t>Regras de Negócio </a:t>
                      </a:r>
                      <a:endParaRPr sz="1400" u="none" cap="none" strike="noStrike"/>
                    </a:p>
                  </a:txBody>
                  <a:tcPr marT="0" marB="0" marR="10300" marL="10300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600"/>
                        <a:buFont typeface="Arial"/>
                        <a:buNone/>
                      </a:pPr>
                      <a:r>
                        <a:rPr lang="pt-BR" sz="600" u="none" cap="none" strike="noStrike"/>
                        <a:t>Dados restrito ao gestor </a:t>
                      </a:r>
                      <a:endParaRPr sz="1400" u="none" cap="none" strike="noStrike"/>
                    </a:p>
                  </a:txBody>
                  <a:tcPr marT="0" marB="0" marR="10300" marL="10300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600"/>
                        <a:buFont typeface="Arial"/>
                        <a:buNone/>
                      </a:pPr>
                      <a:r>
                        <a:rPr lang="pt-BR" sz="600" u="none" cap="none" strike="noStrike"/>
                        <a:t>2(Média)</a:t>
                      </a:r>
                      <a:endParaRPr sz="1400" u="none" cap="none" strike="noStrike"/>
                    </a:p>
                  </a:txBody>
                  <a:tcPr marT="0" marB="0" marR="10300" marL="10300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600"/>
                        <a:buFont typeface="Arial"/>
                        <a:buNone/>
                      </a:pPr>
                      <a:r>
                        <a:rPr lang="pt-BR" sz="600" u="none" cap="none" strike="noStrike"/>
                        <a:t>Controle de acesso por perfil (admin/usuário).</a:t>
                      </a:r>
                      <a:endParaRPr sz="1400" u="none" cap="none" strike="noStrike"/>
                    </a:p>
                  </a:txBody>
                  <a:tcPr marT="0" marB="0" marR="10300" marL="10300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600"/>
                        <a:buFont typeface="Arial"/>
                        <a:buNone/>
                      </a:pPr>
                      <a:r>
                        <a:rPr lang="pt-BR" sz="600" u="none" cap="none" strike="noStrike"/>
                        <a:t>RF7, RNF1 </a:t>
                      </a:r>
                      <a:endParaRPr sz="1400" u="none" cap="none" strike="noStrike"/>
                    </a:p>
                  </a:txBody>
                  <a:tcPr marT="0" marB="0" marR="10300" marL="10300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600"/>
                        <a:buFont typeface="Arial"/>
                        <a:buNone/>
                      </a:pPr>
                      <a:r>
                        <a:t/>
                      </a:r>
                      <a:endParaRPr sz="600" u="none" cap="none" strike="noStrike"/>
                    </a:p>
                  </a:txBody>
                  <a:tcPr marT="0" marB="0" marR="10300" marL="10300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600"/>
                        <a:buFont typeface="Arial"/>
                        <a:buNone/>
                      </a:pPr>
                      <a:r>
                        <a:t/>
                      </a:r>
                      <a:endParaRPr sz="600" u="none" cap="none" strike="noStrike"/>
                    </a:p>
                  </a:txBody>
                  <a:tcPr marT="0" marB="0" marR="10300" marL="10300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600"/>
                        <a:buFont typeface="Arial"/>
                        <a:buNone/>
                      </a:pPr>
                      <a:r>
                        <a:t/>
                      </a:r>
                      <a:endParaRPr sz="600" u="none" cap="none" strike="noStrike"/>
                    </a:p>
                  </a:txBody>
                  <a:tcPr marT="0" marB="0" marR="10300" marL="10300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600"/>
                        <a:buFont typeface="Arial"/>
                        <a:buNone/>
                      </a:pPr>
                      <a:r>
                        <a:t/>
                      </a:r>
                      <a:endParaRPr sz="600" u="none" cap="none" strike="noStrike"/>
                    </a:p>
                  </a:txBody>
                  <a:tcPr marT="0" marB="0" marR="10300" marL="10300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600"/>
                        <a:buFont typeface="Arial"/>
                        <a:buNone/>
                      </a:pPr>
                      <a:r>
                        <a:t/>
                      </a:r>
                      <a:endParaRPr sz="600" u="none" cap="none" strike="noStrike"/>
                    </a:p>
                  </a:txBody>
                  <a:tcPr marT="0" marB="0" marR="10300" marL="10300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760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600"/>
                        <a:buFont typeface="Arial"/>
                        <a:buNone/>
                      </a:pPr>
                      <a:r>
                        <a:rPr lang="pt-BR" sz="600" u="none" cap="none" strike="noStrike"/>
                        <a:t>RF3</a:t>
                      </a:r>
                      <a:endParaRPr sz="1400" u="none" cap="none" strike="noStrike"/>
                    </a:p>
                  </a:txBody>
                  <a:tcPr marT="0" marB="0" marR="10300" marL="10300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600"/>
                        <a:buFont typeface="Arial"/>
                        <a:buNone/>
                      </a:pPr>
                      <a:r>
                        <a:t/>
                      </a:r>
                      <a:endParaRPr sz="600" u="none" cap="none" strike="noStrike"/>
                    </a:p>
                  </a:txBody>
                  <a:tcPr marT="0" marB="0" marR="10300" marL="10300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600"/>
                        <a:buFont typeface="Arial"/>
                        <a:buNone/>
                      </a:pPr>
                      <a:r>
                        <a:rPr lang="pt-BR" sz="600" u="none" cap="none" strike="noStrike"/>
                        <a:t>Funcional </a:t>
                      </a:r>
                      <a:endParaRPr sz="1400" u="none" cap="none" strike="noStrike"/>
                    </a:p>
                  </a:txBody>
                  <a:tcPr marT="0" marB="0" marR="10300" marL="10300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600"/>
                        <a:buFont typeface="Arial"/>
                        <a:buNone/>
                      </a:pPr>
                      <a:r>
                        <a:rPr lang="pt-BR" sz="600" u="none" cap="none" strike="noStrike"/>
                        <a:t>Galeria de fotos e vídeos </a:t>
                      </a:r>
                      <a:endParaRPr sz="1400" u="none" cap="none" strike="noStrike"/>
                    </a:p>
                  </a:txBody>
                  <a:tcPr marT="0" marB="0" marR="10300" marL="10300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600"/>
                        <a:buFont typeface="Arial"/>
                        <a:buNone/>
                      </a:pPr>
                      <a:r>
                        <a:rPr lang="pt-BR" sz="600" u="none" cap="none" strike="noStrike"/>
                        <a:t>3(baixa)</a:t>
                      </a:r>
                      <a:endParaRPr sz="1400" u="none" cap="none" strike="noStrike"/>
                    </a:p>
                  </a:txBody>
                  <a:tcPr marT="0" marB="0" marR="10300" marL="10300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600"/>
                        <a:buFont typeface="Arial"/>
                        <a:buNone/>
                      </a:pPr>
                      <a:r>
                        <a:rPr lang="pt-BR" sz="600" u="none" cap="none" strike="noStrike"/>
                        <a:t>Upload múltiplo, organização por categorias, player integrado.</a:t>
                      </a:r>
                      <a:endParaRPr sz="1400" u="none" cap="none" strike="noStrike"/>
                    </a:p>
                  </a:txBody>
                  <a:tcPr marT="0" marB="0" marR="10300" marL="10300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600"/>
                        <a:buFont typeface="Arial"/>
                        <a:buNone/>
                      </a:pPr>
                      <a:r>
                        <a:rPr lang="pt-BR" sz="600" u="none" cap="none" strike="noStrike"/>
                        <a:t>RN1</a:t>
                      </a:r>
                      <a:endParaRPr sz="1400" u="none" cap="none" strike="noStrike"/>
                    </a:p>
                  </a:txBody>
                  <a:tcPr marT="0" marB="0" marR="10300" marL="10300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600"/>
                        <a:buFont typeface="Arial"/>
                        <a:buNone/>
                      </a:pPr>
                      <a:r>
                        <a:t/>
                      </a:r>
                      <a:endParaRPr sz="600" u="none" cap="none" strike="noStrike"/>
                    </a:p>
                  </a:txBody>
                  <a:tcPr marT="0" marB="0" marR="10300" marL="10300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600"/>
                        <a:buFont typeface="Arial"/>
                        <a:buNone/>
                      </a:pPr>
                      <a:r>
                        <a:t/>
                      </a:r>
                      <a:endParaRPr sz="600" u="none" cap="none" strike="noStrike"/>
                    </a:p>
                  </a:txBody>
                  <a:tcPr marT="0" marB="0" marR="10300" marL="10300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600"/>
                        <a:buFont typeface="Arial"/>
                        <a:buNone/>
                      </a:pPr>
                      <a:r>
                        <a:t/>
                      </a:r>
                      <a:endParaRPr sz="600" u="none" cap="none" strike="noStrike"/>
                    </a:p>
                  </a:txBody>
                  <a:tcPr marT="0" marB="0" marR="10300" marL="10300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600"/>
                        <a:buFont typeface="Arial"/>
                        <a:buNone/>
                      </a:pPr>
                      <a:r>
                        <a:t/>
                      </a:r>
                      <a:endParaRPr sz="600" u="none" cap="none" strike="noStrike"/>
                    </a:p>
                  </a:txBody>
                  <a:tcPr marT="0" marB="0" marR="10300" marL="10300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600"/>
                        <a:buFont typeface="Arial"/>
                        <a:buNone/>
                      </a:pPr>
                      <a:r>
                        <a:t/>
                      </a:r>
                      <a:endParaRPr sz="600" u="none" cap="none" strike="noStrike"/>
                    </a:p>
                  </a:txBody>
                  <a:tcPr marT="0" marB="0" marR="10300" marL="10300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760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600"/>
                        <a:buFont typeface="Arial"/>
                        <a:buNone/>
                      </a:pPr>
                      <a:r>
                        <a:rPr lang="pt-BR" sz="600" u="none" cap="none" strike="noStrike"/>
                        <a:t>RF2</a:t>
                      </a:r>
                      <a:endParaRPr sz="1400" u="none" cap="none" strike="noStrike"/>
                    </a:p>
                  </a:txBody>
                  <a:tcPr marT="0" marB="0" marR="10300" marL="10300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600"/>
                        <a:buFont typeface="Arial"/>
                        <a:buNone/>
                      </a:pPr>
                      <a:r>
                        <a:t/>
                      </a:r>
                      <a:endParaRPr sz="600" u="none" cap="none" strike="noStrike"/>
                    </a:p>
                  </a:txBody>
                  <a:tcPr marT="0" marB="0" marR="10300" marL="10300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600"/>
                        <a:buFont typeface="Arial"/>
                        <a:buNone/>
                      </a:pPr>
                      <a:r>
                        <a:rPr lang="pt-BR" sz="600" u="none" cap="none" strike="noStrike"/>
                        <a:t>Funcional </a:t>
                      </a:r>
                      <a:endParaRPr sz="1400" u="none" cap="none" strike="noStrike"/>
                    </a:p>
                  </a:txBody>
                  <a:tcPr marT="0" marB="0" marR="10300" marL="10300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600"/>
                        <a:buFont typeface="Arial"/>
                        <a:buNone/>
                      </a:pPr>
                      <a:r>
                        <a:rPr lang="pt-BR" sz="600" u="none" cap="none" strike="noStrike"/>
                        <a:t>Área de conteúdo e blog</a:t>
                      </a:r>
                      <a:endParaRPr sz="1400" u="none" cap="none" strike="noStrike"/>
                    </a:p>
                  </a:txBody>
                  <a:tcPr marT="0" marB="0" marR="10300" marL="10300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600"/>
                        <a:buFont typeface="Arial"/>
                        <a:buNone/>
                      </a:pPr>
                      <a:r>
                        <a:rPr lang="pt-BR" sz="600" u="none" cap="none" strike="noStrike"/>
                        <a:t>3(baixa)</a:t>
                      </a:r>
                      <a:endParaRPr sz="1400" u="none" cap="none" strike="noStrike"/>
                    </a:p>
                  </a:txBody>
                  <a:tcPr marT="0" marB="0" marR="10300" marL="10300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600"/>
                        <a:buFont typeface="Arial"/>
                        <a:buNone/>
                      </a:pPr>
                      <a:r>
                        <a:rPr lang="pt-BR" sz="600" u="none" cap="none" strike="noStrike"/>
                        <a:t>Editor de texto rico, agendamento de publicações, comentários moderados.</a:t>
                      </a:r>
                      <a:endParaRPr sz="1400" u="none" cap="none" strike="noStrike"/>
                    </a:p>
                  </a:txBody>
                  <a:tcPr marT="0" marB="0" marR="10300" marL="10300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600"/>
                        <a:buFont typeface="Arial"/>
                        <a:buNone/>
                      </a:pPr>
                      <a:r>
                        <a:rPr lang="pt-BR" sz="600" u="none" cap="none" strike="noStrike"/>
                        <a:t>RNF6</a:t>
                      </a:r>
                      <a:endParaRPr sz="1400" u="none" cap="none" strike="noStrike"/>
                    </a:p>
                  </a:txBody>
                  <a:tcPr marT="0" marB="0" marR="10300" marL="10300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600"/>
                        <a:buFont typeface="Arial"/>
                        <a:buNone/>
                      </a:pPr>
                      <a:r>
                        <a:t/>
                      </a:r>
                      <a:endParaRPr sz="600" u="none" cap="none" strike="noStrike"/>
                    </a:p>
                  </a:txBody>
                  <a:tcPr marT="0" marB="0" marR="10300" marL="10300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600"/>
                        <a:buFont typeface="Arial"/>
                        <a:buNone/>
                      </a:pPr>
                      <a:r>
                        <a:t/>
                      </a:r>
                      <a:endParaRPr sz="600" u="none" cap="none" strike="noStrike"/>
                    </a:p>
                  </a:txBody>
                  <a:tcPr marT="0" marB="0" marR="10300" marL="10300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600"/>
                        <a:buFont typeface="Arial"/>
                        <a:buNone/>
                      </a:pPr>
                      <a:r>
                        <a:t/>
                      </a:r>
                      <a:endParaRPr sz="600" u="none" cap="none" strike="noStrike"/>
                    </a:p>
                  </a:txBody>
                  <a:tcPr marT="0" marB="0" marR="10300" marL="10300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600"/>
                        <a:buFont typeface="Arial"/>
                        <a:buNone/>
                      </a:pPr>
                      <a:r>
                        <a:t/>
                      </a:r>
                      <a:endParaRPr sz="600" u="none" cap="none" strike="noStrike"/>
                    </a:p>
                  </a:txBody>
                  <a:tcPr marT="0" marB="0" marR="10300" marL="10300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600"/>
                        <a:buFont typeface="Arial"/>
                        <a:buNone/>
                      </a:pPr>
                      <a:r>
                        <a:t/>
                      </a:r>
                      <a:endParaRPr sz="600" u="none" cap="none" strike="noStrike"/>
                    </a:p>
                  </a:txBody>
                  <a:tcPr marT="0" marB="0" marR="10300" marL="10300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760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600"/>
                        <a:buFont typeface="Arial"/>
                        <a:buNone/>
                      </a:pPr>
                      <a:r>
                        <a:rPr lang="pt-BR" sz="600" u="none" cap="none" strike="noStrike"/>
                        <a:t>RF5</a:t>
                      </a:r>
                      <a:endParaRPr sz="1400" u="none" cap="none" strike="noStrike"/>
                    </a:p>
                  </a:txBody>
                  <a:tcPr marT="0" marB="0" marR="10300" marL="10300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600"/>
                        <a:buFont typeface="Arial"/>
                        <a:buNone/>
                      </a:pPr>
                      <a:r>
                        <a:t/>
                      </a:r>
                      <a:endParaRPr sz="600" u="none" cap="none" strike="noStrike"/>
                    </a:p>
                  </a:txBody>
                  <a:tcPr marT="0" marB="0" marR="10300" marL="10300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600"/>
                        <a:buFont typeface="Arial"/>
                        <a:buNone/>
                      </a:pPr>
                      <a:r>
                        <a:rPr lang="pt-BR" sz="600" u="none" cap="none" strike="noStrike"/>
                        <a:t>Funcional </a:t>
                      </a:r>
                      <a:endParaRPr sz="1400" u="none" cap="none" strike="noStrike"/>
                    </a:p>
                  </a:txBody>
                  <a:tcPr marT="0" marB="0" marR="10300" marL="10300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600"/>
                        <a:buFont typeface="Arial"/>
                        <a:buNone/>
                      </a:pPr>
                      <a:r>
                        <a:rPr lang="pt-BR" sz="600" u="none" cap="none" strike="noStrike"/>
                        <a:t>FAQ e SUPORTE </a:t>
                      </a:r>
                      <a:endParaRPr sz="1400" u="none" cap="none" strike="noStrike"/>
                    </a:p>
                  </a:txBody>
                  <a:tcPr marT="0" marB="0" marR="10300" marL="10300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600"/>
                        <a:buFont typeface="Arial"/>
                        <a:buNone/>
                      </a:pPr>
                      <a:r>
                        <a:rPr lang="pt-BR" sz="600" u="none" cap="none" strike="noStrike"/>
                        <a:t>3(baixa)</a:t>
                      </a:r>
                      <a:endParaRPr sz="1400" u="none" cap="none" strike="noStrike"/>
                    </a:p>
                  </a:txBody>
                  <a:tcPr marT="0" marB="0" marR="10300" marL="10300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600"/>
                        <a:buFont typeface="Arial"/>
                        <a:buNone/>
                      </a:pPr>
                      <a:r>
                        <a:rPr lang="pt-BR" sz="600" u="none" cap="none" strike="noStrike"/>
                        <a:t>Formulário de contato com captcha + base de conhecimento searchable. </a:t>
                      </a:r>
                      <a:endParaRPr sz="1400" u="none" cap="none" strike="noStrike"/>
                    </a:p>
                  </a:txBody>
                  <a:tcPr marT="0" marB="0" marR="10300" marL="10300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600"/>
                        <a:buFont typeface="Arial"/>
                        <a:buNone/>
                      </a:pPr>
                      <a:r>
                        <a:t/>
                      </a:r>
                      <a:endParaRPr sz="600" u="none" cap="none" strike="noStrike"/>
                    </a:p>
                  </a:txBody>
                  <a:tcPr marT="0" marB="0" marR="10300" marL="10300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600"/>
                        <a:buFont typeface="Arial"/>
                        <a:buNone/>
                      </a:pPr>
                      <a:r>
                        <a:t/>
                      </a:r>
                      <a:endParaRPr sz="600" u="none" cap="none" strike="noStrike"/>
                    </a:p>
                  </a:txBody>
                  <a:tcPr marT="0" marB="0" marR="10300" marL="10300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600"/>
                        <a:buFont typeface="Arial"/>
                        <a:buNone/>
                      </a:pPr>
                      <a:r>
                        <a:t/>
                      </a:r>
                      <a:endParaRPr sz="600" u="none" cap="none" strike="noStrike"/>
                    </a:p>
                  </a:txBody>
                  <a:tcPr marT="0" marB="0" marR="10300" marL="10300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600"/>
                        <a:buFont typeface="Arial"/>
                        <a:buNone/>
                      </a:pPr>
                      <a:r>
                        <a:t/>
                      </a:r>
                      <a:endParaRPr sz="600" u="none" cap="none" strike="noStrike"/>
                    </a:p>
                  </a:txBody>
                  <a:tcPr marT="0" marB="0" marR="10300" marL="10300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600"/>
                        <a:buFont typeface="Arial"/>
                        <a:buNone/>
                      </a:pPr>
                      <a:r>
                        <a:t/>
                      </a:r>
                      <a:endParaRPr sz="600" u="none" cap="none" strike="noStrike"/>
                    </a:p>
                  </a:txBody>
                  <a:tcPr marT="0" marB="0" marR="10300" marL="10300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600"/>
                        <a:buFont typeface="Arial"/>
                        <a:buNone/>
                      </a:pPr>
                      <a:r>
                        <a:t/>
                      </a:r>
                      <a:endParaRPr sz="600" u="none" cap="none" strike="noStrike"/>
                    </a:p>
                  </a:txBody>
                  <a:tcPr marT="0" marB="0" marR="10300" marL="10300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760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600"/>
                        <a:buFont typeface="Arial"/>
                        <a:buNone/>
                      </a:pPr>
                      <a:r>
                        <a:rPr lang="pt-BR" sz="600" u="none" cap="none" strike="noStrike"/>
                        <a:t>HU3</a:t>
                      </a:r>
                      <a:endParaRPr sz="1400" u="none" cap="none" strike="noStrike"/>
                    </a:p>
                  </a:txBody>
                  <a:tcPr marT="0" marB="0" marR="10300" marL="10300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600"/>
                        <a:buFont typeface="Arial"/>
                        <a:buNone/>
                      </a:pPr>
                      <a:r>
                        <a:t/>
                      </a:r>
                      <a:endParaRPr sz="600" u="none" cap="none" strike="noStrike"/>
                    </a:p>
                  </a:txBody>
                  <a:tcPr marT="0" marB="0" marR="10300" marL="10300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600"/>
                        <a:buFont typeface="Arial"/>
                        <a:buNone/>
                      </a:pPr>
                      <a:r>
                        <a:rPr lang="pt-BR" sz="600" u="none" cap="none" strike="noStrike"/>
                        <a:t>Historia de Usuário </a:t>
                      </a:r>
                      <a:endParaRPr sz="1400" u="none" cap="none" strike="noStrike"/>
                    </a:p>
                  </a:txBody>
                  <a:tcPr marT="0" marB="0" marR="10300" marL="10300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600"/>
                        <a:buFont typeface="Arial"/>
                        <a:buNone/>
                      </a:pPr>
                      <a:r>
                        <a:rPr lang="pt-BR" sz="600" u="none" cap="none" strike="noStrike"/>
                        <a:t>Visitantes: Seção de Missão/Valores /eventos</a:t>
                      </a:r>
                      <a:endParaRPr sz="1400" u="none" cap="none" strike="noStrike"/>
                    </a:p>
                  </a:txBody>
                  <a:tcPr marT="0" marB="0" marR="10300" marL="10300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600"/>
                        <a:buFont typeface="Arial"/>
                        <a:buNone/>
                      </a:pPr>
                      <a:r>
                        <a:rPr lang="pt-BR" sz="600" u="none" cap="none" strike="noStrike"/>
                        <a:t>3(baixa)</a:t>
                      </a:r>
                      <a:endParaRPr sz="1400" u="none" cap="none" strike="noStrike"/>
                    </a:p>
                  </a:txBody>
                  <a:tcPr marT="0" marB="0" marR="10300" marL="10300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600"/>
                        <a:buFont typeface="Arial"/>
                        <a:buNone/>
                      </a:pPr>
                      <a:r>
                        <a:rPr lang="pt-BR" sz="600" u="none" cap="none" strike="noStrike"/>
                        <a:t>Página "Sobre nós" com storytelling + lista pública de eventos.</a:t>
                      </a:r>
                      <a:endParaRPr sz="1400" u="none" cap="none" strike="noStrike"/>
                    </a:p>
                  </a:txBody>
                  <a:tcPr marT="0" marB="0" marR="10300" marL="10300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600"/>
                        <a:buFont typeface="Arial"/>
                        <a:buNone/>
                      </a:pPr>
                      <a:r>
                        <a:rPr lang="pt-BR" sz="600" u="none" cap="none" strike="noStrike"/>
                        <a:t>RF2,RF6 </a:t>
                      </a:r>
                      <a:endParaRPr sz="1400" u="none" cap="none" strike="noStrike"/>
                    </a:p>
                  </a:txBody>
                  <a:tcPr marT="0" marB="0" marR="10300" marL="10300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600"/>
                        <a:buFont typeface="Arial"/>
                        <a:buNone/>
                      </a:pPr>
                      <a:r>
                        <a:t/>
                      </a:r>
                      <a:endParaRPr sz="600" u="none" cap="none" strike="noStrike"/>
                    </a:p>
                  </a:txBody>
                  <a:tcPr marT="0" marB="0" marR="10300" marL="10300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600"/>
                        <a:buFont typeface="Arial"/>
                        <a:buNone/>
                      </a:pPr>
                      <a:r>
                        <a:t/>
                      </a:r>
                      <a:endParaRPr sz="600" u="none" cap="none" strike="noStrike"/>
                    </a:p>
                  </a:txBody>
                  <a:tcPr marT="0" marB="0" marR="10300" marL="10300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600"/>
                        <a:buFont typeface="Arial"/>
                        <a:buNone/>
                      </a:pPr>
                      <a:r>
                        <a:t/>
                      </a:r>
                      <a:endParaRPr sz="600" u="none" cap="none" strike="noStrike"/>
                    </a:p>
                  </a:txBody>
                  <a:tcPr marT="0" marB="0" marR="10300" marL="10300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600"/>
                        <a:buFont typeface="Arial"/>
                        <a:buNone/>
                      </a:pPr>
                      <a:r>
                        <a:t/>
                      </a:r>
                      <a:endParaRPr sz="600" u="none" cap="none" strike="noStrike"/>
                    </a:p>
                  </a:txBody>
                  <a:tcPr marT="0" marB="0" marR="10300" marL="10300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600"/>
                        <a:buFont typeface="Arial"/>
                        <a:buNone/>
                      </a:pPr>
                      <a:r>
                        <a:t/>
                      </a:r>
                      <a:endParaRPr sz="600" u="none" cap="none" strike="noStrike"/>
                    </a:p>
                  </a:txBody>
                  <a:tcPr marT="0" marB="0" marR="10300" marL="10300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760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600"/>
                        <a:buFont typeface="Arial"/>
                        <a:buNone/>
                      </a:pPr>
                      <a:r>
                        <a:rPr lang="pt-BR" sz="600" u="none" cap="none" strike="noStrike"/>
                        <a:t>RNF2</a:t>
                      </a:r>
                      <a:endParaRPr sz="1400" u="none" cap="none" strike="noStrike"/>
                    </a:p>
                  </a:txBody>
                  <a:tcPr marT="0" marB="0" marR="10300" marL="10300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600"/>
                        <a:buFont typeface="Arial"/>
                        <a:buNone/>
                      </a:pPr>
                      <a:r>
                        <a:t/>
                      </a:r>
                      <a:endParaRPr sz="600" u="none" cap="none" strike="noStrike"/>
                    </a:p>
                  </a:txBody>
                  <a:tcPr marT="0" marB="0" marR="10300" marL="10300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600"/>
                        <a:buFont typeface="Arial"/>
                        <a:buNone/>
                      </a:pPr>
                      <a:r>
                        <a:rPr lang="pt-BR" sz="600" u="none" cap="none" strike="noStrike"/>
                        <a:t>Não funcional </a:t>
                      </a:r>
                      <a:endParaRPr sz="1400" u="none" cap="none" strike="noStrike"/>
                    </a:p>
                  </a:txBody>
                  <a:tcPr marT="0" marB="0" marR="10300" marL="10300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600"/>
                        <a:buFont typeface="Arial"/>
                        <a:buNone/>
                      </a:pPr>
                      <a:r>
                        <a:rPr lang="pt-BR" sz="600" u="none" cap="none" strike="noStrike"/>
                        <a:t>Escalabilidade </a:t>
                      </a:r>
                      <a:endParaRPr sz="1400" u="none" cap="none" strike="noStrike"/>
                    </a:p>
                  </a:txBody>
                  <a:tcPr marT="0" marB="0" marR="10300" marL="10300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600"/>
                        <a:buFont typeface="Arial"/>
                        <a:buNone/>
                      </a:pPr>
                      <a:r>
                        <a:rPr lang="pt-BR" sz="600" u="none" cap="none" strike="noStrike"/>
                        <a:t>4(Futuro)</a:t>
                      </a:r>
                      <a:endParaRPr sz="1400" u="none" cap="none" strike="noStrike"/>
                    </a:p>
                  </a:txBody>
                  <a:tcPr marT="0" marB="0" marR="10300" marL="10300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600"/>
                        <a:buFont typeface="Arial"/>
                        <a:buNone/>
                      </a:pPr>
                      <a:r>
                        <a:rPr lang="pt-BR" sz="600" u="none" cap="none" strike="noStrike"/>
                        <a:t>Arquitetura serverless (ex: AWS Lambda) ou balanceamento de carga</a:t>
                      </a:r>
                      <a:endParaRPr sz="1400" u="none" cap="none" strike="noStrike"/>
                    </a:p>
                  </a:txBody>
                  <a:tcPr marT="0" marB="0" marR="10300" marL="10300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600"/>
                        <a:buFont typeface="Arial"/>
                        <a:buNone/>
                      </a:pPr>
                      <a:r>
                        <a:rPr lang="pt-BR" sz="600" u="none" cap="none" strike="noStrike"/>
                        <a:t>RF1</a:t>
                      </a:r>
                      <a:endParaRPr sz="1400" u="none" cap="none" strike="noStrike"/>
                    </a:p>
                  </a:txBody>
                  <a:tcPr marT="0" marB="0" marR="10300" marL="10300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600"/>
                        <a:buFont typeface="Arial"/>
                        <a:buNone/>
                      </a:pPr>
                      <a:r>
                        <a:t/>
                      </a:r>
                      <a:endParaRPr sz="600" u="none" cap="none" strike="noStrike"/>
                    </a:p>
                  </a:txBody>
                  <a:tcPr marT="0" marB="0" marR="10300" marL="10300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600"/>
                        <a:buFont typeface="Arial"/>
                        <a:buNone/>
                      </a:pPr>
                      <a:r>
                        <a:t/>
                      </a:r>
                      <a:endParaRPr sz="600" u="none" cap="none" strike="noStrike"/>
                    </a:p>
                  </a:txBody>
                  <a:tcPr marT="0" marB="0" marR="10300" marL="10300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600"/>
                        <a:buFont typeface="Arial"/>
                        <a:buNone/>
                      </a:pPr>
                      <a:r>
                        <a:t/>
                      </a:r>
                      <a:endParaRPr sz="600" u="none" cap="none" strike="noStrike"/>
                    </a:p>
                  </a:txBody>
                  <a:tcPr marT="0" marB="0" marR="10300" marL="10300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600"/>
                        <a:buFont typeface="Arial"/>
                        <a:buNone/>
                      </a:pPr>
                      <a:r>
                        <a:t/>
                      </a:r>
                      <a:endParaRPr sz="600" u="none" cap="none" strike="noStrike"/>
                    </a:p>
                  </a:txBody>
                  <a:tcPr marT="0" marB="0" marR="10300" marL="10300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600"/>
                        <a:buFont typeface="Arial"/>
                        <a:buNone/>
                      </a:pPr>
                      <a:r>
                        <a:t/>
                      </a:r>
                      <a:endParaRPr sz="600" u="none" cap="none" strike="noStrike"/>
                    </a:p>
                  </a:txBody>
                  <a:tcPr marT="0" marB="0" marR="10300" marL="10300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380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600"/>
                        <a:buFont typeface="Arial"/>
                        <a:buNone/>
                      </a:pPr>
                      <a:r>
                        <a:rPr lang="pt-BR" sz="600" u="none" cap="none" strike="noStrike"/>
                        <a:t>RNF3</a:t>
                      </a:r>
                      <a:endParaRPr sz="1400" u="none" cap="none" strike="noStrike"/>
                    </a:p>
                  </a:txBody>
                  <a:tcPr marT="0" marB="0" marR="10300" marL="10300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600"/>
                        <a:buFont typeface="Arial"/>
                        <a:buNone/>
                      </a:pPr>
                      <a:r>
                        <a:t/>
                      </a:r>
                      <a:endParaRPr sz="600" u="none" cap="none" strike="noStrike"/>
                    </a:p>
                  </a:txBody>
                  <a:tcPr marT="0" marB="0" marR="10300" marL="10300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600"/>
                        <a:buFont typeface="Arial"/>
                        <a:buNone/>
                      </a:pPr>
                      <a:r>
                        <a:rPr lang="pt-BR" sz="600" u="none" cap="none" strike="noStrike"/>
                        <a:t>Não funcional </a:t>
                      </a:r>
                      <a:endParaRPr sz="1400" u="none" cap="none" strike="noStrike"/>
                    </a:p>
                  </a:txBody>
                  <a:tcPr marT="0" marB="0" marR="10300" marL="10300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600"/>
                        <a:buFont typeface="Arial"/>
                        <a:buNone/>
                      </a:pPr>
                      <a:r>
                        <a:rPr lang="pt-BR" sz="600" u="none" cap="none" strike="noStrike"/>
                        <a:t>Otimização para o SEO</a:t>
                      </a:r>
                      <a:endParaRPr sz="1400" u="none" cap="none" strike="noStrike"/>
                    </a:p>
                  </a:txBody>
                  <a:tcPr marT="0" marB="0" marR="10300" marL="10300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600"/>
                        <a:buFont typeface="Arial"/>
                        <a:buNone/>
                      </a:pPr>
                      <a:r>
                        <a:rPr lang="pt-BR" sz="600" u="none" cap="none" strike="noStrike"/>
                        <a:t>4(Futuro)</a:t>
                      </a:r>
                      <a:endParaRPr sz="1400" u="none" cap="none" strike="noStrike"/>
                    </a:p>
                  </a:txBody>
                  <a:tcPr marT="0" marB="0" marR="10300" marL="10300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600"/>
                        <a:buFont typeface="Arial"/>
                        <a:buNone/>
                      </a:pPr>
                      <a:r>
                        <a:rPr lang="pt-BR" sz="600" u="none" cap="none" strike="noStrike"/>
                        <a:t>Meta tags, URLs amigáveis, schema.org para eventos.</a:t>
                      </a:r>
                      <a:endParaRPr sz="1400" u="none" cap="none" strike="noStrike"/>
                    </a:p>
                  </a:txBody>
                  <a:tcPr marT="0" marB="0" marR="10300" marL="10300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600"/>
                        <a:buFont typeface="Arial"/>
                        <a:buNone/>
                      </a:pPr>
                      <a:r>
                        <a:rPr lang="pt-BR" sz="600" u="none" cap="none" strike="noStrike"/>
                        <a:t>RF2,RF6 </a:t>
                      </a:r>
                      <a:endParaRPr sz="1400" u="none" cap="none" strike="noStrike"/>
                    </a:p>
                  </a:txBody>
                  <a:tcPr marT="0" marB="0" marR="10300" marL="10300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600"/>
                        <a:buFont typeface="Arial"/>
                        <a:buNone/>
                      </a:pPr>
                      <a:r>
                        <a:t/>
                      </a:r>
                      <a:endParaRPr sz="600" u="none" cap="none" strike="noStrike"/>
                    </a:p>
                  </a:txBody>
                  <a:tcPr marT="0" marB="0" marR="10300" marL="10300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600"/>
                        <a:buFont typeface="Arial"/>
                        <a:buNone/>
                      </a:pPr>
                      <a:r>
                        <a:t/>
                      </a:r>
                      <a:endParaRPr sz="600" u="none" cap="none" strike="noStrike"/>
                    </a:p>
                  </a:txBody>
                  <a:tcPr marT="0" marB="0" marR="10300" marL="10300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600"/>
                        <a:buFont typeface="Arial"/>
                        <a:buNone/>
                      </a:pPr>
                      <a:r>
                        <a:t/>
                      </a:r>
                      <a:endParaRPr sz="600" u="none" cap="none" strike="noStrike"/>
                    </a:p>
                  </a:txBody>
                  <a:tcPr marT="0" marB="0" marR="10300" marL="10300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600"/>
                        <a:buFont typeface="Arial"/>
                        <a:buNone/>
                      </a:pPr>
                      <a:r>
                        <a:t/>
                      </a:r>
                      <a:endParaRPr sz="600" u="none" cap="none" strike="noStrike"/>
                    </a:p>
                  </a:txBody>
                  <a:tcPr marT="0" marB="0" marR="10300" marL="10300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600"/>
                        <a:buFont typeface="Arial"/>
                        <a:buNone/>
                      </a:pPr>
                      <a:r>
                        <a:t/>
                      </a:r>
                      <a:endParaRPr sz="600" u="none" cap="none" strike="noStrike"/>
                    </a:p>
                  </a:txBody>
                  <a:tcPr marT="0" marB="0" marR="10300" marL="10300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380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600"/>
                        <a:buFont typeface="Arial"/>
                        <a:buNone/>
                      </a:pPr>
                      <a:r>
                        <a:rPr lang="pt-BR" sz="600" u="none" cap="none" strike="noStrike"/>
                        <a:t>RNF5</a:t>
                      </a:r>
                      <a:endParaRPr sz="1400" u="none" cap="none" strike="noStrike"/>
                    </a:p>
                  </a:txBody>
                  <a:tcPr marT="0" marB="0" marR="10300" marL="10300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600"/>
                        <a:buFont typeface="Arial"/>
                        <a:buNone/>
                      </a:pPr>
                      <a:r>
                        <a:t/>
                      </a:r>
                      <a:endParaRPr sz="600" u="none" cap="none" strike="noStrike"/>
                    </a:p>
                  </a:txBody>
                  <a:tcPr marT="0" marB="0" marR="10300" marL="10300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600"/>
                        <a:buFont typeface="Arial"/>
                        <a:buNone/>
                      </a:pPr>
                      <a:r>
                        <a:rPr lang="pt-BR" sz="600" u="none" cap="none" strike="noStrike"/>
                        <a:t>Não funcional </a:t>
                      </a:r>
                      <a:endParaRPr sz="1400" u="none" cap="none" strike="noStrike"/>
                    </a:p>
                  </a:txBody>
                  <a:tcPr marT="0" marB="0" marR="10300" marL="10300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600"/>
                        <a:buFont typeface="Arial"/>
                        <a:buNone/>
                      </a:pPr>
                      <a:r>
                        <a:rPr lang="pt-BR" sz="600" u="none" cap="none" strike="noStrike"/>
                        <a:t>Organização da Estrutura </a:t>
                      </a:r>
                      <a:endParaRPr sz="1400" u="none" cap="none" strike="noStrike"/>
                    </a:p>
                  </a:txBody>
                  <a:tcPr marT="0" marB="0" marR="10300" marL="10300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600"/>
                        <a:buFont typeface="Arial"/>
                        <a:buNone/>
                      </a:pPr>
                      <a:r>
                        <a:rPr lang="pt-BR" sz="600" u="none" cap="none" strike="noStrike"/>
                        <a:t>4(Futuro)</a:t>
                      </a:r>
                      <a:endParaRPr sz="1400" u="none" cap="none" strike="noStrike"/>
                    </a:p>
                  </a:txBody>
                  <a:tcPr marT="0" marB="0" marR="10300" marL="10300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600"/>
                        <a:buFont typeface="Arial"/>
                        <a:buNone/>
                      </a:pPr>
                      <a:r>
                        <a:rPr lang="pt-BR" sz="600" u="none" cap="none" strike="noStrike"/>
                        <a:t>Documentação de código, padrão MVC.</a:t>
                      </a:r>
                      <a:endParaRPr sz="1400" u="none" cap="none" strike="noStrike"/>
                    </a:p>
                  </a:txBody>
                  <a:tcPr marT="0" marB="0" marR="10300" marL="10300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600"/>
                        <a:buFont typeface="Arial"/>
                        <a:buNone/>
                      </a:pPr>
                      <a:r>
                        <a:t/>
                      </a:r>
                      <a:endParaRPr sz="600" u="none" cap="none" strike="noStrike"/>
                    </a:p>
                  </a:txBody>
                  <a:tcPr marT="0" marB="0" marR="10300" marL="10300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600"/>
                        <a:buFont typeface="Arial"/>
                        <a:buNone/>
                      </a:pPr>
                      <a:r>
                        <a:t/>
                      </a:r>
                      <a:endParaRPr sz="600" u="none" cap="none" strike="noStrike"/>
                    </a:p>
                  </a:txBody>
                  <a:tcPr marT="0" marB="0" marR="10300" marL="10300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600"/>
                        <a:buFont typeface="Arial"/>
                        <a:buNone/>
                      </a:pPr>
                      <a:r>
                        <a:t/>
                      </a:r>
                      <a:endParaRPr sz="600" u="none" cap="none" strike="noStrike"/>
                    </a:p>
                  </a:txBody>
                  <a:tcPr marT="0" marB="0" marR="10300" marL="10300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600"/>
                        <a:buFont typeface="Arial"/>
                        <a:buNone/>
                      </a:pPr>
                      <a:r>
                        <a:t/>
                      </a:r>
                      <a:endParaRPr sz="600" u="none" cap="none" strike="noStrike"/>
                    </a:p>
                  </a:txBody>
                  <a:tcPr marT="0" marB="0" marR="10300" marL="10300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600"/>
                        <a:buFont typeface="Arial"/>
                        <a:buNone/>
                      </a:pPr>
                      <a:r>
                        <a:t/>
                      </a:r>
                      <a:endParaRPr sz="600" u="none" cap="none" strike="noStrike"/>
                    </a:p>
                  </a:txBody>
                  <a:tcPr marT="0" marB="0" marR="10300" marL="10300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600"/>
                        <a:buFont typeface="Arial"/>
                        <a:buNone/>
                      </a:pPr>
                      <a:r>
                        <a:t/>
                      </a:r>
                      <a:endParaRPr sz="600" u="none" cap="none" strike="noStrike"/>
                    </a:p>
                  </a:txBody>
                  <a:tcPr marT="0" marB="0" marR="10300" marL="10300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6"/>
          <p:cNvSpPr txBox="1"/>
          <p:nvPr>
            <p:ph type="title"/>
          </p:nvPr>
        </p:nvSpPr>
        <p:spPr>
          <a:xfrm>
            <a:off x="2418806" y="658812"/>
            <a:ext cx="7221583" cy="91431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</a:pPr>
            <a:r>
              <a:rPr lang="pt-BR">
                <a:latin typeface="Arial"/>
                <a:ea typeface="Arial"/>
                <a:cs typeface="Arial"/>
                <a:sym typeface="Arial"/>
              </a:rPr>
              <a:t>Projeto De Baixa Fidelidade</a:t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27" name="Google Shape;127;p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5173395" y="1439333"/>
            <a:ext cx="2644588" cy="541866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7"/>
          <p:cNvSpPr txBox="1"/>
          <p:nvPr>
            <p:ph type="title"/>
          </p:nvPr>
        </p:nvSpPr>
        <p:spPr>
          <a:xfrm>
            <a:off x="3340832" y="528183"/>
            <a:ext cx="5510400" cy="914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r>
              <a:rPr lang="pt-BR">
                <a:latin typeface="Arial"/>
                <a:ea typeface="Arial"/>
                <a:cs typeface="Arial"/>
                <a:sym typeface="Arial"/>
              </a:rPr>
              <a:t>Lista De Documentos</a:t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3" name="Google Shape;133;p7"/>
          <p:cNvSpPr txBox="1"/>
          <p:nvPr/>
        </p:nvSpPr>
        <p:spPr>
          <a:xfrm>
            <a:off x="590100" y="1442575"/>
            <a:ext cx="11011800" cy="489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pt-BR" sz="1800" u="sng" cap="none" strike="noStrike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3"/>
              </a:rPr>
              <a:t>https://drive.google.com/file/d/1-aT8GMukdNDibKaY00n7CjZxAdjVorJz/view?usp=drive_link</a:t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pt-BR" sz="1800" u="sng" cap="none" strike="noStrike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4"/>
              </a:rPr>
              <a:t>https://drive.google.com/file/d/1-aVEKUFX5W_u1qQKIxtjt9t3wOJ_osCs/view?usp=drive_link</a:t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pt-BR" sz="1800" u="sng" cap="none" strike="noStrike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5"/>
              </a:rPr>
              <a:t>https://drive.google.com/file/d/13tkUX8Urd8i3j-qG4z5QGZJW_HE5R83P/view?usp=drive_link</a:t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pt-BR" sz="1800" u="sng" cap="none" strike="noStrike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6"/>
              </a:rPr>
              <a:t>https://docs.google.com/document/d/1i50NdsEFlRRwp4xJiGb1q_3LyHGLnHYv/edit?usp=drive_link&amp;ouid=109211798015080633145&amp;rtpof=true&amp;sd=true</a:t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pt-BR" sz="1800" u="sng" cap="none" strike="noStrike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7"/>
              </a:rPr>
              <a:t>https://drive.google.com/file/d/1-_6FApjllrw8trhml0nNGc_oxhHPR7Vc/view?usp=drive_link</a:t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pt-BR" sz="1800" u="sng" cap="none" strike="noStrike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8"/>
              </a:rPr>
              <a:t>https://docs.google.com/document/d/1-JA-N2nI28b751d4iypRBISaQsNnnffr/edit?usp=drive_link&amp;ouid=109211798015080633145&amp;rtpof=true&amp;sd=true</a:t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pt-BR" sz="1800" u="sng" cap="none" strike="noStrike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9"/>
              </a:rPr>
              <a:t>https://docs.google.com/document/d/13srxlcbOe4WffHv688fBZoosGYgC5sZw/edit?usp=drive_link&amp;ouid=109211798015080633145&amp;rtpof=true&amp;sd=true</a:t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g36c43b4c937_0_0"/>
          <p:cNvSpPr txBox="1"/>
          <p:nvPr>
            <p:ph type="title"/>
          </p:nvPr>
        </p:nvSpPr>
        <p:spPr>
          <a:xfrm>
            <a:off x="838200" y="776027"/>
            <a:ext cx="10515600" cy="9147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9" name="Google Shape;139;g36c43b4c937_0_0"/>
          <p:cNvSpPr txBox="1"/>
          <p:nvPr>
            <p:ph idx="1" type="body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pt-BR" u="sng">
                <a:solidFill>
                  <a:schemeClr val="hlink"/>
                </a:solidFill>
                <a:hlinkClick r:id="rId3"/>
              </a:rPr>
              <a:t>https://docs.google.com/spreadsheets/d/1-XlMlpx7lwLykh24HiViTOPp_z8RVgIK/edit?usp=sharing&amp;ouid=109211798015080633145&amp;rtpof=true&amp;sd=true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9"/>
          <p:cNvSpPr txBox="1"/>
          <p:nvPr>
            <p:ph type="title"/>
          </p:nvPr>
        </p:nvSpPr>
        <p:spPr>
          <a:xfrm>
            <a:off x="838200" y="776377"/>
            <a:ext cx="10515600" cy="91431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</a:pPr>
            <a:r>
              <a:rPr lang="pt-BR">
                <a:latin typeface="Arial"/>
                <a:ea typeface="Arial"/>
                <a:cs typeface="Arial"/>
                <a:sym typeface="Arial"/>
              </a:rPr>
              <a:t>Obrigado pela Atenção!</a:t>
            </a:r>
            <a:endParaRPr/>
          </a:p>
        </p:txBody>
      </p:sp>
      <p:pic>
        <p:nvPicPr>
          <p:cNvPr id="145" name="Google Shape;145;p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487637" y="2164971"/>
            <a:ext cx="7216726" cy="404136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Tema do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2023-02-06T13:22:50Z</dcterms:created>
  <dc:creator>Estúdio 02</dc:creator>
</cp:coreProperties>
</file>