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embeddedFontLst>
    <p:embeddedFont>
      <p:font typeface="Montserrat"/>
      <p:regular r:id="rId15"/>
      <p:bold r:id="rId16"/>
      <p:italic r:id="rId17"/>
      <p:boldItalic r:id="rId18"/>
    </p:embeddedFont>
    <p:embeddedFont>
      <p:font typeface="Bodoni"/>
      <p:regular r:id="rId19"/>
      <p:bold r:id="rId20"/>
      <p:italic r:id="rId21"/>
      <p:boldItalic r:id="rId22"/>
    </p:embeddedFont>
    <p:embeddedFont>
      <p:font typeface="Arial Black"/>
      <p:regular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4" roundtripDataSignature="AMtx7mhVBAcx0bpD8F31vPPbkev1MJub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3E74823-3109-4BAC-B48D-B1760511880F}">
  <a:tblStyle styleId="{B3E74823-3109-4BAC-B48D-B1760511880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odoni-bold.fntdata"/><Relationship Id="rId11" Type="http://schemas.openxmlformats.org/officeDocument/2006/relationships/slide" Target="slides/slide6.xml"/><Relationship Id="rId22" Type="http://schemas.openxmlformats.org/officeDocument/2006/relationships/font" Target="fonts/Bodoni-boldItalic.fntdata"/><Relationship Id="rId10" Type="http://schemas.openxmlformats.org/officeDocument/2006/relationships/slide" Target="slides/slide5.xml"/><Relationship Id="rId21" Type="http://schemas.openxmlformats.org/officeDocument/2006/relationships/font" Target="fonts/Bodoni-italic.fntdata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ArialBlack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Bodoni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6c43b4c93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6c43b4c9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0"/>
          <p:cNvSpPr txBox="1"/>
          <p:nvPr>
            <p:ph type="title"/>
          </p:nvPr>
        </p:nvSpPr>
        <p:spPr>
          <a:xfrm>
            <a:off x="838200" y="776027"/>
            <a:ext cx="10515600" cy="9146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/>
          <p:nvPr>
            <p:ph type="title"/>
          </p:nvPr>
        </p:nvSpPr>
        <p:spPr>
          <a:xfrm>
            <a:off x="838200" y="776027"/>
            <a:ext cx="10515600" cy="9146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/>
          <p:nvPr>
            <p:ph type="title"/>
          </p:nvPr>
        </p:nvSpPr>
        <p:spPr>
          <a:xfrm>
            <a:off x="838200" y="776027"/>
            <a:ext cx="10515600" cy="9146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6"/>
          <p:cNvSpPr txBox="1"/>
          <p:nvPr>
            <p:ph type="title"/>
          </p:nvPr>
        </p:nvSpPr>
        <p:spPr>
          <a:xfrm>
            <a:off x="838200" y="776027"/>
            <a:ext cx="10515600" cy="9146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9" name="Google Shape;59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0" name="Google Shape;6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nterface gráfica do usuário, Texto, Aplicativo&#10;&#10;Descrição gerada automaticamente" id="6" name="Google Shape;6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0"/>
          <p:cNvSpPr txBox="1"/>
          <p:nvPr>
            <p:ph type="title"/>
          </p:nvPr>
        </p:nvSpPr>
        <p:spPr>
          <a:xfrm>
            <a:off x="838200" y="776027"/>
            <a:ext cx="10515600" cy="9146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" name="Google Shape;12;p10"/>
          <p:cNvSpPr txBox="1"/>
          <p:nvPr/>
        </p:nvSpPr>
        <p:spPr>
          <a:xfrm>
            <a:off x="2855344" y="273475"/>
            <a:ext cx="6461184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pt-BR" sz="15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Atividade de Extensão 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rive.google.com/file/d/1-aT8GMukdNDibKaY00n7CjZxAdjVorJz/view?usp=drive_link" TargetMode="External"/><Relationship Id="rId4" Type="http://schemas.openxmlformats.org/officeDocument/2006/relationships/hyperlink" Target="https://drive.google.com/file/d/1-aVEKUFX5W_u1qQKIxtjt9t3wOJ_osCs/view?usp=drive_link" TargetMode="External"/><Relationship Id="rId9" Type="http://schemas.openxmlformats.org/officeDocument/2006/relationships/hyperlink" Target="https://docs.google.com/document/d/13srxlcbOe4WffHv688fBZoosGYgC5sZw/edit?usp=drive_link&amp;ouid=109211798015080633145&amp;rtpof=true&amp;sd=true" TargetMode="External"/><Relationship Id="rId5" Type="http://schemas.openxmlformats.org/officeDocument/2006/relationships/hyperlink" Target="https://drive.google.com/file/d/13tkUX8Urd8i3j-qG4z5QGZJW_HE5R83P/view?usp=drive_link" TargetMode="External"/><Relationship Id="rId6" Type="http://schemas.openxmlformats.org/officeDocument/2006/relationships/hyperlink" Target="https://docs.google.com/document/d/1i50NdsEFlRRwp4xJiGb1q_3LyHGLnHYv/edit?usp=drive_link&amp;ouid=109211798015080633145&amp;rtpof=true&amp;sd=true" TargetMode="External"/><Relationship Id="rId7" Type="http://schemas.openxmlformats.org/officeDocument/2006/relationships/hyperlink" Target="https://drive.google.com/file/d/1-_6FApjllrw8trhml0nNGc_oxhHPR7Vc/view?usp=drive_link" TargetMode="External"/><Relationship Id="rId8" Type="http://schemas.openxmlformats.org/officeDocument/2006/relationships/hyperlink" Target="https://docs.google.com/document/d/1-JA-N2nI28b751d4iypRBISaQsNnnffr/edit?usp=drive_link&amp;ouid=109211798015080633145&amp;rtpof=true&amp;sd=true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spreadsheets/d/1-XlMlpx7lwLykh24HiViTOPp_z8RVgIK/edit?usp=sharing&amp;ouid=109211798015080633145&amp;rtpof=true&amp;sd=true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>
            <p:ph type="ctrTitle"/>
          </p:nvPr>
        </p:nvSpPr>
        <p:spPr>
          <a:xfrm>
            <a:off x="630701" y="1730008"/>
            <a:ext cx="10930597" cy="1048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pt-BR" sz="5000">
                <a:latin typeface="Arial"/>
                <a:ea typeface="Arial"/>
                <a:cs typeface="Arial"/>
                <a:sym typeface="Arial"/>
              </a:rPr>
              <a:t>ATIVIDADE DE EXTENSÃO I</a:t>
            </a:r>
            <a:br>
              <a:rPr b="1" lang="pt-BR" sz="5000"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87" name="Google Shape;87;p1"/>
          <p:cNvSpPr txBox="1"/>
          <p:nvPr>
            <p:ph idx="1" type="subTitle"/>
          </p:nvPr>
        </p:nvSpPr>
        <p:spPr>
          <a:xfrm>
            <a:off x="1524000" y="4079875"/>
            <a:ext cx="10194388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b="1" i="0" lang="pt-BR" sz="2300" u="none" strike="noStrike">
                <a:latin typeface="Arial"/>
                <a:ea typeface="Arial"/>
                <a:cs typeface="Arial"/>
                <a:sym typeface="Arial"/>
              </a:rPr>
              <a:t>Cursos</a:t>
            </a:r>
            <a:r>
              <a:rPr b="0" i="0" lang="pt-BR" sz="2300" u="none" strike="noStrike">
                <a:latin typeface="Arial"/>
                <a:ea typeface="Arial"/>
                <a:cs typeface="Arial"/>
                <a:sym typeface="Arial"/>
              </a:rPr>
              <a:t>: Análise e Desenvolvimento de Sistemas e Sistemas de Informação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b="1" lang="pt-BR" sz="2300">
                <a:latin typeface="Arial"/>
                <a:ea typeface="Arial"/>
                <a:cs typeface="Arial"/>
                <a:sym typeface="Arial"/>
              </a:rPr>
              <a:t>Instituição do 3º Setor: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 Associação de Crianças Carentes Nova Canaã </a:t>
            </a:r>
            <a:endParaRPr b="1"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b="1" lang="pt-BR" sz="2300">
                <a:latin typeface="Arial"/>
                <a:ea typeface="Arial"/>
                <a:cs typeface="Arial"/>
                <a:sym typeface="Arial"/>
              </a:rPr>
              <a:t>Equipe: Elyel, Sara, Paulo, Julio, Renzo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b="1" lang="pt-BR" sz="2300">
                <a:latin typeface="Arial"/>
                <a:ea typeface="Arial"/>
                <a:cs typeface="Arial"/>
                <a:sym typeface="Arial"/>
              </a:rPr>
              <a:t>Professor Articulador</a:t>
            </a:r>
            <a:r>
              <a:rPr lang="pt-BR" sz="2300">
                <a:latin typeface="Arial"/>
                <a:ea typeface="Arial"/>
                <a:cs typeface="Arial"/>
                <a:sym typeface="Arial"/>
              </a:rPr>
              <a:t>: Antônio Carlos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title"/>
          </p:nvPr>
        </p:nvSpPr>
        <p:spPr>
          <a:xfrm>
            <a:off x="838200" y="776377"/>
            <a:ext cx="10515600" cy="9143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E1358"/>
              </a:buClr>
              <a:buSzPts val="4400"/>
              <a:buFont typeface="Arial Black"/>
              <a:buNone/>
            </a:pPr>
            <a:r>
              <a:rPr b="1" lang="pt-BR">
                <a:solidFill>
                  <a:srgbClr val="4E1358"/>
                </a:solidFill>
                <a:latin typeface="Arial Black"/>
                <a:ea typeface="Arial Black"/>
                <a:cs typeface="Arial Black"/>
                <a:sym typeface="Arial Black"/>
              </a:rPr>
              <a:t>Sumário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3" name="Google Shape;93;p2"/>
          <p:cNvGraphicFramePr/>
          <p:nvPr/>
        </p:nvGraphicFramePr>
        <p:xfrm>
          <a:off x="838200" y="1690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{B3E74823-3109-4BAC-B48D-B1760511880F}</a:tableStyleId>
              </a:tblPr>
              <a:tblGrid>
                <a:gridCol w="2864525"/>
                <a:gridCol w="3152500"/>
                <a:gridCol w="3152500"/>
                <a:gridCol w="1795075"/>
              </a:tblGrid>
              <a:tr h="300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ITEM</a:t>
                      </a:r>
                      <a:endParaRPr sz="1400" u="none" cap="none" strike="noStrike"/>
                    </a:p>
                  </a:txBody>
                  <a:tcPr marT="0" marB="0" marR="0" marL="0" anchor="ctr" anchorCtr="1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b="1" lang="pt-BR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Assunto</a:t>
                      </a:r>
                      <a:endParaRPr sz="1400" u="none" cap="none" strike="noStrike"/>
                    </a:p>
                  </a:txBody>
                  <a:tcPr marT="0" marB="0" marR="0" marL="0" anchor="ctr" anchorCtr="1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b="1" lang="pt-BR" sz="2000" u="none" cap="none" strike="noStrike"/>
                        <a:t>Ferramenta</a:t>
                      </a:r>
                      <a:endParaRPr sz="2000" u="none" cap="none" strike="noStrike"/>
                    </a:p>
                  </a:txBody>
                  <a:tcPr marT="0" marB="0" marR="0" marL="0" anchor="ctr" anchorCtr="1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b="1" lang="pt-BR" sz="2000" u="none" cap="none" strike="noStrike"/>
                        <a:t>Tempo</a:t>
                      </a:r>
                      <a:endParaRPr sz="2000" u="none" cap="none" strike="noStrike"/>
                    </a:p>
                  </a:txBody>
                  <a:tcPr marT="0" marB="0" marR="0" marL="0" anchor="ctr" anchorCtr="1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D8E2F3"/>
                    </a:solidFill>
                  </a:tcPr>
                </a:tc>
              </a:tr>
              <a:tr h="48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1</a:t>
                      </a:r>
                      <a:endParaRPr sz="20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MOTIVAÇÃO / PROBLEMA</a:t>
                      </a:r>
                      <a:endParaRPr sz="14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Árvore de Problemas</a:t>
                      </a:r>
                      <a:endParaRPr sz="14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1 min</a:t>
                      </a:r>
                      <a:endParaRPr sz="20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</a:tr>
              <a:tr h="240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2</a:t>
                      </a:r>
                      <a:endParaRPr sz="20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OBJETIVOS DO SISTEMA</a:t>
                      </a:r>
                      <a:endParaRPr sz="14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Árvore de Objetivos</a:t>
                      </a:r>
                      <a:endParaRPr sz="14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1 min</a:t>
                      </a:r>
                      <a:endParaRPr sz="20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</a:tr>
              <a:tr h="721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3</a:t>
                      </a:r>
                      <a:endParaRPr sz="20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BACKLOG DO PRODUTO</a:t>
                      </a:r>
                      <a:endParaRPr sz="14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Lista das Funcionalidades,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por objetivo específico</a:t>
                      </a:r>
                      <a:endParaRPr sz="14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1 min</a:t>
                      </a:r>
                      <a:endParaRPr sz="20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</a:tr>
              <a:tr h="96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4</a:t>
                      </a:r>
                      <a:endParaRPr sz="20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PROTÓTIPO DE BAIXA/ALTA FIDELIDADE</a:t>
                      </a:r>
                      <a:endParaRPr sz="14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QR Code do Protótipo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(foco na essência do sistema e nos aspectos inovadores da solução)</a:t>
                      </a:r>
                      <a:endParaRPr sz="14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de 7 a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10 min</a:t>
                      </a:r>
                      <a:endParaRPr sz="20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</a:tr>
              <a:tr h="48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5</a:t>
                      </a:r>
                      <a:endParaRPr sz="20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ARQUITETURA DO SISTEMA</a:t>
                      </a:r>
                      <a:endParaRPr sz="14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Projeto Físico</a:t>
                      </a:r>
                      <a:endParaRPr sz="14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1 min</a:t>
                      </a:r>
                      <a:endParaRPr sz="20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</a:tr>
              <a:tr h="721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6</a:t>
                      </a:r>
                      <a:endParaRPr sz="20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LISTA DOS DOCUMENTOS PRODUZIDOS</a:t>
                      </a:r>
                      <a:endParaRPr sz="14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Lista dos artefatos e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link para documentação completa</a:t>
                      </a:r>
                      <a:endParaRPr sz="14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1 min</a:t>
                      </a:r>
                      <a:endParaRPr sz="20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</a:tr>
              <a:tr h="48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 </a:t>
                      </a:r>
                      <a:endParaRPr sz="20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 </a:t>
                      </a:r>
                      <a:endParaRPr sz="14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TEMPO TOTAL DA APRESENTAÇÃO</a:t>
                      </a:r>
                      <a:endParaRPr sz="20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12 a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15 min</a:t>
                      </a:r>
                      <a:endParaRPr sz="2000" u="none" cap="none" strike="noStrike"/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8903" y="1200150"/>
            <a:ext cx="10058400" cy="56578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 txBox="1"/>
          <p:nvPr>
            <p:ph type="title"/>
          </p:nvPr>
        </p:nvSpPr>
        <p:spPr>
          <a:xfrm>
            <a:off x="3096986" y="528182"/>
            <a:ext cx="5902234" cy="9143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odoni"/>
              <a:buNone/>
            </a:pPr>
            <a:r>
              <a:rPr lang="pt-BR">
                <a:latin typeface="Bodoni"/>
                <a:ea typeface="Bodoni"/>
                <a:cs typeface="Bodoni"/>
                <a:sym typeface="Bodoni"/>
              </a:rPr>
              <a:t>Árvore De Problemas</a:t>
            </a:r>
            <a:endParaRPr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100" name="Google Shape;100;p3"/>
          <p:cNvSpPr/>
          <p:nvPr/>
        </p:nvSpPr>
        <p:spPr>
          <a:xfrm>
            <a:off x="1687285" y="2904254"/>
            <a:ext cx="6096000" cy="9797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554126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2525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5541264" rtl="0" algn="l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2525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5541264" rtl="0" algn="ctr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rgbClr val="2525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2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838200" y="776377"/>
            <a:ext cx="10515600" cy="9143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pt-BR">
                <a:latin typeface="Arial"/>
                <a:ea typeface="Arial"/>
                <a:cs typeface="Arial"/>
                <a:sym typeface="Arial"/>
              </a:rPr>
              <a:t>Objetivos Do Sistema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509451" y="2625634"/>
            <a:ext cx="780790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Implementação de um sistema de pagamento diretamente no site da instituição.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509451" y="3174275"/>
            <a:ext cx="69958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Atualizar o site com galerias de fotos, vídeos e atividades da Associação.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509451" y="3722916"/>
            <a:ext cx="677962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Implementação de banco de dados para doadores.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4"/>
          <p:cNvSpPr txBox="1"/>
          <p:nvPr/>
        </p:nvSpPr>
        <p:spPr>
          <a:xfrm>
            <a:off x="509451" y="4271557"/>
            <a:ext cx="104502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Implementar um sistema digital simples, acessível e personalizável para facilitar a rotina da instituição.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4"/>
          <p:cNvSpPr/>
          <p:nvPr/>
        </p:nvSpPr>
        <p:spPr>
          <a:xfrm>
            <a:off x="367936" y="2742613"/>
            <a:ext cx="141515" cy="135374"/>
          </a:xfrm>
          <a:prstGeom prst="flowChartConnector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"/>
          <p:cNvSpPr/>
          <p:nvPr/>
        </p:nvSpPr>
        <p:spPr>
          <a:xfrm>
            <a:off x="367936" y="3291254"/>
            <a:ext cx="141515" cy="135374"/>
          </a:xfrm>
          <a:prstGeom prst="flowChartConnector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4"/>
          <p:cNvSpPr/>
          <p:nvPr/>
        </p:nvSpPr>
        <p:spPr>
          <a:xfrm>
            <a:off x="367935" y="3839895"/>
            <a:ext cx="141515" cy="135374"/>
          </a:xfrm>
          <a:prstGeom prst="flowChartConnector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367934" y="4388536"/>
            <a:ext cx="141515" cy="135374"/>
          </a:xfrm>
          <a:prstGeom prst="flowChartConnector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 txBox="1"/>
          <p:nvPr/>
        </p:nvSpPr>
        <p:spPr>
          <a:xfrm>
            <a:off x="509449" y="4703219"/>
            <a:ext cx="96926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Site mais funcional e interativo.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367933" y="4820198"/>
            <a:ext cx="141515" cy="135374"/>
          </a:xfrm>
          <a:prstGeom prst="flowChartConnector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type="title"/>
          </p:nvPr>
        </p:nvSpPr>
        <p:spPr>
          <a:xfrm>
            <a:off x="3346269" y="580434"/>
            <a:ext cx="7221583" cy="9143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pt-BR">
                <a:latin typeface="Arial"/>
                <a:ea typeface="Arial"/>
                <a:cs typeface="Arial"/>
                <a:sym typeface="Arial"/>
              </a:rPr>
              <a:t>Backlog Do Projeto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1" name="Google Shape;121;p5"/>
          <p:cNvGraphicFramePr/>
          <p:nvPr/>
        </p:nvGraphicFramePr>
        <p:xfrm>
          <a:off x="162836" y="149474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{B3E74823-3109-4BAC-B48D-B1760511880F}</a:tableStyleId>
              </a:tblPr>
              <a:tblGrid>
                <a:gridCol w="379250"/>
                <a:gridCol w="182050"/>
                <a:gridCol w="580250"/>
                <a:gridCol w="1285675"/>
                <a:gridCol w="640950"/>
                <a:gridCol w="2195875"/>
                <a:gridCol w="800225"/>
                <a:gridCol w="379250"/>
                <a:gridCol w="379250"/>
                <a:gridCol w="379250"/>
                <a:gridCol w="2491700"/>
                <a:gridCol w="1930400"/>
              </a:tblGrid>
              <a:tr h="276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ID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Categoria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Item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Prioridade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Detalhes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Dependências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SPRINT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DURAÇÃO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ITENS(Prioridade1)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ENTREGAS ESPERADAS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pt-BR" sz="500" u="none" cap="none" strike="noStrike"/>
                        <a:t>RF7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Funcional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cadastro e login de Usuários(Voluntários, Doadores)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1(Alta)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Sistema de autenticação básica por Email/ senha/campo obrigatório validados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RNF1, RN3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1 Semana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RF7(cadastro/Login), RNF1 (LGPD), RF1 (Doações), RN4(Cadastro obrigatório)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Sistema de autenticação seguro + fluxo básico de doações com compliance legal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lang="pt-BR" sz="500" u="none" cap="none" strike="noStrike"/>
                        <a:t>RNF1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Não Funcional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Proteção de Dados LGPD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1(Alta)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Criptografia de dados, política de privacidade visível, consentimento explícito para coleta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RF7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1 Semana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RNF3 (Responsividade), RNF4 (UI intuitiva), RNF7 (Performance), HU2 (Experiência doador)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Site acessível em dispositivos móveis/desktop com jornada simplificada de doação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RF1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Funcional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Doações online (integração com pagamentos)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1(Alta)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Integração com gateways (ex: PagSeguro, Stripe). Opções: cartão, PIX, boleto.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RF7,RNF1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2 Semana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RF4 (Acessibilidade), RF6 (Eventos), HU1 (Painel gestor), RN1 (Proteção crianças), RN2 (Controle acesso)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Painel administrativo funcional + eventos com proteção de dados e imagens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RN4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Regras de Negócios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Cadastro obrigatório para doações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1(Alta)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Bloquear acesso ao fluxo de doação sem login.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RF1,RF7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RNF3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não funcional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Site adaptável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1(Alta)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Layout responsivo usando Bootstrap ou similar.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RNF4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não funcional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Interface intuitiva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1(Alta)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simplificado com navegação clara (testes de usabilidade).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RNF7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não funcional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Operar em computadores de baixa capacidade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1(Alta)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Otimização de imagens, carregamento assíncrono,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RNF3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HU2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História de Usuário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Doador: Processo simples e seguro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1(Alta)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Jornada do usuário reduzida (máx. 3 passos), confirmação por e-mail.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RF1,RF7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RF4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Funcional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Acessibilidade (Leitor de texto, Alto contraste)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2(Média)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Implementar WCAG 2.1, botão de alto contraste, tags ARIA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RNF3, RNF4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RF6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Funcional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Agenda e Eventos (Calendário, inscrições, Lembretes)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2(Média)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Calendário interativo, notificações por e-mail, gestão de vagas.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RF7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HU1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História de Usuário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Gestor: Painel de controle centralizado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2(Média)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Dashboard com: métricas de doações, gerenciamento de eventos, relatórios de impacto.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RF1,RF6, RF7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RN1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Regras de Negócio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Crianças sem rosto visiveis em fotos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2(Média)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Ferramenta de edição de imagens no painel para desfocar rostos.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RF3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RN2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Regras de Negócio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Dados restrito ao gestor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2(Média)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Controle de acesso por perfil (admin/usuário).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RF7, RNF1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RF3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Funcional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Galeria de fotos e vídeos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3(baixa)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Upload múltiplo, organização por categorias, player integrado.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RN1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RF2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Funcional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Área de conteúdo e blog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3(baixa)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Editor de texto rico, agendamento de publicações, comentários moderados.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RNF6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RF5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Funcional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FAQ e SUPORTE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3(baixa)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Formulário de contato com captcha + base de conhecimento searchable.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HU3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Historia de Usuário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Visitantes: Seção de Missão/Valores /eventos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3(baixa)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Página "Sobre nós" com storytelling + lista pública de eventos.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RF2,RF6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RNF2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Não funcional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Escalabilidade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4(Futuro)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Arquitetura serverless (ex: AWS Lambda) ou balanceamento de carga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RF1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RNF3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Não funcional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Otimização para o SEO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4(Futuro)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Meta tags, URLs amigáveis, schema.org para eventos.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RF2,RF6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RNF5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Não funcional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Organização da Estrutura 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4(Futuro)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pt-BR" sz="600" u="none" cap="none" strike="noStrike"/>
                        <a:t>Documentação de código, padrão MVC.</a:t>
                      </a:r>
                      <a:endParaRPr sz="14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sz="600" u="none" cap="none" strike="noStrike"/>
                    </a:p>
                  </a:txBody>
                  <a:tcPr marT="0" marB="0" marR="10300" marL="103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type="title"/>
          </p:nvPr>
        </p:nvSpPr>
        <p:spPr>
          <a:xfrm>
            <a:off x="2418806" y="658812"/>
            <a:ext cx="7221583" cy="9143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pt-BR">
                <a:latin typeface="Arial"/>
                <a:ea typeface="Arial"/>
                <a:cs typeface="Arial"/>
                <a:sym typeface="Arial"/>
              </a:rPr>
              <a:t>Projeto De Baixa Fidelidade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3395" y="1439333"/>
            <a:ext cx="2644588" cy="54186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/>
          <p:nvPr>
            <p:ph type="title"/>
          </p:nvPr>
        </p:nvSpPr>
        <p:spPr>
          <a:xfrm>
            <a:off x="3340832" y="528183"/>
            <a:ext cx="551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pt-BR">
                <a:latin typeface="Arial"/>
                <a:ea typeface="Arial"/>
                <a:cs typeface="Arial"/>
                <a:sym typeface="Arial"/>
              </a:rPr>
              <a:t>Lista De Documentos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7"/>
          <p:cNvSpPr txBox="1"/>
          <p:nvPr/>
        </p:nvSpPr>
        <p:spPr>
          <a:xfrm>
            <a:off x="590100" y="1442575"/>
            <a:ext cx="11011800" cy="48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https://drive.google.com/file/d/1-aT8GMukdNDibKaY00n7CjZxAdjVorJz/view?usp=drive_link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https://drive.google.com/file/d/1-aVEKUFX5W_u1qQKIxtjt9t3wOJ_osCs/view?usp=drive_link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https://drive.google.com/file/d/13tkUX8Urd8i3j-qG4z5QGZJW_HE5R83P/view?usp=drive_link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https://docs.google.com/document/d/1i50NdsEFlRRwp4xJiGb1q_3LyHGLnHYv/edit?usp=drive_link&amp;ouid=109211798015080633145&amp;rtpof=true&amp;sd=true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https://drive.google.com/file/d/1-_6FApjllrw8trhml0nNGc_oxhHPR7Vc/view?usp=drive_link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https://docs.google.com/document/d/1-JA-N2nI28b751d4iypRBISaQsNnnffr/edit?usp=drive_link&amp;ouid=109211798015080633145&amp;rtpof=true&amp;sd=true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https://docs.google.com/document/d/13srxlcbOe4WffHv688fBZoosGYgC5sZw/edit?usp=drive_link&amp;ouid=109211798015080633145&amp;rtpof=true&amp;sd=true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6c43b4c937_0_0"/>
          <p:cNvSpPr txBox="1"/>
          <p:nvPr>
            <p:ph type="title"/>
          </p:nvPr>
        </p:nvSpPr>
        <p:spPr>
          <a:xfrm>
            <a:off x="838200" y="776027"/>
            <a:ext cx="10515600" cy="914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36c43b4c937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pt-BR" u="sng">
                <a:solidFill>
                  <a:schemeClr val="hlink"/>
                </a:solidFill>
                <a:hlinkClick r:id="rId3"/>
              </a:rPr>
              <a:t>https://docs.google.com/spreadsheets/d/1-XlMlpx7lwLykh24HiViTOPp_z8RVgIK/edit?usp=sharing&amp;ouid=109211798015080633145&amp;rtpof=true&amp;sd=true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/>
          <p:nvPr>
            <p:ph type="title"/>
          </p:nvPr>
        </p:nvSpPr>
        <p:spPr>
          <a:xfrm>
            <a:off x="838200" y="776377"/>
            <a:ext cx="10515600" cy="9143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pt-BR">
                <a:latin typeface="Arial"/>
                <a:ea typeface="Arial"/>
                <a:cs typeface="Arial"/>
                <a:sym typeface="Arial"/>
              </a:rPr>
              <a:t>Obrigado pela Atenção!</a:t>
            </a:r>
            <a:endParaRPr/>
          </a:p>
        </p:txBody>
      </p:sp>
      <p:pic>
        <p:nvPicPr>
          <p:cNvPr id="145" name="Google Shape;14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87637" y="2164971"/>
            <a:ext cx="7216726" cy="40413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2023-02-06T13:22:50Z</dcterms:created>
  <dc:creator>Estúdio 02</dc:creator>
</cp:coreProperties>
</file>