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Bodoni"/>
      <p:bold r:id="rId29"/>
      <p:boldItalic r:id="rId30"/>
    </p:embeddedFon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DC6E17-8A52-4CE5-A7F4-B3D5986575C2}">
  <a:tblStyle styleId="{55DC6E17-8A52-4CE5-A7F4-B3D5986575C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doni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Black-regular.fntdata"/><Relationship Id="rId30" Type="http://schemas.openxmlformats.org/officeDocument/2006/relationships/font" Target="fonts/Bodoni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c43b76589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c43b7658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c43b76589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c43b7658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c43b76589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c43b7658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c43b76589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c43b7658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c43b7658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c43b765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c43b76589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c43b7658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c43b76589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6c43b7658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c43b76589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c43b76589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c43b765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c43b76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c43b76589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c43b7658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c43b7658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c43b7658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8200" y="776027"/>
            <a:ext cx="10515600" cy="914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776027"/>
            <a:ext cx="10515600" cy="914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776027"/>
            <a:ext cx="10515600" cy="914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776027"/>
            <a:ext cx="10515600" cy="914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, Aplicativo&#10;&#10;Descrição gerada automaticamente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776027"/>
            <a:ext cx="10515600" cy="914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2855344" y="273475"/>
            <a:ext cx="646118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Atividade de Extensão I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-aVEKUFX5W_u1qQKIxtjt9t3wOJ_osCs/view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rive.google.com/file/d/1-aT8GMukdNDibKaY00n7CjZxAdjVorJz/view?usp=drive_link" TargetMode="External"/><Relationship Id="rId4" Type="http://schemas.openxmlformats.org/officeDocument/2006/relationships/hyperlink" Target="https://drive.google.com/file/d/1-aVEKUFX5W_u1qQKIxtjt9t3wOJ_osCs/view?usp=drive_link" TargetMode="External"/><Relationship Id="rId9" Type="http://schemas.openxmlformats.org/officeDocument/2006/relationships/hyperlink" Target="https://docs.google.com/document/d/13srxlcbOe4WffHv688fBZoosGYgC5sZw/edit?usp=drive_link&amp;ouid=109211798015080633145&amp;rtpof=true&amp;sd=true" TargetMode="External"/><Relationship Id="rId5" Type="http://schemas.openxmlformats.org/officeDocument/2006/relationships/hyperlink" Target="https://drive.google.com/file/d/13tkUX8Urd8i3j-qG4z5QGZJW_HE5R83P/view?usp=drive_link" TargetMode="External"/><Relationship Id="rId6" Type="http://schemas.openxmlformats.org/officeDocument/2006/relationships/hyperlink" Target="https://docs.google.com/document/d/1i50NdsEFlRRwp4xJiGb1q_3LyHGLnHYv/edit?usp=drive_link&amp;ouid=109211798015080633145&amp;rtpof=true&amp;sd=true" TargetMode="External"/><Relationship Id="rId7" Type="http://schemas.openxmlformats.org/officeDocument/2006/relationships/hyperlink" Target="https://drive.google.com/file/d/1-_6FApjllrw8trhml0nNGc_oxhHPR7Vc/view?usp=drive_link" TargetMode="External"/><Relationship Id="rId8" Type="http://schemas.openxmlformats.org/officeDocument/2006/relationships/hyperlink" Target="https://docs.google.com/document/d/1-JA-N2nI28b751d4iypRBISaQsNnnffr/edit?usp=drive_link&amp;ouid=109211798015080633145&amp;rtpof=true&amp;sd=tru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30701" y="1463039"/>
            <a:ext cx="10930597" cy="1048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pt-BR" sz="5000">
                <a:latin typeface="Arial"/>
                <a:ea typeface="Arial"/>
                <a:cs typeface="Arial"/>
                <a:sym typeface="Arial"/>
              </a:rPr>
              <a:t>ATIVIDADE DE EXTENSÃO I, II e III</a:t>
            </a:r>
            <a:br>
              <a:rPr b="1" lang="pt-BR" sz="5000">
                <a:latin typeface="Arial"/>
                <a:ea typeface="Arial"/>
                <a:cs typeface="Arial"/>
                <a:sym typeface="Arial"/>
              </a:rPr>
            </a:br>
            <a:r>
              <a:rPr lang="pt-BR" sz="2600">
                <a:latin typeface="Arial"/>
                <a:ea typeface="Arial"/>
                <a:cs typeface="Arial"/>
                <a:sym typeface="Arial"/>
              </a:rPr>
              <a:t>Especificar qual a equipe está fazendo das destacadas acima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524000" y="4079875"/>
            <a:ext cx="1019438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i="0" lang="pt-BR" sz="2300" u="none" strike="noStrike"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b="0" i="0" lang="pt-BR" sz="2300" u="none" strike="noStrike">
                <a:latin typeface="Arial"/>
                <a:ea typeface="Arial"/>
                <a:cs typeface="Arial"/>
                <a:sym typeface="Arial"/>
              </a:rPr>
              <a:t>: Análise e Desenvolvimento de Sistemas e Sistemas de Informação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pt-BR" sz="2300">
                <a:latin typeface="Arial"/>
                <a:ea typeface="Arial"/>
                <a:cs typeface="Arial"/>
                <a:sym typeface="Arial"/>
              </a:rPr>
              <a:t>Instituição do 3º Setor:</a:t>
            </a:r>
            <a:r>
              <a:rPr lang="pt-BR" sz="2300">
                <a:latin typeface="Arial"/>
                <a:ea typeface="Arial"/>
                <a:cs typeface="Arial"/>
                <a:sym typeface="Arial"/>
              </a:rPr>
              <a:t> Coloque o nome da Instituição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pt-BR" sz="2300">
                <a:latin typeface="Arial"/>
                <a:ea typeface="Arial"/>
                <a:cs typeface="Arial"/>
                <a:sym typeface="Arial"/>
              </a:rPr>
              <a:t>Equipe: </a:t>
            </a:r>
            <a:r>
              <a:rPr lang="pt-BR" sz="2300">
                <a:latin typeface="Arial"/>
                <a:ea typeface="Arial"/>
                <a:cs typeface="Arial"/>
                <a:sym typeface="Arial"/>
              </a:rPr>
              <a:t>Colocar o nome dos integrantes da equipe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pt-BR" sz="2300">
                <a:latin typeface="Arial"/>
                <a:ea typeface="Arial"/>
                <a:cs typeface="Arial"/>
                <a:sym typeface="Arial"/>
              </a:rPr>
              <a:t>Professor Articulador</a:t>
            </a:r>
            <a:r>
              <a:rPr lang="pt-BR" sz="2300">
                <a:latin typeface="Arial"/>
                <a:ea typeface="Arial"/>
                <a:cs typeface="Arial"/>
                <a:sym typeface="Arial"/>
              </a:rPr>
              <a:t>: Antônio Carlos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Prioridade dos Itens</a:t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2" title="backlog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00" y="1690725"/>
            <a:ext cx="11709798" cy="45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Detalhes dos Itens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3" title="backlog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0" y="1590525"/>
            <a:ext cx="11751475" cy="45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Detalhes Backlog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4" title="backlog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14500"/>
            <a:ext cx="10663249" cy="46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Requisitos Funcionais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625075" y="1893100"/>
            <a:ext cx="11162100" cy="47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https://drive.google.com/file/d/1-aVEKUFX5W_u1qQKIxtjt9t3wOJ_osCs/view?usp=sharing</a:t>
            </a:r>
            <a:endParaRPr/>
          </a:p>
          <a:p>
            <a:pPr indent="0" lvl="0" marL="0" marR="36271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Análise de requisitos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703576" rtl="0" algn="l">
              <a:lnSpc>
                <a:spcPct val="115000"/>
              </a:lnSpc>
              <a:spcBef>
                <a:spcPts val="3936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1 REQUISITOS FUNCIONAIS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192" lvl="0" marL="0" marR="338328" rtl="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RF1 Doações online (integração com Sistema </a:t>
            </a:r>
            <a:r>
              <a:rPr b="1" lang="pt-BR" sz="7940">
                <a:solidFill>
                  <a:srgbClr val="2727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pagamento)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0480" lvl="0" marL="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RF2 </a:t>
            </a:r>
            <a:r>
              <a:rPr b="1" lang="pt-BR" sz="7940">
                <a:solidFill>
                  <a:srgbClr val="323200"/>
                </a:solidFill>
                <a:latin typeface="Arial"/>
                <a:ea typeface="Arial"/>
                <a:cs typeface="Arial"/>
                <a:sym typeface="Arial"/>
              </a:rPr>
              <a:t>Área </a:t>
            </a:r>
            <a:r>
              <a:rPr b="1" lang="pt-BR" sz="7940">
                <a:solidFill>
                  <a:srgbClr val="2F2F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conteúdo </a:t>
            </a:r>
            <a:r>
              <a:rPr b="1" lang="pt-BR" sz="7940">
                <a:solidFill>
                  <a:srgbClr val="2828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blog(publicação de noticias</a:t>
            </a:r>
            <a:r>
              <a:rPr b="1" lang="pt-BR" sz="7940">
                <a:solidFill>
                  <a:srgbClr val="666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eventos </a:t>
            </a:r>
            <a:r>
              <a:rPr b="1" lang="pt-BR" sz="7940">
                <a:solidFill>
                  <a:srgbClr val="2929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artigos educativos)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0480" lvl="0" marL="0" marR="0" rtl="0" algn="l">
              <a:lnSpc>
                <a:spcPct val="115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RF3 Galeria de fotos </a:t>
            </a:r>
            <a:r>
              <a:rPr b="1" lang="pt-BR" sz="794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videos (compartilhamento de </a:t>
            </a:r>
            <a:r>
              <a:rPr b="1" lang="pt-BR" sz="794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momentos </a:t>
            </a:r>
            <a:r>
              <a:rPr b="1" lang="pt-BR" sz="7940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atividades da </a:t>
            </a:r>
            <a:r>
              <a:rPr b="1" lang="pt-BR" sz="794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Associação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RF4 Acessibilidade </a:t>
            </a:r>
            <a:r>
              <a:rPr b="1" lang="pt-BR" sz="7940">
                <a:solidFill>
                  <a:srgbClr val="3434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pt-BR" sz="794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inclusão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pt-BR" sz="794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funcionalidades </a:t>
            </a:r>
            <a:r>
              <a:rPr b="1" lang="pt-BR" sz="7940">
                <a:solidFill>
                  <a:srgbClr val="272700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pessoas com deficiência como </a:t>
            </a:r>
            <a:r>
              <a:rPr b="1" lang="pt-BR" sz="7940">
                <a:solidFill>
                  <a:srgbClr val="393900"/>
                </a:solidFill>
                <a:latin typeface="Arial"/>
                <a:ea typeface="Arial"/>
                <a:cs typeface="Arial"/>
                <a:sym typeface="Arial"/>
              </a:rPr>
              <a:t>leitura </a:t>
            </a:r>
            <a:r>
              <a:rPr b="1" lang="pt-BR" sz="7940">
                <a:solidFill>
                  <a:srgbClr val="4242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pt-BR" sz="7940">
                <a:solidFill>
                  <a:srgbClr val="414100"/>
                </a:solidFill>
                <a:latin typeface="Arial"/>
                <a:ea typeface="Arial"/>
                <a:cs typeface="Arial"/>
                <a:sym typeface="Arial"/>
              </a:rPr>
              <a:t>texto </a:t>
            </a:r>
            <a:r>
              <a:rPr b="1" lang="pt-BR" sz="7940">
                <a:solidFill>
                  <a:srgbClr val="4F4F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alto </a:t>
            </a:r>
            <a:r>
              <a:rPr b="1" lang="pt-BR" sz="7940">
                <a:solidFill>
                  <a:srgbClr val="292900"/>
                </a:solidFill>
                <a:latin typeface="Arial"/>
                <a:ea typeface="Arial"/>
                <a:cs typeface="Arial"/>
                <a:sym typeface="Arial"/>
              </a:rPr>
              <a:t>contraste</a:t>
            </a:r>
            <a:r>
              <a:rPr b="1" lang="pt-BR" sz="7940">
                <a:solidFill>
                  <a:srgbClr val="2E2E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1" sz="7940">
              <a:solidFill>
                <a:srgbClr val="2E2E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44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RF5 FAQ </a:t>
            </a:r>
            <a:r>
              <a:rPr b="1" lang="pt-BR" sz="7940">
                <a:solidFill>
                  <a:srgbClr val="2B2B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SUPORTE(</a:t>
            </a:r>
            <a:r>
              <a:rPr b="1" lang="pt-BR" sz="794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Seção </a:t>
            </a:r>
            <a:r>
              <a:rPr b="1" lang="pt-BR" sz="7940">
                <a:solidFill>
                  <a:srgbClr val="2727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perguntas frequentes </a:t>
            </a:r>
            <a:r>
              <a:rPr b="1" lang="pt-BR" sz="7940">
                <a:solidFill>
                  <a:srgbClr val="2727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um canal de atendimento)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3528" lvl="0" marL="0" marR="164592" rtl="0" algn="l">
              <a:lnSpc>
                <a:spcPct val="115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RF6 Agenda </a:t>
            </a:r>
            <a:r>
              <a:rPr b="1" lang="pt-BR" sz="7940">
                <a:solidFill>
                  <a:srgbClr val="2B2B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Eventos (Calendário com atividades</a:t>
            </a:r>
            <a:r>
              <a:rPr b="1" lang="pt-BR" sz="7940">
                <a:solidFill>
                  <a:srgbClr val="E4E4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inscrições online </a:t>
            </a:r>
            <a:r>
              <a:rPr b="1" lang="pt-BR" sz="794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lembretes)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2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RF7 </a:t>
            </a:r>
            <a:r>
              <a:rPr b="1" lang="pt-BR" sz="7940">
                <a:solidFill>
                  <a:srgbClr val="272700"/>
                </a:solidFill>
                <a:latin typeface="Arial"/>
                <a:ea typeface="Arial"/>
                <a:cs typeface="Arial"/>
                <a:sym typeface="Arial"/>
              </a:rPr>
              <a:t>Cadastro </a:t>
            </a:r>
            <a:r>
              <a:rPr b="1" lang="pt-BR" sz="7940">
                <a:solidFill>
                  <a:srgbClr val="3636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login </a:t>
            </a:r>
            <a:r>
              <a:rPr b="1" lang="pt-BR" sz="7940">
                <a:solidFill>
                  <a:srgbClr val="2A2A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Usuários (Voluntários</a:t>
            </a:r>
            <a:r>
              <a:rPr b="1" lang="pt-BR" sz="7940">
                <a:solidFill>
                  <a:srgbClr val="E6E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pt-BR" sz="7940">
                <a:solidFill>
                  <a:srgbClr val="272700"/>
                </a:solidFill>
                <a:latin typeface="Arial"/>
                <a:ea typeface="Arial"/>
                <a:cs typeface="Arial"/>
                <a:sym typeface="Arial"/>
              </a:rPr>
              <a:t>doadores</a:t>
            </a:r>
            <a:r>
              <a:rPr b="1" lang="pt-BR" sz="794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1" sz="794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39951" lvl="0" marL="0" marR="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Requisitos Não Funcionais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2023872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2 REQUISITOS NÃO FUNCIONAIS </a:t>
            </a:r>
            <a:endParaRPr b="1" sz="210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56032" rtl="0" algn="l">
              <a:lnSpc>
                <a:spcPct val="115000"/>
              </a:lnSpc>
              <a:spcBef>
                <a:spcPts val="9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RNF1 </a:t>
            </a:r>
            <a:r>
              <a:rPr b="1" lang="pt-BR" sz="210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proteção </a:t>
            </a: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de dados </a:t>
            </a:r>
            <a:r>
              <a:rPr b="1" lang="pt-BR" sz="2100">
                <a:solidFill>
                  <a:srgbClr val="262600"/>
                </a:solidFill>
                <a:latin typeface="Arial"/>
                <a:ea typeface="Arial"/>
                <a:cs typeface="Arial"/>
                <a:sym typeface="Arial"/>
              </a:rPr>
              <a:t>dos </a:t>
            </a:r>
            <a:r>
              <a:rPr b="1" lang="pt-BR" sz="2100">
                <a:solidFill>
                  <a:srgbClr val="282800"/>
                </a:solidFill>
                <a:latin typeface="Arial"/>
                <a:ea typeface="Arial"/>
                <a:cs typeface="Arial"/>
                <a:sym typeface="Arial"/>
              </a:rPr>
              <a:t>usuários </a:t>
            </a: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LGPD RNF2Capacidade de Suportar um crescimento da </a:t>
            </a:r>
            <a:endParaRPr b="1" sz="210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1545336" rtl="0" algn="l">
              <a:lnSpc>
                <a:spcPct val="115000"/>
              </a:lnSpc>
              <a:spcBef>
                <a:spcPts val="64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comunidade sem perder desempenho </a:t>
            </a:r>
            <a:endParaRPr b="1" sz="210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984503" rtl="0" algn="l">
              <a:lnSpc>
                <a:spcPct val="115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RNF3 Site adaptável para mobile </a:t>
            </a:r>
            <a:r>
              <a:rPr b="1" lang="pt-BR" sz="2100">
                <a:solidFill>
                  <a:srgbClr val="2C2C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pt-BR" sz="2100">
                <a:solidFill>
                  <a:srgbClr val="272700"/>
                </a:solidFill>
                <a:latin typeface="Arial"/>
                <a:ea typeface="Arial"/>
                <a:cs typeface="Arial"/>
                <a:sym typeface="Arial"/>
              </a:rPr>
              <a:t>desktop </a:t>
            </a:r>
            <a:endParaRPr b="1" sz="2100">
              <a:solidFill>
                <a:srgbClr val="272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RNF4 interface intuitiva para facilitar a usabilidade do usuário </a:t>
            </a:r>
            <a:endParaRPr b="1" sz="210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39496" rtl="0" algn="l">
              <a:lnSpc>
                <a:spcPct val="115000"/>
              </a:lnSpc>
              <a:spcBef>
                <a:spcPts val="112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RNF5 Organização da Estrutura para melhorias RNF6 Otimização para mecanismos de busca facilitando a descoberta de novas pessoas </a:t>
            </a:r>
            <a:endParaRPr b="1" sz="2100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39951" lvl="0" marL="0" marR="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Deve </a:t>
            </a:r>
            <a:r>
              <a:rPr b="1" lang="pt-BR" sz="2100">
                <a:solidFill>
                  <a:srgbClr val="292900"/>
                </a:solidFill>
                <a:latin typeface="Arial"/>
                <a:ea typeface="Arial"/>
                <a:cs typeface="Arial"/>
                <a:sym typeface="Arial"/>
              </a:rPr>
              <a:t>operar </a:t>
            </a:r>
            <a:r>
              <a:rPr b="1" lang="pt-BR" sz="2100">
                <a:solidFill>
                  <a:srgbClr val="2B2B00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b="1" lang="pt-BR" sz="2100">
                <a:solidFill>
                  <a:srgbClr val="292900"/>
                </a:solidFill>
                <a:latin typeface="Arial"/>
                <a:ea typeface="Arial"/>
                <a:cs typeface="Arial"/>
                <a:sym typeface="Arial"/>
              </a:rPr>
              <a:t>computadores </a:t>
            </a:r>
            <a:r>
              <a:rPr b="1" lang="pt-BR" sz="2100">
                <a:solidFill>
                  <a:srgbClr val="282800"/>
                </a:solidFill>
                <a:latin typeface="Arial"/>
                <a:ea typeface="Arial"/>
                <a:cs typeface="Arial"/>
                <a:sym typeface="Arial"/>
              </a:rPr>
              <a:t>de baixa capacidade</a:t>
            </a:r>
            <a:endParaRPr b="1"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Tela 1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7" title="TEL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25" y="1535900"/>
            <a:ext cx="10697774" cy="507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TELA2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8" title="TELA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25" y="1588300"/>
            <a:ext cx="10698950" cy="50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TELA3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9" title="TELA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52575"/>
            <a:ext cx="10515600" cy="5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3340832" y="528183"/>
            <a:ext cx="551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Lista De Documentos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590100" y="1442575"/>
            <a:ext cx="110118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https://drive.google.com/file/d/1-aT8GMukdNDibKaY00n7CjZxAdjVorJz/view?usp=drive_link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https://drive.google.com/file/d/1-aVEKUFX5W_u1qQKIxtjt9t3wOJ_osCs/view?usp=drive_link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https://drive.google.com/file/d/13tkUX8Urd8i3j-qG4z5QGZJW_HE5R83P/view?usp=drive_link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https://docs.google.com/document/d/1i50NdsEFlRRwp4xJiGb1q_3LyHGLnHYv/edit?usp=drive_link&amp;ouid=109211798015080633145&amp;rtpof=true&amp;sd=true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https://drive.google.com/file/d/1-_6FApjllrw8trhml0nNGc_oxhHPR7Vc/view?usp=drive_link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https://docs.google.com/document/d/1-JA-N2nI28b751d4iypRBISaQsNnnffr/edit?usp=drive_link&amp;ouid=109211798015080633145&amp;rtpof=true&amp;sd=true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https://docs.google.com/document/d/13srxlcbOe4WffHv688fBZoosGYgC5sZw/edit?usp=drive_link&amp;ouid=109211798015080633145&amp;rtpof=true&amp;sd=true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838200" y="776377"/>
            <a:ext cx="10515600" cy="9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Obrigado pela Atenção!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7637" y="2164971"/>
            <a:ext cx="7216726" cy="404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776377"/>
            <a:ext cx="10515600" cy="9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1358"/>
              </a:buClr>
              <a:buSzPts val="4400"/>
              <a:buFont typeface="Arial Black"/>
              <a:buNone/>
            </a:pPr>
            <a:r>
              <a:rPr b="1" lang="pt-BR">
                <a:solidFill>
                  <a:srgbClr val="4E1358"/>
                </a:solidFill>
                <a:latin typeface="Arial Black"/>
                <a:ea typeface="Arial Black"/>
                <a:cs typeface="Arial Black"/>
                <a:sym typeface="Arial Black"/>
              </a:rPr>
              <a:t>Sumário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14"/>
          <p:cNvGraphicFramePr/>
          <p:nvPr/>
        </p:nvGraphicFramePr>
        <p:xfrm>
          <a:off x="838200" y="169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{55DC6E17-8A52-4CE5-A7F4-B3D5986575C2}</a:tableStyleId>
              </a:tblPr>
              <a:tblGrid>
                <a:gridCol w="2864525"/>
                <a:gridCol w="3152500"/>
                <a:gridCol w="3152500"/>
                <a:gridCol w="1795075"/>
              </a:tblGrid>
              <a:tr h="30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ITEM</a:t>
                      </a:r>
                      <a:endParaRPr/>
                    </a:p>
                  </a:txBody>
                  <a:tcPr marT="0" marB="0" marR="0" marL="0" anchor="ctr" anchorCtr="1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pt-BR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Assunto</a:t>
                      </a:r>
                      <a:endParaRPr/>
                    </a:p>
                  </a:txBody>
                  <a:tcPr marT="0" marB="0" marR="0" marL="0" anchor="ctr" anchorCtr="1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pt-BR" sz="2000" u="none" cap="none" strike="noStrike"/>
                        <a:t>Ferramenta</a:t>
                      </a:r>
                      <a:endParaRPr sz="2000" u="none" cap="none" strike="noStrike"/>
                    </a:p>
                  </a:txBody>
                  <a:tcPr marT="0" marB="0" marR="0" marL="0" anchor="ctr" anchorCtr="1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pt-BR" sz="2000" u="none" cap="none" strike="noStrike"/>
                        <a:t>Tempo</a:t>
                      </a:r>
                      <a:endParaRPr sz="2000" u="none" cap="none" strike="noStrike"/>
                    </a:p>
                  </a:txBody>
                  <a:tcPr marT="0" marB="0" marR="0" marL="0" anchor="ctr" anchorCtr="1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8E2F3"/>
                    </a:solidFill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MOTIVAÇÃO / PROBLEMA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Árvore de Problemas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 min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4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2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OBJETIVOS DO SISTEMA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Árvore de Objetivos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 min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721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3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BACKLOG DO PRODUTO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Lista das Funcionalidades,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por objetivo específico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 min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96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4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PROTÓTIPO DE BAIXA/ALTA FIDELIDADE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QR Code do Protótipo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(foco na essência do sistema e nos aspectos inovadores da solução)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de 7 a</a:t>
                      </a:r>
                      <a:endParaRPr sz="2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10 min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5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ARQUITETURA DO SISTEMA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Projeto Físico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 min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721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6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LISTA DOS DOCUMENTOS PRODUZIDOS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Lista dos artefatos 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link para documentação completa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 min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 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 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TEMPO TOTAL DA APRESENTAÇÃO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12 a</a:t>
                      </a:r>
                      <a:endParaRPr sz="2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/>
                        <a:t>15 min</a:t>
                      </a:r>
                      <a:endParaRPr sz="2000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03" y="1200150"/>
            <a:ext cx="10058400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>
            <p:ph type="title"/>
          </p:nvPr>
        </p:nvSpPr>
        <p:spPr>
          <a:xfrm>
            <a:off x="3096986" y="528182"/>
            <a:ext cx="5902234" cy="9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lang="pt-BR">
                <a:latin typeface="Bodoni"/>
                <a:ea typeface="Bodoni"/>
                <a:cs typeface="Bodoni"/>
                <a:sym typeface="Bodoni"/>
              </a:rPr>
              <a:t>Árvore De Problemas</a:t>
            </a:r>
            <a:endParaRPr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687285" y="2904254"/>
            <a:ext cx="6096000" cy="979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554126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541264" rtl="0" algn="l">
              <a:spcBef>
                <a:spcPts val="744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525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541264" rtl="0" algn="ctr">
              <a:spcBef>
                <a:spcPts val="744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2525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776377"/>
            <a:ext cx="10515600" cy="9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Objetivos Do Sistema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09451" y="2625634"/>
            <a:ext cx="78079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 de um sistema de pagamento diretamente no site da instituição.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09451" y="3174275"/>
            <a:ext cx="69958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Atualizar o site com galerias de fotos, vídeos e atividades da Associação.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09451" y="3722916"/>
            <a:ext cx="67796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 de banco de dados para doadores.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09451" y="4271557"/>
            <a:ext cx="104502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um sistema digital simples, acessível e personalizável para facilitar a rotina da instituição.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67936" y="2742613"/>
            <a:ext cx="141515" cy="135374"/>
          </a:xfrm>
          <a:prstGeom prst="flowChartConnector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67936" y="3291254"/>
            <a:ext cx="141515" cy="135374"/>
          </a:xfrm>
          <a:prstGeom prst="flowChartConnector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367935" y="3839895"/>
            <a:ext cx="141515" cy="135374"/>
          </a:xfrm>
          <a:prstGeom prst="flowChartConnector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67934" y="4388536"/>
            <a:ext cx="141515" cy="135374"/>
          </a:xfrm>
          <a:prstGeom prst="flowChartConnector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09449" y="4703219"/>
            <a:ext cx="96926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mais funcional e interativo.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67933" y="4820198"/>
            <a:ext cx="141515" cy="135374"/>
          </a:xfrm>
          <a:prstGeom prst="flowChartConnector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346269" y="580434"/>
            <a:ext cx="7221583" cy="9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Backlog Do Projeto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1" name="Google Shape;121;p17"/>
          <p:cNvGraphicFramePr/>
          <p:nvPr/>
        </p:nvGraphicFramePr>
        <p:xfrm>
          <a:off x="162836" y="14947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{55DC6E17-8A52-4CE5-A7F4-B3D5986575C2}</a:tableStyleId>
              </a:tblPr>
              <a:tblGrid>
                <a:gridCol w="379250"/>
                <a:gridCol w="182050"/>
                <a:gridCol w="580250"/>
                <a:gridCol w="1285675"/>
                <a:gridCol w="640950"/>
                <a:gridCol w="2195875"/>
                <a:gridCol w="800225"/>
                <a:gridCol w="379250"/>
                <a:gridCol w="379250"/>
                <a:gridCol w="379250"/>
                <a:gridCol w="2491700"/>
                <a:gridCol w="1930400"/>
              </a:tblGrid>
              <a:tr h="276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ID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Categoria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Item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Prioridade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Detalhes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Dependências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SPRINT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DURAÇÃO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ITENS(Prioridade1)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ENTREGAS ESPERADAS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00"/>
                        <a:t>RF7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Funcional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cadastro e login de Usuários(Voluntários, Doadores)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Sistema de autenticação básica por Email/ senha/campo obrigatório validados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RNF1, RN3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 Semana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RF7(cadastro/Login), RNF1 (LGPD), RF1 (Doações), RN4(Cadastro obrigatório)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Sistema de autenticação seguro + fluxo básico de doações com compliance legal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00"/>
                        <a:t>RNF1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Não 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Proteção de Dados LGPD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Criptografia de dados, política de privacidade visível, consentimento explícito para coleta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RF7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2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 Semana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RNF3 (Responsividade), RNF4 (UI intuitiva), RNF7 (Performance), HU2 (Experiência doador)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Site acessível em dispositivos móveis/desktop com jornada simplificada de doação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RF1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Doações online (integração com pagamentos)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Integração com gateways (ex: PagSeguro, Stripe). Opções: cartão, PIX, boleto.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RF7,RNF1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2 Semana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RF4 (Acessibilidade), RF6 (Eventos), HU1 (Painel gestor), RN1 (Proteção crianças), RN2 (Controle acesso)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Painel administrativo funcional + eventos com proteção de dados e imagens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RN4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Regras de Negócios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Cadastro obrigatório para doações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Bloquear acesso ao fluxo de doação sem login.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RF1,RF7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não funcional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Site adaptável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Layout responsivo usando Bootstrap ou similar.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RNF4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não funcional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Interface intuitiva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simplificado com navegação clara (testes de usabilidade).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RNF7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não 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Operar em computadores de baixa capacidade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Otimização de imagens, carregamento assíncrono,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HU2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História de Usuário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Doador: Processo simples e seguro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1(Alta)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Jornada do usuário reduzida (máx. 3 passos), confirmação por e-mail.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RF1,RF7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RF4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Acessibilidade (Leitor de texto, Alto contraste)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2(Média)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Implementar WCAG 2.1, botão de alto contraste, tags ARIA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RNF3, RNF4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RF6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Agenda e Eventos (Calendário, inscrições, Lembretes)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2(Média)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Calendário interativo, notificações por e-mail, gestão de vagas.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RF7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HU1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História de Usuário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Gestor: Painel de controle centralizado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2(Média)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Dashboard com: métricas de doações, gerenciamento de eventos, relatórios de impacto.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RF1,RF6, RF7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RN1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Regras de Negócio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Crianças sem rosto visiveis em fotos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2(Média)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Ferramenta de edição de imagens no painel para desfocar rostos.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RN2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Regras de Negócio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Dados restrito ao gestor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2(Média)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Controle de acesso por perfil (admin/usuário).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RF7, RNF1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Galeria de fotos e vídeos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3(baixa)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Upload múltiplo, organização por categorias, player integrado.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RN1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RF2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Área de conteúdo e blog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3(baixa)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Editor de texto rico, agendamento de publicações, comentários moderados.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RNF6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RF5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FAQ e SUPORTE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3(baixa)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Formulário de contato com captcha + base de conhecimento searchable.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HU3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Historia de Usuário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Visitantes: Seção de Missão/Valores /eventos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3(baixa)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Página "Sobre nós" com storytelling + lista pública de eventos.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RF2,RF6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RNF2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Não 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Escalabilidade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4(Futuro)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Arquitetura serverless (ex: AWS Lambda) ou balanceamento de carga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RF1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RNF3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Não 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Otimização para o SEO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4(Futuro)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Meta tags, URLs amigáveis, schema.org para eventos.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RF2,RF6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RNF5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Não funcional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Organização da Estrutura 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4(Futuro)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600"/>
                        <a:t>Documentação de código, padrão MVC.</a:t>
                      </a:r>
                      <a:endParaRPr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0" marB="0" marR="10300" marL="103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2418806" y="658812"/>
            <a:ext cx="7221583" cy="9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Projeto De Baixa Fidelidade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725" y="1573125"/>
            <a:ext cx="5627424" cy="51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Itens do Backlog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 title="backlog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75" y="1825625"/>
            <a:ext cx="10870402" cy="41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Itens do Backlog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0" title="backlog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00" y="1825625"/>
            <a:ext cx="116086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838200" y="776027"/>
            <a:ext cx="10515600" cy="9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Prioridade dos Itens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1" title="backlog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00" y="1586125"/>
            <a:ext cx="11644327" cy="45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