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12192000"/>
  <p:notesSz cx="6858000" cy="9144000"/>
  <p:embeddedFontLst>
    <p:embeddedFont>
      <p:font typeface="Montserrat"/>
      <p:regular r:id="rId23"/>
      <p:bold r:id="rId24"/>
      <p:italic r:id="rId25"/>
      <p:boldItalic r:id="rId26"/>
    </p:embeddedFont>
    <p:embeddedFont>
      <p:font typeface="Oswald Light"/>
      <p:regular r:id="rId27"/>
      <p:bold r:id="rId28"/>
    </p:embeddedFont>
    <p:embeddedFont>
      <p:font typeface="Arial Black"/>
      <p:regular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0" roundtripDataSignature="AMtx7mjUXUOqlN0R86RoKuYKfFxKOAK+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1A9C1A3-4CB4-4DC8-972E-EB1F6B8AADA0}">
  <a:tblStyle styleId="{A1A9C1A3-4CB4-4DC8-972E-EB1F6B8AADA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D6A98FEF-60F5-4C99-A5A9-D764029856C5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Montserrat-bold.fntdata"/><Relationship Id="rId23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ontserrat-boldItalic.fntdata"/><Relationship Id="rId25" Type="http://schemas.openxmlformats.org/officeDocument/2006/relationships/font" Target="fonts/Montserrat-italic.fntdata"/><Relationship Id="rId28" Type="http://schemas.openxmlformats.org/officeDocument/2006/relationships/font" Target="fonts/OswaldLight-bold.fntdata"/><Relationship Id="rId27" Type="http://schemas.openxmlformats.org/officeDocument/2006/relationships/font" Target="fonts/Oswald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ArialBlack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36d1bd1b18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g36d1bd1b18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2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4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6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8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9" name="Google Shape;59;p3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0" name="Google Shape;60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3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nterface gráfica do usuário, Texto, Aplicativo&#10;&#10;Descrição gerada automaticamente" id="6" name="Google Shape;6;p2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22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2" name="Google Shape;12;p22"/>
          <p:cNvSpPr txBox="1"/>
          <p:nvPr/>
        </p:nvSpPr>
        <p:spPr>
          <a:xfrm>
            <a:off x="2855344" y="273475"/>
            <a:ext cx="6461184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5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Atividade de Extensão I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docs.google.com/document/d/1DT8JY9hXUahk0EIi2mgRmpNY9BvfYJ_B/edit?usp=drive_link&amp;ouid=102435076624201380137&amp;rtpof=true&amp;sd=true" TargetMode="External"/><Relationship Id="rId4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figma.com/design/07zxxPmrsufU7pOBAaSCDs/Intranet-Casa-Azul?node-id=1-4&amp;t=o8GMDQ8o3dajwJb3-1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/>
          <p:nvPr/>
        </p:nvSpPr>
        <p:spPr>
          <a:xfrm>
            <a:off x="629324" y="4266964"/>
            <a:ext cx="5957454" cy="2032913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699718" y="4521751"/>
            <a:ext cx="6203574" cy="16488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00"/>
              <a:buNone/>
            </a:pPr>
            <a:r>
              <a:rPr b="1" i="0" lang="pt-BR" sz="2000" u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Cursos</a:t>
            </a:r>
            <a:r>
              <a:rPr b="0" i="0" lang="pt-BR" sz="2000" u="none" strike="noStrik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: Análise e Desenvolvimento de Sistemas</a:t>
            </a:r>
            <a:endParaRPr sz="2000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000"/>
              <a:buNone/>
            </a:pPr>
            <a:r>
              <a:rPr b="1" lang="pt-BR" sz="20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Instituição do 3º Setor:</a:t>
            </a:r>
            <a:r>
              <a:rPr lang="pt-BR" sz="20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Casa Azul Felipe Augusto</a:t>
            </a:r>
            <a:endParaRPr b="1" sz="2000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000"/>
              <a:buNone/>
            </a:pPr>
            <a:r>
              <a:rPr b="1" lang="pt-BR" sz="20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Equipe: </a:t>
            </a:r>
            <a:r>
              <a:rPr lang="pt-BR" sz="20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Gabriel Vinicius Lima Soares</a:t>
            </a:r>
            <a:endParaRPr sz="2000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000"/>
              <a:buNone/>
            </a:pPr>
            <a:r>
              <a:rPr b="1" lang="pt-BR" sz="20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Professor Articulador</a:t>
            </a:r>
            <a:r>
              <a:rPr lang="pt-BR" sz="20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: Antônio Carlos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4920712" y="315132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65100">
              <a:srgbClr val="65B8A6">
                <a:alpha val="8392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5747287" y="269908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6573864" y="316402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6586778" y="2247046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7413355" y="269908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8252846" y="316402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9079421" y="269907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9079422" y="3616063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9905999" y="316402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9905998" y="2247046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8252846" y="4093927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9079422" y="4533045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0732575" y="3628978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0732575" y="4545961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9905999" y="501091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9079422" y="545002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8252846" y="5902063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9079423" y="6379927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9905999" y="5914978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11559152" y="501091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11572067" y="5927894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11559150" y="3164028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1572066" y="2247045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>
            <p:ph type="ctrTitle"/>
          </p:nvPr>
        </p:nvSpPr>
        <p:spPr>
          <a:xfrm>
            <a:off x="1405615" y="1178903"/>
            <a:ext cx="9561580" cy="8666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5000"/>
              <a:buFont typeface="Arial"/>
              <a:buNone/>
            </a:pPr>
            <a:r>
              <a:rPr b="1" lang="pt-BR" sz="50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ATIVIDADE DE EXTENSÃO I</a:t>
            </a:r>
            <a:endParaRPr sz="2600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9"/>
          <p:cNvSpPr/>
          <p:nvPr/>
        </p:nvSpPr>
        <p:spPr>
          <a:xfrm>
            <a:off x="-14837" y="55054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9"/>
          <p:cNvSpPr/>
          <p:nvPr/>
        </p:nvSpPr>
        <p:spPr>
          <a:xfrm>
            <a:off x="1642210" y="552964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9"/>
          <p:cNvSpPr/>
          <p:nvPr/>
        </p:nvSpPr>
        <p:spPr>
          <a:xfrm>
            <a:off x="843925" y="603764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9"/>
          <p:cNvSpPr/>
          <p:nvPr/>
        </p:nvSpPr>
        <p:spPr>
          <a:xfrm>
            <a:off x="843925" y="49974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9"/>
          <p:cNvSpPr/>
          <p:nvPr/>
        </p:nvSpPr>
        <p:spPr>
          <a:xfrm>
            <a:off x="-14837" y="44894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9"/>
          <p:cNvSpPr/>
          <p:nvPr/>
        </p:nvSpPr>
        <p:spPr>
          <a:xfrm>
            <a:off x="843925" y="400564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9"/>
          <p:cNvSpPr/>
          <p:nvPr/>
        </p:nvSpPr>
        <p:spPr>
          <a:xfrm>
            <a:off x="-14837" y="34734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9"/>
          <p:cNvSpPr/>
          <p:nvPr/>
        </p:nvSpPr>
        <p:spPr>
          <a:xfrm>
            <a:off x="10145162" y="623117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9"/>
          <p:cNvSpPr/>
          <p:nvPr/>
        </p:nvSpPr>
        <p:spPr>
          <a:xfrm>
            <a:off x="11003925" y="572317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9"/>
          <p:cNvSpPr/>
          <p:nvPr/>
        </p:nvSpPr>
        <p:spPr>
          <a:xfrm>
            <a:off x="11850592" y="4162885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9"/>
          <p:cNvSpPr/>
          <p:nvPr/>
        </p:nvSpPr>
        <p:spPr>
          <a:xfrm>
            <a:off x="11003924" y="365488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9"/>
          <p:cNvSpPr/>
          <p:nvPr/>
        </p:nvSpPr>
        <p:spPr>
          <a:xfrm>
            <a:off x="11003924" y="469507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9"/>
          <p:cNvSpPr/>
          <p:nvPr/>
        </p:nvSpPr>
        <p:spPr>
          <a:xfrm>
            <a:off x="9310591" y="5711075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9"/>
          <p:cNvSpPr/>
          <p:nvPr/>
        </p:nvSpPr>
        <p:spPr>
          <a:xfrm>
            <a:off x="10169353" y="521517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9"/>
          <p:cNvSpPr/>
          <p:nvPr/>
        </p:nvSpPr>
        <p:spPr>
          <a:xfrm>
            <a:off x="255814" y="759331"/>
            <a:ext cx="11715010" cy="5961992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9"/>
          <p:cNvSpPr txBox="1"/>
          <p:nvPr/>
        </p:nvSpPr>
        <p:spPr>
          <a:xfrm>
            <a:off x="843012" y="741605"/>
            <a:ext cx="47192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PROTÓTIPO DE 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ALTA 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FIDELIDADE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ce gráfica do usuário" id="297" name="Google Shape;297;p9"/>
          <p:cNvPicPr preferRelativeResize="0"/>
          <p:nvPr/>
        </p:nvPicPr>
        <p:blipFill rotWithShape="1">
          <a:blip r:embed="rId3">
            <a:alphaModFix/>
          </a:blip>
          <a:srcRect b="18220" l="60000" r="9174" t="18498"/>
          <a:stretch/>
        </p:blipFill>
        <p:spPr>
          <a:xfrm>
            <a:off x="3923217" y="1182187"/>
            <a:ext cx="4229156" cy="5160788"/>
          </a:xfrm>
          <a:prstGeom prst="rect">
            <a:avLst/>
          </a:prstGeom>
          <a:noFill/>
          <a:ln>
            <a:noFill/>
          </a:ln>
          <a:effectLst>
            <a:outerShdw blurRad="190500" rotWithShape="0" algn="tl">
              <a:srgbClr val="000000">
                <a:alpha val="69803"/>
              </a:srgbClr>
            </a:outerShdw>
          </a:effectLst>
        </p:spPr>
      </p:pic>
      <p:cxnSp>
        <p:nvCxnSpPr>
          <p:cNvPr id="298" name="Google Shape;298;p9"/>
          <p:cNvCxnSpPr>
            <a:stCxn id="299" idx="3"/>
          </p:cNvCxnSpPr>
          <p:nvPr/>
        </p:nvCxnSpPr>
        <p:spPr>
          <a:xfrm>
            <a:off x="7800230" y="3907291"/>
            <a:ext cx="1474200" cy="51930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00" name="Google Shape;300;p9"/>
          <p:cNvSpPr txBox="1"/>
          <p:nvPr/>
        </p:nvSpPr>
        <p:spPr>
          <a:xfrm>
            <a:off x="9287459" y="4327223"/>
            <a:ext cx="17155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Text Button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9"/>
          <p:cNvSpPr txBox="1"/>
          <p:nvPr/>
        </p:nvSpPr>
        <p:spPr>
          <a:xfrm>
            <a:off x="1999975" y="2683222"/>
            <a:ext cx="145526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Checkbox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Lembre login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9"/>
          <p:cNvSpPr txBox="1"/>
          <p:nvPr/>
        </p:nvSpPr>
        <p:spPr>
          <a:xfrm>
            <a:off x="6629757" y="741605"/>
            <a:ext cx="32772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Interface de login moderna</a:t>
            </a:r>
            <a:endParaRPr/>
          </a:p>
        </p:txBody>
      </p:sp>
      <p:sp>
        <p:nvSpPr>
          <p:cNvPr id="303" name="Google Shape;303;p9"/>
          <p:cNvSpPr txBox="1"/>
          <p:nvPr/>
        </p:nvSpPr>
        <p:spPr>
          <a:xfrm>
            <a:off x="8979591" y="2512515"/>
            <a:ext cx="22951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Inputs usuário/senha</a:t>
            </a:r>
            <a:endParaRPr/>
          </a:p>
        </p:txBody>
      </p:sp>
      <p:sp>
        <p:nvSpPr>
          <p:cNvPr id="304" name="Google Shape;304;p9"/>
          <p:cNvSpPr/>
          <p:nvPr/>
        </p:nvSpPr>
        <p:spPr>
          <a:xfrm>
            <a:off x="4433139" y="2377440"/>
            <a:ext cx="3216016" cy="1316679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5" name="Google Shape;305;p9"/>
          <p:cNvCxnSpPr>
            <a:stCxn id="304" idx="3"/>
          </p:cNvCxnSpPr>
          <p:nvPr/>
        </p:nvCxnSpPr>
        <p:spPr>
          <a:xfrm flipH="1" rot="10800000">
            <a:off x="7649155" y="2741480"/>
            <a:ext cx="1312800" cy="2943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06" name="Google Shape;306;p9"/>
          <p:cNvSpPr/>
          <p:nvPr/>
        </p:nvSpPr>
        <p:spPr>
          <a:xfrm>
            <a:off x="4433140" y="3737958"/>
            <a:ext cx="1661834" cy="338665"/>
          </a:xfrm>
          <a:prstGeom prst="rect">
            <a:avLst/>
          </a:prstGeom>
          <a:noFill/>
          <a:ln cap="flat" cmpd="sng" w="5715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7" name="Google Shape;307;p9"/>
          <p:cNvCxnSpPr/>
          <p:nvPr/>
        </p:nvCxnSpPr>
        <p:spPr>
          <a:xfrm rot="10800000">
            <a:off x="3371962" y="3195055"/>
            <a:ext cx="1097461" cy="671129"/>
          </a:xfrm>
          <a:prstGeom prst="straightConnector1">
            <a:avLst/>
          </a:prstGeom>
          <a:noFill/>
          <a:ln cap="flat" cmpd="sng" w="57150">
            <a:solidFill>
              <a:srgbClr val="00B05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99" name="Google Shape;299;p9"/>
          <p:cNvSpPr/>
          <p:nvPr/>
        </p:nvSpPr>
        <p:spPr>
          <a:xfrm>
            <a:off x="6256186" y="3737958"/>
            <a:ext cx="1544044" cy="338665"/>
          </a:xfrm>
          <a:prstGeom prst="rect">
            <a:avLst/>
          </a:prstGeom>
          <a:noFill/>
          <a:ln cap="flat" cmpd="sng" w="57150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9"/>
          <p:cNvSpPr/>
          <p:nvPr/>
        </p:nvSpPr>
        <p:spPr>
          <a:xfrm>
            <a:off x="4392882" y="4331564"/>
            <a:ext cx="1495506" cy="445997"/>
          </a:xfrm>
          <a:prstGeom prst="rect">
            <a:avLst/>
          </a:prstGeom>
          <a:noFill/>
          <a:ln cap="flat" cmpd="sng" w="57150">
            <a:solidFill>
              <a:srgbClr val="FFFF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9" name="Google Shape;309;p9"/>
          <p:cNvCxnSpPr/>
          <p:nvPr/>
        </p:nvCxnSpPr>
        <p:spPr>
          <a:xfrm flipH="1">
            <a:off x="3202629" y="4378017"/>
            <a:ext cx="1177232" cy="437799"/>
          </a:xfrm>
          <a:prstGeom prst="straightConnector1">
            <a:avLst/>
          </a:prstGeom>
          <a:noFill/>
          <a:ln cap="flat" cmpd="sng" w="57150">
            <a:solidFill>
              <a:srgbClr val="FFFF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0" name="Google Shape;310;p9"/>
          <p:cNvSpPr txBox="1"/>
          <p:nvPr/>
        </p:nvSpPr>
        <p:spPr>
          <a:xfrm>
            <a:off x="1770165" y="4842806"/>
            <a:ext cx="14552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Button login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9"/>
          <p:cNvSpPr/>
          <p:nvPr/>
        </p:nvSpPr>
        <p:spPr>
          <a:xfrm>
            <a:off x="4199839" y="5727193"/>
            <a:ext cx="2299586" cy="487411"/>
          </a:xfrm>
          <a:prstGeom prst="rect">
            <a:avLst/>
          </a:prstGeom>
          <a:noFill/>
          <a:ln cap="flat" cmpd="sng" w="57150">
            <a:solidFill>
              <a:srgbClr val="7030A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12" name="Google Shape;312;p9"/>
          <p:cNvCxnSpPr>
            <a:stCxn id="311" idx="3"/>
          </p:cNvCxnSpPr>
          <p:nvPr/>
        </p:nvCxnSpPr>
        <p:spPr>
          <a:xfrm flipH="1" rot="10800000">
            <a:off x="6499425" y="5723099"/>
            <a:ext cx="2450700" cy="247800"/>
          </a:xfrm>
          <a:prstGeom prst="straightConnector1">
            <a:avLst/>
          </a:prstGeom>
          <a:noFill/>
          <a:ln cap="flat" cmpd="sng" w="57150">
            <a:solidFill>
              <a:srgbClr val="7030A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3" name="Google Shape;313;p9"/>
          <p:cNvSpPr/>
          <p:nvPr/>
        </p:nvSpPr>
        <p:spPr>
          <a:xfrm>
            <a:off x="11003925" y="673917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9"/>
          <p:cNvSpPr/>
          <p:nvPr/>
        </p:nvSpPr>
        <p:spPr>
          <a:xfrm>
            <a:off x="11850592" y="623117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9"/>
          <p:cNvSpPr txBox="1"/>
          <p:nvPr/>
        </p:nvSpPr>
        <p:spPr>
          <a:xfrm>
            <a:off x="8985077" y="5500460"/>
            <a:ext cx="2061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Icon redes sociais 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0"/>
          <p:cNvSpPr/>
          <p:nvPr/>
        </p:nvSpPr>
        <p:spPr>
          <a:xfrm>
            <a:off x="11439353" y="70364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10"/>
          <p:cNvSpPr/>
          <p:nvPr/>
        </p:nvSpPr>
        <p:spPr>
          <a:xfrm>
            <a:off x="11439353" y="171964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0"/>
          <p:cNvSpPr/>
          <p:nvPr/>
        </p:nvSpPr>
        <p:spPr>
          <a:xfrm>
            <a:off x="10604782" y="222764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0"/>
          <p:cNvSpPr/>
          <p:nvPr/>
        </p:nvSpPr>
        <p:spPr>
          <a:xfrm>
            <a:off x="11318401" y="4828123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10"/>
          <p:cNvSpPr/>
          <p:nvPr/>
        </p:nvSpPr>
        <p:spPr>
          <a:xfrm>
            <a:off x="11318401" y="5844123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10"/>
          <p:cNvSpPr/>
          <p:nvPr/>
        </p:nvSpPr>
        <p:spPr>
          <a:xfrm>
            <a:off x="10459639" y="5336123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10"/>
          <p:cNvSpPr/>
          <p:nvPr/>
        </p:nvSpPr>
        <p:spPr>
          <a:xfrm>
            <a:off x="541544" y="6666599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0"/>
          <p:cNvSpPr/>
          <p:nvPr/>
        </p:nvSpPr>
        <p:spPr>
          <a:xfrm>
            <a:off x="-293027" y="614650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0"/>
          <p:cNvSpPr/>
          <p:nvPr/>
        </p:nvSpPr>
        <p:spPr>
          <a:xfrm>
            <a:off x="-256742" y="511840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0"/>
          <p:cNvSpPr/>
          <p:nvPr/>
        </p:nvSpPr>
        <p:spPr>
          <a:xfrm>
            <a:off x="589925" y="121164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0"/>
          <p:cNvSpPr/>
          <p:nvPr/>
        </p:nvSpPr>
        <p:spPr>
          <a:xfrm>
            <a:off x="-256742" y="70364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0"/>
          <p:cNvSpPr/>
          <p:nvPr/>
        </p:nvSpPr>
        <p:spPr>
          <a:xfrm>
            <a:off x="255814" y="759331"/>
            <a:ext cx="11715010" cy="6001687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2" name="Google Shape;33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36420" y="1022369"/>
            <a:ext cx="7140969" cy="5642728"/>
          </a:xfrm>
          <a:prstGeom prst="rect">
            <a:avLst/>
          </a:prstGeom>
          <a:noFill/>
          <a:ln>
            <a:noFill/>
          </a:ln>
          <a:effectLst>
            <a:outerShdw blurRad="190500" rotWithShape="0" algn="tl">
              <a:srgbClr val="000000">
                <a:alpha val="69803"/>
              </a:srgbClr>
            </a:outerShdw>
          </a:effectLst>
        </p:spPr>
      </p:pic>
      <p:cxnSp>
        <p:nvCxnSpPr>
          <p:cNvPr id="333" name="Google Shape;333;p10"/>
          <p:cNvCxnSpPr/>
          <p:nvPr/>
        </p:nvCxnSpPr>
        <p:spPr>
          <a:xfrm flipH="1" rot="10800000">
            <a:off x="9216623" y="4691183"/>
            <a:ext cx="731520" cy="229008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34" name="Google Shape;334;p10"/>
          <p:cNvSpPr txBox="1"/>
          <p:nvPr/>
        </p:nvSpPr>
        <p:spPr>
          <a:xfrm>
            <a:off x="9894723" y="4425322"/>
            <a:ext cx="209119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Button de Edição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10"/>
          <p:cNvSpPr/>
          <p:nvPr/>
        </p:nvSpPr>
        <p:spPr>
          <a:xfrm>
            <a:off x="8803533" y="4709775"/>
            <a:ext cx="446809" cy="420832"/>
          </a:xfrm>
          <a:prstGeom prst="ellipse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0"/>
          <p:cNvSpPr/>
          <p:nvPr/>
        </p:nvSpPr>
        <p:spPr>
          <a:xfrm>
            <a:off x="8374669" y="4149375"/>
            <a:ext cx="446809" cy="420832"/>
          </a:xfrm>
          <a:prstGeom prst="ellipse">
            <a:avLst/>
          </a:prstGeom>
          <a:noFill/>
          <a:ln cap="flat" cmpd="sng" w="571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7" name="Google Shape;337;p10"/>
          <p:cNvCxnSpPr>
            <a:endCxn id="338" idx="1"/>
          </p:cNvCxnSpPr>
          <p:nvPr/>
        </p:nvCxnSpPr>
        <p:spPr>
          <a:xfrm flipH="1" rot="10800000">
            <a:off x="8821348" y="4028399"/>
            <a:ext cx="946200" cy="306600"/>
          </a:xfrm>
          <a:prstGeom prst="straightConnector1">
            <a:avLst/>
          </a:prstGeom>
          <a:noFill/>
          <a:ln cap="flat" cmpd="sng" w="57150">
            <a:solidFill>
              <a:srgbClr val="3F3F3F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38" name="Google Shape;338;p10"/>
          <p:cNvSpPr txBox="1"/>
          <p:nvPr/>
        </p:nvSpPr>
        <p:spPr>
          <a:xfrm>
            <a:off x="9767548" y="3843733"/>
            <a:ext cx="24244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Button de Confirmação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0"/>
          <p:cNvSpPr/>
          <p:nvPr/>
        </p:nvSpPr>
        <p:spPr>
          <a:xfrm>
            <a:off x="2626579" y="2412609"/>
            <a:ext cx="329303" cy="1659988"/>
          </a:xfrm>
          <a:prstGeom prst="rect">
            <a:avLst/>
          </a:prstGeom>
          <a:noFill/>
          <a:ln cap="flat" cmpd="sng" w="57150">
            <a:solidFill>
              <a:srgbClr val="DD09D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0" name="Google Shape;340;p10"/>
          <p:cNvCxnSpPr/>
          <p:nvPr/>
        </p:nvCxnSpPr>
        <p:spPr>
          <a:xfrm flipH="1">
            <a:off x="2041728" y="2989385"/>
            <a:ext cx="584851" cy="253218"/>
          </a:xfrm>
          <a:prstGeom prst="straightConnector1">
            <a:avLst/>
          </a:prstGeom>
          <a:noFill/>
          <a:ln cap="flat" cmpd="sng" w="57150">
            <a:solidFill>
              <a:srgbClr val="DD09DD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1" name="Google Shape;341;p10"/>
          <p:cNvSpPr txBox="1"/>
          <p:nvPr/>
        </p:nvSpPr>
        <p:spPr>
          <a:xfrm>
            <a:off x="245793" y="3224881"/>
            <a:ext cx="21786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Cores identificação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10"/>
          <p:cNvSpPr/>
          <p:nvPr/>
        </p:nvSpPr>
        <p:spPr>
          <a:xfrm>
            <a:off x="474953" y="3731264"/>
            <a:ext cx="225083" cy="210416"/>
          </a:xfrm>
          <a:prstGeom prst="roundRect">
            <a:avLst>
              <a:gd fmla="val 16667" name="adj"/>
            </a:avLst>
          </a:prstGeom>
          <a:solidFill>
            <a:srgbClr val="57A23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0"/>
          <p:cNvSpPr/>
          <p:nvPr/>
        </p:nvSpPr>
        <p:spPr>
          <a:xfrm>
            <a:off x="474952" y="4082740"/>
            <a:ext cx="225083" cy="210416"/>
          </a:xfrm>
          <a:prstGeom prst="roundRect">
            <a:avLst>
              <a:gd fmla="val 16667" name="adj"/>
            </a:avLst>
          </a:prstGeom>
          <a:solidFill>
            <a:srgbClr val="C4282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0"/>
          <p:cNvSpPr/>
          <p:nvPr/>
        </p:nvSpPr>
        <p:spPr>
          <a:xfrm>
            <a:off x="474952" y="4434216"/>
            <a:ext cx="225083" cy="210416"/>
          </a:xfrm>
          <a:prstGeom prst="roundRect">
            <a:avLst>
              <a:gd fmla="val 16667" name="adj"/>
            </a:avLst>
          </a:prstGeom>
          <a:solidFill>
            <a:srgbClr val="D9BC1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10"/>
          <p:cNvSpPr txBox="1"/>
          <p:nvPr/>
        </p:nvSpPr>
        <p:spPr>
          <a:xfrm>
            <a:off x="700035" y="3731264"/>
            <a:ext cx="118260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Dentro do prazo</a:t>
            </a:r>
            <a:endParaRPr/>
          </a:p>
        </p:txBody>
      </p:sp>
      <p:sp>
        <p:nvSpPr>
          <p:cNvPr id="346" name="Google Shape;346;p10"/>
          <p:cNvSpPr txBox="1"/>
          <p:nvPr/>
        </p:nvSpPr>
        <p:spPr>
          <a:xfrm>
            <a:off x="700035" y="4078097"/>
            <a:ext cx="118260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Fora do prazo</a:t>
            </a:r>
            <a:endParaRPr/>
          </a:p>
        </p:txBody>
      </p:sp>
      <p:sp>
        <p:nvSpPr>
          <p:cNvPr id="347" name="Google Shape;347;p10"/>
          <p:cNvSpPr txBox="1"/>
          <p:nvPr/>
        </p:nvSpPr>
        <p:spPr>
          <a:xfrm>
            <a:off x="700035" y="4429573"/>
            <a:ext cx="118260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Perto do prazo</a:t>
            </a:r>
            <a:endParaRPr/>
          </a:p>
        </p:txBody>
      </p:sp>
      <p:sp>
        <p:nvSpPr>
          <p:cNvPr id="348" name="Google Shape;348;p10"/>
          <p:cNvSpPr/>
          <p:nvPr/>
        </p:nvSpPr>
        <p:spPr>
          <a:xfrm>
            <a:off x="6006905" y="1097280"/>
            <a:ext cx="3481753" cy="499403"/>
          </a:xfrm>
          <a:prstGeom prst="rect">
            <a:avLst/>
          </a:prstGeom>
          <a:noFill/>
          <a:ln cap="flat" cmpd="sng" w="57150">
            <a:solidFill>
              <a:srgbClr val="92D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9" name="Google Shape;349;p10"/>
          <p:cNvCxnSpPr/>
          <p:nvPr/>
        </p:nvCxnSpPr>
        <p:spPr>
          <a:xfrm>
            <a:off x="9479161" y="1274788"/>
            <a:ext cx="522968" cy="502839"/>
          </a:xfrm>
          <a:prstGeom prst="straightConnector1">
            <a:avLst/>
          </a:prstGeom>
          <a:noFill/>
          <a:ln cap="flat" cmpd="sng" w="57150">
            <a:solidFill>
              <a:srgbClr val="92D05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0" name="Google Shape;350;p10"/>
          <p:cNvSpPr/>
          <p:nvPr/>
        </p:nvSpPr>
        <p:spPr>
          <a:xfrm>
            <a:off x="2482948" y="1842868"/>
            <a:ext cx="4114800" cy="386861"/>
          </a:xfrm>
          <a:prstGeom prst="rect">
            <a:avLst/>
          </a:prstGeom>
          <a:noFill/>
          <a:ln cap="flat" cmpd="sng" w="571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1" name="Google Shape;351;p10"/>
          <p:cNvCxnSpPr>
            <a:stCxn id="350" idx="1"/>
          </p:cNvCxnSpPr>
          <p:nvPr/>
        </p:nvCxnSpPr>
        <p:spPr>
          <a:xfrm rot="10800000">
            <a:off x="2233048" y="1906999"/>
            <a:ext cx="249900" cy="129300"/>
          </a:xfrm>
          <a:prstGeom prst="straightConnector1">
            <a:avLst/>
          </a:prstGeom>
          <a:noFill/>
          <a:ln cap="flat" cmpd="sng" w="57150">
            <a:solidFill>
              <a:schemeClr val="accent2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2" name="Google Shape;352;p10"/>
          <p:cNvSpPr/>
          <p:nvPr/>
        </p:nvSpPr>
        <p:spPr>
          <a:xfrm>
            <a:off x="6656245" y="1840592"/>
            <a:ext cx="792598" cy="386861"/>
          </a:xfrm>
          <a:prstGeom prst="rect">
            <a:avLst/>
          </a:prstGeom>
          <a:noFill/>
          <a:ln cap="flat" cmpd="sng" w="57150">
            <a:solidFill>
              <a:srgbClr val="323F4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3" name="Google Shape;353;p10"/>
          <p:cNvCxnSpPr/>
          <p:nvPr/>
        </p:nvCxnSpPr>
        <p:spPr>
          <a:xfrm>
            <a:off x="7448843" y="1962293"/>
            <a:ext cx="298938" cy="0"/>
          </a:xfrm>
          <a:prstGeom prst="straightConnector1">
            <a:avLst/>
          </a:prstGeom>
          <a:noFill/>
          <a:ln cap="flat" cmpd="sng" w="57150">
            <a:solidFill>
              <a:srgbClr val="323F4F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4" name="Google Shape;354;p10"/>
          <p:cNvSpPr txBox="1"/>
          <p:nvPr/>
        </p:nvSpPr>
        <p:spPr>
          <a:xfrm>
            <a:off x="7691664" y="1817793"/>
            <a:ext cx="104437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Menu Filtro</a:t>
            </a:r>
            <a:endParaRPr/>
          </a:p>
        </p:txBody>
      </p:sp>
      <p:sp>
        <p:nvSpPr>
          <p:cNvPr id="355" name="Google Shape;355;p10"/>
          <p:cNvSpPr/>
          <p:nvPr/>
        </p:nvSpPr>
        <p:spPr>
          <a:xfrm>
            <a:off x="2965983" y="4726761"/>
            <a:ext cx="5408686" cy="386860"/>
          </a:xfrm>
          <a:prstGeom prst="rect">
            <a:avLst/>
          </a:prstGeom>
          <a:noFill/>
          <a:ln cap="flat" cmpd="sng" w="5715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6" name="Google Shape;356;p10"/>
          <p:cNvCxnSpPr/>
          <p:nvPr/>
        </p:nvCxnSpPr>
        <p:spPr>
          <a:xfrm flipH="1">
            <a:off x="2037739" y="5064177"/>
            <a:ext cx="936394" cy="365952"/>
          </a:xfrm>
          <a:prstGeom prst="straightConnector1">
            <a:avLst/>
          </a:prstGeom>
          <a:noFill/>
          <a:ln cap="flat" cmpd="sng" w="57150">
            <a:solidFill>
              <a:srgbClr val="00B0F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7" name="Google Shape;357;p10"/>
          <p:cNvSpPr txBox="1"/>
          <p:nvPr/>
        </p:nvSpPr>
        <p:spPr>
          <a:xfrm>
            <a:off x="611075" y="5317395"/>
            <a:ext cx="154845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Informações </a:t>
            </a:r>
            <a:endParaRPr/>
          </a:p>
        </p:txBody>
      </p:sp>
      <p:sp>
        <p:nvSpPr>
          <p:cNvPr id="358" name="Google Shape;358;p10"/>
          <p:cNvSpPr txBox="1"/>
          <p:nvPr/>
        </p:nvSpPr>
        <p:spPr>
          <a:xfrm>
            <a:off x="979006" y="1513060"/>
            <a:ext cx="156723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Input pesquisar 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10"/>
          <p:cNvSpPr txBox="1"/>
          <p:nvPr/>
        </p:nvSpPr>
        <p:spPr>
          <a:xfrm>
            <a:off x="9728093" y="1777627"/>
            <a:ext cx="24244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Button de Navegação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1"/>
          <p:cNvSpPr/>
          <p:nvPr/>
        </p:nvSpPr>
        <p:spPr>
          <a:xfrm>
            <a:off x="856020" y="5844123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11"/>
          <p:cNvSpPr/>
          <p:nvPr/>
        </p:nvSpPr>
        <p:spPr>
          <a:xfrm>
            <a:off x="9353" y="532402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11"/>
          <p:cNvSpPr/>
          <p:nvPr/>
        </p:nvSpPr>
        <p:spPr>
          <a:xfrm>
            <a:off x="856020" y="48039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11"/>
          <p:cNvSpPr/>
          <p:nvPr/>
        </p:nvSpPr>
        <p:spPr>
          <a:xfrm>
            <a:off x="11644973" y="70364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11"/>
          <p:cNvSpPr/>
          <p:nvPr/>
        </p:nvSpPr>
        <p:spPr>
          <a:xfrm>
            <a:off x="11644973" y="171964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11"/>
          <p:cNvSpPr/>
          <p:nvPr/>
        </p:nvSpPr>
        <p:spPr>
          <a:xfrm>
            <a:off x="10822496" y="121164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11"/>
          <p:cNvSpPr/>
          <p:nvPr/>
        </p:nvSpPr>
        <p:spPr>
          <a:xfrm>
            <a:off x="255814" y="759331"/>
            <a:ext cx="11715010" cy="5563811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1" name="Google Shape;37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20784" y="957425"/>
            <a:ext cx="6550431" cy="5176090"/>
          </a:xfrm>
          <a:prstGeom prst="rect">
            <a:avLst/>
          </a:prstGeom>
          <a:noFill/>
          <a:ln>
            <a:noFill/>
          </a:ln>
          <a:effectLst>
            <a:outerShdw blurRad="190500" rotWithShape="0" algn="tl">
              <a:srgbClr val="000000">
                <a:alpha val="69803"/>
              </a:srgbClr>
            </a:outerShdw>
          </a:effectLst>
        </p:spPr>
      </p:pic>
      <p:sp>
        <p:nvSpPr>
          <p:cNvPr id="372" name="Google Shape;372;p11"/>
          <p:cNvSpPr/>
          <p:nvPr/>
        </p:nvSpPr>
        <p:spPr>
          <a:xfrm>
            <a:off x="4341054" y="2039815"/>
            <a:ext cx="3509890" cy="316523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3" name="Google Shape;373;p11"/>
          <p:cNvCxnSpPr>
            <a:stCxn id="372" idx="3"/>
          </p:cNvCxnSpPr>
          <p:nvPr/>
        </p:nvCxnSpPr>
        <p:spPr>
          <a:xfrm flipH="1" rot="10800000">
            <a:off x="7850944" y="1904377"/>
            <a:ext cx="1928400" cy="2937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74" name="Google Shape;374;p11"/>
          <p:cNvSpPr/>
          <p:nvPr/>
        </p:nvSpPr>
        <p:spPr>
          <a:xfrm>
            <a:off x="4341054" y="2529840"/>
            <a:ext cx="2031611" cy="316523"/>
          </a:xfrm>
          <a:prstGeom prst="rect">
            <a:avLst/>
          </a:prstGeom>
          <a:noFill/>
          <a:ln cap="flat" cmpd="sng" w="57150">
            <a:solidFill>
              <a:srgbClr val="FFFF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5" name="Google Shape;375;p11"/>
          <p:cNvCxnSpPr>
            <a:endCxn id="376" idx="1"/>
          </p:cNvCxnSpPr>
          <p:nvPr/>
        </p:nvCxnSpPr>
        <p:spPr>
          <a:xfrm>
            <a:off x="6372770" y="2836092"/>
            <a:ext cx="3208200" cy="579600"/>
          </a:xfrm>
          <a:prstGeom prst="straightConnector1">
            <a:avLst/>
          </a:prstGeom>
          <a:noFill/>
          <a:ln cap="flat" cmpd="sng" w="57150">
            <a:solidFill>
              <a:srgbClr val="FFFF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76" name="Google Shape;376;p11"/>
          <p:cNvSpPr txBox="1"/>
          <p:nvPr/>
        </p:nvSpPr>
        <p:spPr>
          <a:xfrm>
            <a:off x="9580970" y="3231026"/>
            <a:ext cx="167405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Input empresa</a:t>
            </a:r>
            <a:endParaRPr/>
          </a:p>
        </p:txBody>
      </p:sp>
      <p:sp>
        <p:nvSpPr>
          <p:cNvPr id="377" name="Google Shape;377;p11"/>
          <p:cNvSpPr/>
          <p:nvPr/>
        </p:nvSpPr>
        <p:spPr>
          <a:xfrm>
            <a:off x="6783557" y="2519791"/>
            <a:ext cx="1395802" cy="316523"/>
          </a:xfrm>
          <a:prstGeom prst="rect">
            <a:avLst/>
          </a:prstGeom>
          <a:noFill/>
          <a:ln cap="flat" cmpd="sng" w="57150">
            <a:solidFill>
              <a:srgbClr val="92D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8" name="Google Shape;378;p11"/>
          <p:cNvCxnSpPr/>
          <p:nvPr/>
        </p:nvCxnSpPr>
        <p:spPr>
          <a:xfrm flipH="1" rot="10800000">
            <a:off x="8179359" y="2678052"/>
            <a:ext cx="1600031" cy="98239"/>
          </a:xfrm>
          <a:prstGeom prst="straightConnector1">
            <a:avLst/>
          </a:prstGeom>
          <a:noFill/>
          <a:ln cap="flat" cmpd="sng" w="57150">
            <a:solidFill>
              <a:srgbClr val="92D05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79" name="Google Shape;379;p11"/>
          <p:cNvSpPr txBox="1"/>
          <p:nvPr/>
        </p:nvSpPr>
        <p:spPr>
          <a:xfrm>
            <a:off x="9779390" y="2497394"/>
            <a:ext cx="167405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Input ID</a:t>
            </a:r>
            <a:endParaRPr/>
          </a:p>
        </p:txBody>
      </p:sp>
      <p:sp>
        <p:nvSpPr>
          <p:cNvPr id="380" name="Google Shape;380;p11"/>
          <p:cNvSpPr/>
          <p:nvPr/>
        </p:nvSpPr>
        <p:spPr>
          <a:xfrm>
            <a:off x="4341054" y="3067259"/>
            <a:ext cx="1179176" cy="269129"/>
          </a:xfrm>
          <a:prstGeom prst="rect">
            <a:avLst/>
          </a:prstGeom>
          <a:noFill/>
          <a:ln cap="flat" cmpd="sng" w="5715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1" name="Google Shape;381;p11"/>
          <p:cNvCxnSpPr/>
          <p:nvPr/>
        </p:nvCxnSpPr>
        <p:spPr>
          <a:xfrm>
            <a:off x="4930642" y="3343100"/>
            <a:ext cx="4679935" cy="1339432"/>
          </a:xfrm>
          <a:prstGeom prst="straightConnector1">
            <a:avLst/>
          </a:prstGeom>
          <a:noFill/>
          <a:ln cap="flat" cmpd="sng" w="57150">
            <a:solidFill>
              <a:srgbClr val="00B0F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2" name="Google Shape;382;p11"/>
          <p:cNvSpPr txBox="1"/>
          <p:nvPr/>
        </p:nvSpPr>
        <p:spPr>
          <a:xfrm>
            <a:off x="9610577" y="4497866"/>
            <a:ext cx="230676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Input Inicio contrato</a:t>
            </a:r>
            <a:endParaRPr/>
          </a:p>
        </p:txBody>
      </p:sp>
      <p:sp>
        <p:nvSpPr>
          <p:cNvPr id="383" name="Google Shape;383;p11"/>
          <p:cNvSpPr/>
          <p:nvPr/>
        </p:nvSpPr>
        <p:spPr>
          <a:xfrm>
            <a:off x="5729985" y="3067259"/>
            <a:ext cx="1179176" cy="269129"/>
          </a:xfrm>
          <a:prstGeom prst="rect">
            <a:avLst/>
          </a:prstGeom>
          <a:noFill/>
          <a:ln cap="flat" cmpd="sng" w="57150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4" name="Google Shape;384;p11"/>
          <p:cNvCxnSpPr>
            <a:endCxn id="385" idx="1"/>
          </p:cNvCxnSpPr>
          <p:nvPr/>
        </p:nvCxnSpPr>
        <p:spPr>
          <a:xfrm>
            <a:off x="5839459" y="3325275"/>
            <a:ext cx="3781500" cy="666000"/>
          </a:xfrm>
          <a:prstGeom prst="straightConnector1">
            <a:avLst/>
          </a:prstGeom>
          <a:noFill/>
          <a:ln cap="flat" cmpd="sng" w="57150">
            <a:solidFill>
              <a:srgbClr val="00206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5" name="Google Shape;385;p11"/>
          <p:cNvSpPr txBox="1"/>
          <p:nvPr/>
        </p:nvSpPr>
        <p:spPr>
          <a:xfrm>
            <a:off x="9620959" y="3806609"/>
            <a:ext cx="230676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Timer Em meses</a:t>
            </a:r>
            <a:endParaRPr/>
          </a:p>
        </p:txBody>
      </p:sp>
      <p:sp>
        <p:nvSpPr>
          <p:cNvPr id="386" name="Google Shape;386;p11"/>
          <p:cNvSpPr/>
          <p:nvPr/>
        </p:nvSpPr>
        <p:spPr>
          <a:xfrm>
            <a:off x="7586505" y="4806908"/>
            <a:ext cx="854818" cy="406302"/>
          </a:xfrm>
          <a:prstGeom prst="rect">
            <a:avLst/>
          </a:prstGeom>
          <a:noFill/>
          <a:ln cap="flat" cmpd="sng" w="57150">
            <a:solidFill>
              <a:srgbClr val="7030A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7" name="Google Shape;387;p11"/>
          <p:cNvCxnSpPr/>
          <p:nvPr/>
        </p:nvCxnSpPr>
        <p:spPr>
          <a:xfrm>
            <a:off x="8423993" y="5158383"/>
            <a:ext cx="1196966" cy="335362"/>
          </a:xfrm>
          <a:prstGeom prst="straightConnector1">
            <a:avLst/>
          </a:prstGeom>
          <a:noFill/>
          <a:ln cap="flat" cmpd="sng" w="57150">
            <a:solidFill>
              <a:srgbClr val="7030A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88" name="Google Shape;388;p11"/>
          <p:cNvSpPr/>
          <p:nvPr/>
        </p:nvSpPr>
        <p:spPr>
          <a:xfrm>
            <a:off x="2820784" y="1537398"/>
            <a:ext cx="1384540" cy="4596117"/>
          </a:xfrm>
          <a:prstGeom prst="rect">
            <a:avLst/>
          </a:prstGeom>
          <a:noFill/>
          <a:ln cap="flat" cmpd="sng" w="76200">
            <a:solidFill>
              <a:srgbClr val="54813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89" name="Google Shape;389;p11"/>
          <p:cNvCxnSpPr/>
          <p:nvPr/>
        </p:nvCxnSpPr>
        <p:spPr>
          <a:xfrm flipH="1">
            <a:off x="1955664" y="3125937"/>
            <a:ext cx="867084" cy="75886"/>
          </a:xfrm>
          <a:prstGeom prst="straightConnector1">
            <a:avLst/>
          </a:prstGeom>
          <a:noFill/>
          <a:ln cap="flat" cmpd="sng" w="57150">
            <a:solidFill>
              <a:srgbClr val="54813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90" name="Google Shape;390;p11"/>
          <p:cNvSpPr txBox="1"/>
          <p:nvPr/>
        </p:nvSpPr>
        <p:spPr>
          <a:xfrm>
            <a:off x="426804" y="2979214"/>
            <a:ext cx="167405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Espaço reservado para funções novas</a:t>
            </a:r>
            <a:endParaRPr/>
          </a:p>
        </p:txBody>
      </p:sp>
      <p:sp>
        <p:nvSpPr>
          <p:cNvPr id="391" name="Google Shape;391;p11"/>
          <p:cNvSpPr txBox="1"/>
          <p:nvPr/>
        </p:nvSpPr>
        <p:spPr>
          <a:xfrm>
            <a:off x="9706819" y="5327591"/>
            <a:ext cx="144897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Button Salvar</a:t>
            </a:r>
            <a:endParaRPr/>
          </a:p>
        </p:txBody>
      </p:sp>
      <p:sp>
        <p:nvSpPr>
          <p:cNvPr id="392" name="Google Shape;392;p11"/>
          <p:cNvSpPr/>
          <p:nvPr/>
        </p:nvSpPr>
        <p:spPr>
          <a:xfrm>
            <a:off x="-2742" y="6352123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11"/>
          <p:cNvSpPr txBox="1"/>
          <p:nvPr/>
        </p:nvSpPr>
        <p:spPr>
          <a:xfrm>
            <a:off x="9779390" y="1723210"/>
            <a:ext cx="144897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Input nome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12"/>
          <p:cNvSpPr/>
          <p:nvPr/>
        </p:nvSpPr>
        <p:spPr>
          <a:xfrm>
            <a:off x="-510742" y="112698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12"/>
          <p:cNvSpPr/>
          <p:nvPr/>
        </p:nvSpPr>
        <p:spPr>
          <a:xfrm>
            <a:off x="-510742" y="214298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12"/>
          <p:cNvSpPr/>
          <p:nvPr/>
        </p:nvSpPr>
        <p:spPr>
          <a:xfrm>
            <a:off x="335925" y="163498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12"/>
          <p:cNvSpPr/>
          <p:nvPr/>
        </p:nvSpPr>
        <p:spPr>
          <a:xfrm>
            <a:off x="5996496" y="6666599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12"/>
          <p:cNvSpPr/>
          <p:nvPr/>
        </p:nvSpPr>
        <p:spPr>
          <a:xfrm>
            <a:off x="4327353" y="6666599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p12"/>
          <p:cNvSpPr/>
          <p:nvPr/>
        </p:nvSpPr>
        <p:spPr>
          <a:xfrm>
            <a:off x="3492782" y="6158599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12"/>
          <p:cNvSpPr/>
          <p:nvPr/>
        </p:nvSpPr>
        <p:spPr>
          <a:xfrm>
            <a:off x="4327353" y="5650599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12"/>
          <p:cNvSpPr/>
          <p:nvPr/>
        </p:nvSpPr>
        <p:spPr>
          <a:xfrm>
            <a:off x="5161925" y="6158599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12"/>
          <p:cNvSpPr/>
          <p:nvPr/>
        </p:nvSpPr>
        <p:spPr>
          <a:xfrm>
            <a:off x="11318401" y="6182789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12"/>
          <p:cNvSpPr/>
          <p:nvPr/>
        </p:nvSpPr>
        <p:spPr>
          <a:xfrm>
            <a:off x="10508020" y="4634599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12"/>
          <p:cNvSpPr/>
          <p:nvPr/>
        </p:nvSpPr>
        <p:spPr>
          <a:xfrm>
            <a:off x="335925" y="871596"/>
            <a:ext cx="11715010" cy="5789251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9" name="Google Shape;40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9132" y="1179710"/>
            <a:ext cx="6613736" cy="5226113"/>
          </a:xfrm>
          <a:prstGeom prst="rect">
            <a:avLst/>
          </a:prstGeom>
          <a:noFill/>
          <a:ln>
            <a:noFill/>
          </a:ln>
          <a:effectLst>
            <a:outerShdw blurRad="190500" rotWithShape="0" algn="tl">
              <a:srgbClr val="000000">
                <a:alpha val="69803"/>
              </a:srgbClr>
            </a:outerShdw>
          </a:effectLst>
        </p:spPr>
      </p:pic>
      <p:sp>
        <p:nvSpPr>
          <p:cNvPr id="410" name="Google Shape;410;p12"/>
          <p:cNvSpPr/>
          <p:nvPr/>
        </p:nvSpPr>
        <p:spPr>
          <a:xfrm>
            <a:off x="3356149" y="1919235"/>
            <a:ext cx="3888713" cy="452176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1" name="Google Shape;411;p12"/>
          <p:cNvCxnSpPr/>
          <p:nvPr/>
        </p:nvCxnSpPr>
        <p:spPr>
          <a:xfrm flipH="1">
            <a:off x="2489065" y="2145323"/>
            <a:ext cx="867084" cy="75886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12" name="Google Shape;412;p12"/>
          <p:cNvSpPr/>
          <p:nvPr/>
        </p:nvSpPr>
        <p:spPr>
          <a:xfrm>
            <a:off x="7244862" y="1957178"/>
            <a:ext cx="753626" cy="376290"/>
          </a:xfrm>
          <a:prstGeom prst="rect">
            <a:avLst/>
          </a:prstGeom>
          <a:noFill/>
          <a:ln cap="flat" cmpd="sng" w="5715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3" name="Google Shape;413;p12"/>
          <p:cNvCxnSpPr/>
          <p:nvPr/>
        </p:nvCxnSpPr>
        <p:spPr>
          <a:xfrm flipH="1" rot="10800000">
            <a:off x="7998488" y="2029767"/>
            <a:ext cx="1828800" cy="125604"/>
          </a:xfrm>
          <a:prstGeom prst="straightConnector1">
            <a:avLst/>
          </a:prstGeom>
          <a:noFill/>
          <a:ln cap="flat" cmpd="sng" w="57150">
            <a:solidFill>
              <a:srgbClr val="00B0F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14" name="Google Shape;414;p12"/>
          <p:cNvSpPr txBox="1"/>
          <p:nvPr/>
        </p:nvSpPr>
        <p:spPr>
          <a:xfrm>
            <a:off x="9827288" y="1813934"/>
            <a:ext cx="19163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Menu Filtragem</a:t>
            </a:r>
            <a:endParaRPr/>
          </a:p>
        </p:txBody>
      </p:sp>
      <p:sp>
        <p:nvSpPr>
          <p:cNvPr id="415" name="Google Shape;415;p12"/>
          <p:cNvSpPr/>
          <p:nvPr/>
        </p:nvSpPr>
        <p:spPr>
          <a:xfrm>
            <a:off x="8209503" y="2632668"/>
            <a:ext cx="381838" cy="372760"/>
          </a:xfrm>
          <a:prstGeom prst="rect">
            <a:avLst/>
          </a:prstGeom>
          <a:noFill/>
          <a:ln cap="flat" cmpd="sng" w="5715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12"/>
          <p:cNvSpPr txBox="1"/>
          <p:nvPr/>
        </p:nvSpPr>
        <p:spPr>
          <a:xfrm>
            <a:off x="9702935" y="3134287"/>
            <a:ext cx="162155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Button Excluir</a:t>
            </a:r>
            <a:endParaRPr/>
          </a:p>
        </p:txBody>
      </p:sp>
      <p:sp>
        <p:nvSpPr>
          <p:cNvPr id="417" name="Google Shape;417;p12"/>
          <p:cNvSpPr/>
          <p:nvPr/>
        </p:nvSpPr>
        <p:spPr>
          <a:xfrm>
            <a:off x="3498501" y="2514655"/>
            <a:ext cx="5194998" cy="3163635"/>
          </a:xfrm>
          <a:prstGeom prst="rect">
            <a:avLst/>
          </a:prstGeom>
          <a:noFill/>
          <a:ln cap="flat" cmpd="sng" w="57150">
            <a:solidFill>
              <a:srgbClr val="FFFF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8" name="Google Shape;418;p12"/>
          <p:cNvCxnSpPr/>
          <p:nvPr/>
        </p:nvCxnSpPr>
        <p:spPr>
          <a:xfrm>
            <a:off x="8591341" y="2881850"/>
            <a:ext cx="1111594" cy="343671"/>
          </a:xfrm>
          <a:prstGeom prst="straightConnector1">
            <a:avLst/>
          </a:prstGeom>
          <a:noFill/>
          <a:ln cap="flat" cmpd="sng" w="57150">
            <a:solidFill>
              <a:srgbClr val="00B05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19" name="Google Shape;419;p12"/>
          <p:cNvCxnSpPr/>
          <p:nvPr/>
        </p:nvCxnSpPr>
        <p:spPr>
          <a:xfrm flipH="1">
            <a:off x="2364712" y="4198458"/>
            <a:ext cx="1133789" cy="438334"/>
          </a:xfrm>
          <a:prstGeom prst="straightConnector1">
            <a:avLst/>
          </a:prstGeom>
          <a:noFill/>
          <a:ln cap="flat" cmpd="sng" w="57150">
            <a:solidFill>
              <a:srgbClr val="FFFF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20" name="Google Shape;420;p12"/>
          <p:cNvSpPr txBox="1"/>
          <p:nvPr/>
        </p:nvSpPr>
        <p:spPr>
          <a:xfrm>
            <a:off x="518138" y="4452126"/>
            <a:ext cx="19163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Campo de seleção</a:t>
            </a:r>
            <a:endParaRPr/>
          </a:p>
        </p:txBody>
      </p:sp>
      <p:sp>
        <p:nvSpPr>
          <p:cNvPr id="421" name="Google Shape;421;p12"/>
          <p:cNvSpPr txBox="1"/>
          <p:nvPr/>
        </p:nvSpPr>
        <p:spPr>
          <a:xfrm>
            <a:off x="572756" y="2145323"/>
            <a:ext cx="191630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Input de Pesquisa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18"/>
          <p:cNvSpPr/>
          <p:nvPr/>
        </p:nvSpPr>
        <p:spPr>
          <a:xfrm>
            <a:off x="10172701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18"/>
          <p:cNvSpPr/>
          <p:nvPr/>
        </p:nvSpPr>
        <p:spPr>
          <a:xfrm>
            <a:off x="9340840" y="3322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18"/>
          <p:cNvSpPr/>
          <p:nvPr/>
        </p:nvSpPr>
        <p:spPr>
          <a:xfrm>
            <a:off x="6066353" y="635287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18"/>
          <p:cNvSpPr/>
          <p:nvPr/>
        </p:nvSpPr>
        <p:spPr>
          <a:xfrm>
            <a:off x="6915163" y="584775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p18"/>
          <p:cNvSpPr/>
          <p:nvPr/>
        </p:nvSpPr>
        <p:spPr>
          <a:xfrm>
            <a:off x="6915162" y="483750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18"/>
          <p:cNvSpPr/>
          <p:nvPr/>
        </p:nvSpPr>
        <p:spPr>
          <a:xfrm>
            <a:off x="1123990" y="231220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18"/>
          <p:cNvSpPr/>
          <p:nvPr/>
        </p:nvSpPr>
        <p:spPr>
          <a:xfrm>
            <a:off x="1761066" y="897467"/>
            <a:ext cx="8411634" cy="5542919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18"/>
          <p:cNvSpPr txBox="1"/>
          <p:nvPr/>
        </p:nvSpPr>
        <p:spPr>
          <a:xfrm>
            <a:off x="3674607" y="958770"/>
            <a:ext cx="4842785" cy="866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600"/>
              <a:buFont typeface="Arial"/>
              <a:buNone/>
            </a:pPr>
            <a:r>
              <a:rPr lang="pt-BR" sz="26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ARQUITETURA DO SISTEMA</a:t>
            </a:r>
            <a:endParaRPr/>
          </a:p>
        </p:txBody>
      </p:sp>
      <p:sp>
        <p:nvSpPr>
          <p:cNvPr id="434" name="Google Shape;434;p18"/>
          <p:cNvSpPr txBox="1"/>
          <p:nvPr/>
        </p:nvSpPr>
        <p:spPr>
          <a:xfrm>
            <a:off x="2209799" y="1990215"/>
            <a:ext cx="8153400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🌐 controller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Controla as rotas HTTP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D0CEC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⚙️ service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Lógica de envio de e-mail e calculo do período, avaliação jovem aprendiz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D0CEC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🗃️ repository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DAO/repositórios para acessar o banco de dados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D0CEC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🧩 model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Entidades JPA mapeadas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D0CEC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📄 templates (view)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Páginas HTML (Thymeleaf)</a:t>
            </a:r>
            <a:endParaRPr/>
          </a:p>
        </p:txBody>
      </p:sp>
      <p:sp>
        <p:nvSpPr>
          <p:cNvPr id="435" name="Google Shape;435;p18"/>
          <p:cNvSpPr/>
          <p:nvPr/>
        </p:nvSpPr>
        <p:spPr>
          <a:xfrm>
            <a:off x="10172701" y="584775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18"/>
          <p:cNvSpPr/>
          <p:nvPr/>
        </p:nvSpPr>
        <p:spPr>
          <a:xfrm>
            <a:off x="11004563" y="534262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18"/>
          <p:cNvSpPr/>
          <p:nvPr/>
        </p:nvSpPr>
        <p:spPr>
          <a:xfrm>
            <a:off x="11004562" y="433238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18"/>
          <p:cNvSpPr/>
          <p:nvPr/>
        </p:nvSpPr>
        <p:spPr>
          <a:xfrm>
            <a:off x="-542904" y="3322455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18"/>
          <p:cNvSpPr/>
          <p:nvPr/>
        </p:nvSpPr>
        <p:spPr>
          <a:xfrm>
            <a:off x="-542905" y="231220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18"/>
          <p:cNvSpPr/>
          <p:nvPr/>
        </p:nvSpPr>
        <p:spPr>
          <a:xfrm>
            <a:off x="305906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18"/>
          <p:cNvSpPr/>
          <p:nvPr/>
        </p:nvSpPr>
        <p:spPr>
          <a:xfrm>
            <a:off x="11004561" y="3322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18"/>
          <p:cNvSpPr/>
          <p:nvPr/>
        </p:nvSpPr>
        <p:spPr>
          <a:xfrm>
            <a:off x="11836422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19"/>
          <p:cNvSpPr/>
          <p:nvPr/>
        </p:nvSpPr>
        <p:spPr>
          <a:xfrm>
            <a:off x="10172701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19"/>
          <p:cNvSpPr/>
          <p:nvPr/>
        </p:nvSpPr>
        <p:spPr>
          <a:xfrm>
            <a:off x="9340840" y="3322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19"/>
          <p:cNvSpPr/>
          <p:nvPr/>
        </p:nvSpPr>
        <p:spPr>
          <a:xfrm>
            <a:off x="6066353" y="635287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19"/>
          <p:cNvSpPr/>
          <p:nvPr/>
        </p:nvSpPr>
        <p:spPr>
          <a:xfrm>
            <a:off x="6915163" y="584775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19"/>
          <p:cNvSpPr/>
          <p:nvPr/>
        </p:nvSpPr>
        <p:spPr>
          <a:xfrm>
            <a:off x="6915162" y="483750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19"/>
          <p:cNvSpPr/>
          <p:nvPr/>
        </p:nvSpPr>
        <p:spPr>
          <a:xfrm>
            <a:off x="1123990" y="231220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19"/>
          <p:cNvSpPr/>
          <p:nvPr/>
        </p:nvSpPr>
        <p:spPr>
          <a:xfrm>
            <a:off x="1761066" y="897467"/>
            <a:ext cx="8411634" cy="5542919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19"/>
          <p:cNvSpPr txBox="1"/>
          <p:nvPr/>
        </p:nvSpPr>
        <p:spPr>
          <a:xfrm>
            <a:off x="3674607" y="958770"/>
            <a:ext cx="4842785" cy="866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600"/>
              <a:buFont typeface="Arial"/>
              <a:buNone/>
            </a:pPr>
            <a:r>
              <a:rPr lang="pt-BR" sz="26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ARQUITETURA DO SISTEMA</a:t>
            </a:r>
            <a:endParaRPr/>
          </a:p>
        </p:txBody>
      </p:sp>
      <p:sp>
        <p:nvSpPr>
          <p:cNvPr id="455" name="Google Shape;455;p19"/>
          <p:cNvSpPr txBox="1"/>
          <p:nvPr/>
        </p:nvSpPr>
        <p:spPr>
          <a:xfrm>
            <a:off x="2209799" y="1990215"/>
            <a:ext cx="8153400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🌐 controller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Controla as rotas HTTP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D0CEC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⚙️ service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Lógica de envio de e-mail e calculo do período, avaliação jovem aprendiz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D0CEC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🗃️ repository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DAO/repositórios para acessar o banco de dados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D0CEC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🧩 model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Entidades JPA mapeadas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D0CEC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📄 templates (view)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D0CECE"/>
                </a:solidFill>
                <a:latin typeface="Calibri"/>
                <a:ea typeface="Calibri"/>
                <a:cs typeface="Calibri"/>
                <a:sym typeface="Calibri"/>
              </a:rPr>
              <a:t>Páginas HTML (Thymeleaf)</a:t>
            </a:r>
            <a:endParaRPr/>
          </a:p>
        </p:txBody>
      </p:sp>
      <p:sp>
        <p:nvSpPr>
          <p:cNvPr id="456" name="Google Shape;456;p19"/>
          <p:cNvSpPr/>
          <p:nvPr/>
        </p:nvSpPr>
        <p:spPr>
          <a:xfrm>
            <a:off x="10172701" y="584775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19"/>
          <p:cNvSpPr/>
          <p:nvPr/>
        </p:nvSpPr>
        <p:spPr>
          <a:xfrm>
            <a:off x="11004563" y="534262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19"/>
          <p:cNvSpPr/>
          <p:nvPr/>
        </p:nvSpPr>
        <p:spPr>
          <a:xfrm>
            <a:off x="11004562" y="433238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p19"/>
          <p:cNvSpPr/>
          <p:nvPr/>
        </p:nvSpPr>
        <p:spPr>
          <a:xfrm>
            <a:off x="-542904" y="3322455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19"/>
          <p:cNvSpPr/>
          <p:nvPr/>
        </p:nvSpPr>
        <p:spPr>
          <a:xfrm>
            <a:off x="-542905" y="231220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19"/>
          <p:cNvSpPr/>
          <p:nvPr/>
        </p:nvSpPr>
        <p:spPr>
          <a:xfrm>
            <a:off x="305906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19"/>
          <p:cNvSpPr/>
          <p:nvPr/>
        </p:nvSpPr>
        <p:spPr>
          <a:xfrm>
            <a:off x="11004561" y="3322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19"/>
          <p:cNvSpPr/>
          <p:nvPr/>
        </p:nvSpPr>
        <p:spPr>
          <a:xfrm>
            <a:off x="11836422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20"/>
          <p:cNvSpPr txBox="1"/>
          <p:nvPr>
            <p:ph type="title"/>
          </p:nvPr>
        </p:nvSpPr>
        <p:spPr>
          <a:xfrm>
            <a:off x="838200" y="776027"/>
            <a:ext cx="10515600" cy="9146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CECE"/>
              </a:buClr>
              <a:buSzPts val="4400"/>
              <a:buFont typeface="Calibri"/>
              <a:buNone/>
            </a:pPr>
            <a:r>
              <a:rPr lang="pt-BR">
                <a:solidFill>
                  <a:srgbClr val="D0CECE"/>
                </a:solidFill>
              </a:rPr>
              <a:t>Documentação do Projeto</a:t>
            </a:r>
            <a:endParaRPr/>
          </a:p>
        </p:txBody>
      </p:sp>
      <p:sp>
        <p:nvSpPr>
          <p:cNvPr id="469" name="Google Shape;469;p20"/>
          <p:cNvSpPr/>
          <p:nvPr/>
        </p:nvSpPr>
        <p:spPr>
          <a:xfrm>
            <a:off x="11004563" y="534262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20"/>
          <p:cNvSpPr/>
          <p:nvPr/>
        </p:nvSpPr>
        <p:spPr>
          <a:xfrm>
            <a:off x="11004562" y="433238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20"/>
          <p:cNvSpPr/>
          <p:nvPr/>
        </p:nvSpPr>
        <p:spPr>
          <a:xfrm>
            <a:off x="11004561" y="3322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20"/>
          <p:cNvSpPr/>
          <p:nvPr/>
        </p:nvSpPr>
        <p:spPr>
          <a:xfrm>
            <a:off x="10159436" y="584775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20"/>
          <p:cNvSpPr/>
          <p:nvPr/>
        </p:nvSpPr>
        <p:spPr>
          <a:xfrm>
            <a:off x="10159434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20"/>
          <p:cNvSpPr/>
          <p:nvPr/>
        </p:nvSpPr>
        <p:spPr>
          <a:xfrm>
            <a:off x="9314308" y="433238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20"/>
          <p:cNvSpPr/>
          <p:nvPr/>
        </p:nvSpPr>
        <p:spPr>
          <a:xfrm>
            <a:off x="9314307" y="3322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20"/>
          <p:cNvSpPr/>
          <p:nvPr/>
        </p:nvSpPr>
        <p:spPr>
          <a:xfrm>
            <a:off x="9314306" y="231188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20"/>
          <p:cNvSpPr/>
          <p:nvPr/>
        </p:nvSpPr>
        <p:spPr>
          <a:xfrm>
            <a:off x="-442463" y="281700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20"/>
          <p:cNvSpPr/>
          <p:nvPr/>
        </p:nvSpPr>
        <p:spPr>
          <a:xfrm>
            <a:off x="-442464" y="177856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20"/>
          <p:cNvSpPr/>
          <p:nvPr/>
        </p:nvSpPr>
        <p:spPr>
          <a:xfrm>
            <a:off x="402663" y="534262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20"/>
          <p:cNvSpPr/>
          <p:nvPr/>
        </p:nvSpPr>
        <p:spPr>
          <a:xfrm>
            <a:off x="402661" y="3322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20"/>
          <p:cNvSpPr/>
          <p:nvPr/>
        </p:nvSpPr>
        <p:spPr>
          <a:xfrm>
            <a:off x="1247784" y="584775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20"/>
          <p:cNvSpPr/>
          <p:nvPr/>
        </p:nvSpPr>
        <p:spPr>
          <a:xfrm>
            <a:off x="1247783" y="483750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20"/>
          <p:cNvSpPr/>
          <p:nvPr/>
        </p:nvSpPr>
        <p:spPr>
          <a:xfrm>
            <a:off x="1247782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20"/>
          <p:cNvSpPr/>
          <p:nvPr/>
        </p:nvSpPr>
        <p:spPr>
          <a:xfrm>
            <a:off x="4722088" y="610462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20"/>
          <p:cNvSpPr/>
          <p:nvPr/>
        </p:nvSpPr>
        <p:spPr>
          <a:xfrm>
            <a:off x="4722087" y="509438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20"/>
          <p:cNvSpPr/>
          <p:nvPr/>
        </p:nvSpPr>
        <p:spPr>
          <a:xfrm>
            <a:off x="4722086" y="4084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20"/>
          <p:cNvSpPr/>
          <p:nvPr/>
        </p:nvSpPr>
        <p:spPr>
          <a:xfrm>
            <a:off x="5505624" y="559950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p20"/>
          <p:cNvSpPr/>
          <p:nvPr/>
        </p:nvSpPr>
        <p:spPr>
          <a:xfrm>
            <a:off x="5505623" y="4589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20"/>
          <p:cNvSpPr/>
          <p:nvPr/>
        </p:nvSpPr>
        <p:spPr>
          <a:xfrm>
            <a:off x="5505622" y="357900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20"/>
          <p:cNvSpPr/>
          <p:nvPr/>
        </p:nvSpPr>
        <p:spPr>
          <a:xfrm>
            <a:off x="4113216" y="1690688"/>
            <a:ext cx="3248166" cy="4244574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91" name="Google Shape;491;p2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05095" y="2050455"/>
            <a:ext cx="3629586" cy="3629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21"/>
          <p:cNvSpPr/>
          <p:nvPr/>
        </p:nvSpPr>
        <p:spPr>
          <a:xfrm>
            <a:off x="-442463" y="281700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p21"/>
          <p:cNvSpPr/>
          <p:nvPr/>
        </p:nvSpPr>
        <p:spPr>
          <a:xfrm>
            <a:off x="402663" y="534262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21"/>
          <p:cNvSpPr/>
          <p:nvPr/>
        </p:nvSpPr>
        <p:spPr>
          <a:xfrm>
            <a:off x="402661" y="3322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21"/>
          <p:cNvSpPr/>
          <p:nvPr/>
        </p:nvSpPr>
        <p:spPr>
          <a:xfrm>
            <a:off x="1247784" y="584775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21"/>
          <p:cNvSpPr/>
          <p:nvPr/>
        </p:nvSpPr>
        <p:spPr>
          <a:xfrm>
            <a:off x="1247783" y="483750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21"/>
          <p:cNvSpPr/>
          <p:nvPr/>
        </p:nvSpPr>
        <p:spPr>
          <a:xfrm>
            <a:off x="1247782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21"/>
          <p:cNvSpPr/>
          <p:nvPr/>
        </p:nvSpPr>
        <p:spPr>
          <a:xfrm>
            <a:off x="1247782" y="180676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21"/>
          <p:cNvSpPr/>
          <p:nvPr/>
        </p:nvSpPr>
        <p:spPr>
          <a:xfrm>
            <a:off x="2092908" y="4332380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21"/>
          <p:cNvSpPr/>
          <p:nvPr/>
        </p:nvSpPr>
        <p:spPr>
          <a:xfrm>
            <a:off x="2092906" y="231188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21"/>
          <p:cNvSpPr/>
          <p:nvPr/>
        </p:nvSpPr>
        <p:spPr>
          <a:xfrm>
            <a:off x="2938029" y="483750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21"/>
          <p:cNvSpPr/>
          <p:nvPr/>
        </p:nvSpPr>
        <p:spPr>
          <a:xfrm>
            <a:off x="2938028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21"/>
          <p:cNvSpPr/>
          <p:nvPr/>
        </p:nvSpPr>
        <p:spPr>
          <a:xfrm>
            <a:off x="2938027" y="281700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21"/>
          <p:cNvSpPr/>
          <p:nvPr/>
        </p:nvSpPr>
        <p:spPr>
          <a:xfrm>
            <a:off x="9415946" y="2817533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21"/>
          <p:cNvSpPr/>
          <p:nvPr/>
        </p:nvSpPr>
        <p:spPr>
          <a:xfrm>
            <a:off x="10261072" y="5343153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21"/>
          <p:cNvSpPr/>
          <p:nvPr/>
        </p:nvSpPr>
        <p:spPr>
          <a:xfrm>
            <a:off x="10261070" y="332265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21"/>
          <p:cNvSpPr/>
          <p:nvPr/>
        </p:nvSpPr>
        <p:spPr>
          <a:xfrm>
            <a:off x="11106193" y="5848277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2" name="Google Shape;512;p21"/>
          <p:cNvSpPr/>
          <p:nvPr/>
        </p:nvSpPr>
        <p:spPr>
          <a:xfrm>
            <a:off x="11106192" y="4838029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21"/>
          <p:cNvSpPr/>
          <p:nvPr/>
        </p:nvSpPr>
        <p:spPr>
          <a:xfrm>
            <a:off x="11106191" y="3827781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p21"/>
          <p:cNvSpPr/>
          <p:nvPr/>
        </p:nvSpPr>
        <p:spPr>
          <a:xfrm>
            <a:off x="7749564" y="281700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21"/>
          <p:cNvSpPr/>
          <p:nvPr/>
        </p:nvSpPr>
        <p:spPr>
          <a:xfrm>
            <a:off x="8594690" y="5342628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21"/>
          <p:cNvSpPr/>
          <p:nvPr/>
        </p:nvSpPr>
        <p:spPr>
          <a:xfrm>
            <a:off x="8594688" y="332213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21"/>
          <p:cNvSpPr/>
          <p:nvPr/>
        </p:nvSpPr>
        <p:spPr>
          <a:xfrm>
            <a:off x="9439811" y="5847752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21"/>
          <p:cNvSpPr/>
          <p:nvPr/>
        </p:nvSpPr>
        <p:spPr>
          <a:xfrm>
            <a:off x="9439810" y="4837504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21"/>
          <p:cNvSpPr/>
          <p:nvPr/>
        </p:nvSpPr>
        <p:spPr>
          <a:xfrm>
            <a:off x="9439809" y="3827256"/>
            <a:ext cx="1085809" cy="10102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21"/>
          <p:cNvSpPr/>
          <p:nvPr/>
        </p:nvSpPr>
        <p:spPr>
          <a:xfrm>
            <a:off x="1958108" y="897467"/>
            <a:ext cx="8214591" cy="5542919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1" name="Google Shape;52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87637" y="2164971"/>
            <a:ext cx="7216726" cy="4041366"/>
          </a:xfrm>
          <a:prstGeom prst="rect">
            <a:avLst/>
          </a:prstGeom>
          <a:noFill/>
          <a:ln>
            <a:noFill/>
          </a:ln>
          <a:effectLst>
            <a:outerShdw blurRad="190500" rotWithShape="0" algn="tl">
              <a:srgbClr val="000000">
                <a:alpha val="69803"/>
              </a:srgbClr>
            </a:outerShdw>
          </a:effectLst>
        </p:spPr>
      </p:pic>
      <p:sp>
        <p:nvSpPr>
          <p:cNvPr id="522" name="Google Shape;522;p21"/>
          <p:cNvSpPr txBox="1"/>
          <p:nvPr>
            <p:ph type="title"/>
          </p:nvPr>
        </p:nvSpPr>
        <p:spPr>
          <a:xfrm>
            <a:off x="831279" y="943051"/>
            <a:ext cx="10515600" cy="9143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4400"/>
              <a:buFont typeface="Arial"/>
              <a:buNone/>
            </a:pPr>
            <a:r>
              <a:rPr lang="pt-BR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Obrigado pela Atenção!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"/>
          <p:cNvSpPr/>
          <p:nvPr/>
        </p:nvSpPr>
        <p:spPr>
          <a:xfrm>
            <a:off x="4920712" y="315132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65100">
              <a:srgbClr val="65B8A6">
                <a:alpha val="8392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5747287" y="269908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/>
          <p:nvPr/>
        </p:nvSpPr>
        <p:spPr>
          <a:xfrm>
            <a:off x="6573864" y="316402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6586778" y="2247046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/>
          <p:nvPr/>
        </p:nvSpPr>
        <p:spPr>
          <a:xfrm>
            <a:off x="7413355" y="269908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8252846" y="316402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"/>
          <p:cNvSpPr/>
          <p:nvPr/>
        </p:nvSpPr>
        <p:spPr>
          <a:xfrm>
            <a:off x="9079421" y="269907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"/>
          <p:cNvSpPr/>
          <p:nvPr/>
        </p:nvSpPr>
        <p:spPr>
          <a:xfrm>
            <a:off x="9079422" y="3616063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2"/>
          <p:cNvSpPr/>
          <p:nvPr/>
        </p:nvSpPr>
        <p:spPr>
          <a:xfrm>
            <a:off x="9905999" y="316402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9905998" y="2247046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"/>
          <p:cNvSpPr/>
          <p:nvPr/>
        </p:nvSpPr>
        <p:spPr>
          <a:xfrm>
            <a:off x="8252846" y="4093927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9079422" y="4533045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10732575" y="3628978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"/>
          <p:cNvSpPr/>
          <p:nvPr/>
        </p:nvSpPr>
        <p:spPr>
          <a:xfrm>
            <a:off x="10732575" y="4545961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"/>
          <p:cNvSpPr/>
          <p:nvPr/>
        </p:nvSpPr>
        <p:spPr>
          <a:xfrm>
            <a:off x="9905999" y="501091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"/>
          <p:cNvSpPr/>
          <p:nvPr/>
        </p:nvSpPr>
        <p:spPr>
          <a:xfrm>
            <a:off x="9079422" y="545002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"/>
          <p:cNvSpPr/>
          <p:nvPr/>
        </p:nvSpPr>
        <p:spPr>
          <a:xfrm>
            <a:off x="8252846" y="5902063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"/>
          <p:cNvSpPr/>
          <p:nvPr/>
        </p:nvSpPr>
        <p:spPr>
          <a:xfrm>
            <a:off x="9079423" y="6379927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9905999" y="5914978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11559152" y="5010910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11572067" y="5927894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11559150" y="3164028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11572066" y="2247045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9" name="Google Shape;139;p2"/>
          <p:cNvGraphicFramePr/>
          <p:nvPr/>
        </p:nvGraphicFramePr>
        <p:xfrm>
          <a:off x="838200" y="1690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{A1A9C1A3-4CB4-4DC8-972E-EB1F6B8AADA0}</a:tableStyleId>
              </a:tblPr>
              <a:tblGrid>
                <a:gridCol w="2764975"/>
                <a:gridCol w="3042950"/>
                <a:gridCol w="3042950"/>
                <a:gridCol w="1732700"/>
              </a:tblGrid>
              <a:tr h="292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 u="none" cap="none" strike="noStrike"/>
                        <a:t>ITEM</a:t>
                      </a:r>
                      <a:endParaRPr/>
                    </a:p>
                  </a:txBody>
                  <a:tcPr marT="0" marB="0" marR="0" marL="0" anchor="ctr" anchorCtr="1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b="1" lang="pt-BR" sz="20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Assunto</a:t>
                      </a:r>
                      <a:endParaRPr/>
                    </a:p>
                  </a:txBody>
                  <a:tcPr marT="0" marB="0" marR="0" marL="0" anchor="ctr" anchorCtr="1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b="1" lang="pt-BR" sz="2000" u="none" cap="none" strike="noStrike"/>
                        <a:t>Ferramenta</a:t>
                      </a:r>
                      <a:endParaRPr sz="2000" u="none" cap="none" strike="noStrike"/>
                    </a:p>
                  </a:txBody>
                  <a:tcPr marT="0" marB="0" marR="0" marL="0" anchor="ctr" anchorCtr="1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rPr b="1" lang="pt-BR" sz="2000" u="none" cap="none" strike="noStrike"/>
                        <a:t>Tempo</a:t>
                      </a:r>
                      <a:endParaRPr sz="2000" u="none" cap="none" strike="noStrike"/>
                    </a:p>
                  </a:txBody>
                  <a:tcPr marT="0" marB="0" marR="0" marL="0" anchor="ctr" anchorCtr="1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D8E2F3"/>
                    </a:solidFill>
                  </a:tcPr>
                </a:tc>
              </a:tr>
              <a:tr h="40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 u="none" cap="none" strike="noStrike"/>
                        <a:t>1</a:t>
                      </a:r>
                      <a:endParaRPr sz="2000" u="none" cap="none" strike="noStrike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cap="none" strike="noStrike"/>
                        <a:t>MOTIVAÇÃO / PROBLEMA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Árvore de Problemas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1 min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379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2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OBJETIVOS DO SISTEMA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Árvore de Objetivos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1 min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5841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3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BACKLOG DO PRODUTO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Lista das Funcionalidades,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por objetivo específico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1 min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1168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4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PROTÓTIPO DE BAIXA/ALTA FIDELIDADE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QR Code do Protótipo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(foco na essência do sistema e nos aspectos inovadores da solução)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de 7 a</a:t>
                      </a:r>
                      <a:endParaRPr sz="2000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10 min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306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5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ARQUITETURA DO SISTEMA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Projeto Físico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1 min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8762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6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LISTA DOS DOCUMENTOS PRODUZIDOS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Lista dos artefatos 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/>
                        <a:t>link para documentação completa</a:t>
                      </a:r>
                      <a:endParaRPr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1 min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  <a:tr h="5841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TEMPO TOTAL DA APRESENTAÇÃO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12 a</a:t>
                      </a:r>
                      <a:endParaRPr sz="2000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2000"/>
                        <a:t>15 min</a:t>
                      </a:r>
                      <a:endParaRPr sz="2000"/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  <p:sp>
        <p:nvSpPr>
          <p:cNvPr id="140" name="Google Shape;140;p2"/>
          <p:cNvSpPr txBox="1"/>
          <p:nvPr>
            <p:ph type="title"/>
          </p:nvPr>
        </p:nvSpPr>
        <p:spPr>
          <a:xfrm>
            <a:off x="838200" y="776377"/>
            <a:ext cx="3064934" cy="9143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4400"/>
              <a:buFont typeface="Arial Black"/>
              <a:buNone/>
            </a:pPr>
            <a:r>
              <a:rPr b="1" lang="pt-BR">
                <a:solidFill>
                  <a:srgbClr val="F2F2F2"/>
                </a:solidFill>
                <a:latin typeface="Arial Black"/>
                <a:ea typeface="Arial Black"/>
                <a:cs typeface="Arial Black"/>
                <a:sym typeface="Arial Black"/>
              </a:rPr>
              <a:t>Sumário</a:t>
            </a:r>
            <a:endParaRPr>
              <a:solidFill>
                <a:srgbClr val="F2F2F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"/>
          <p:cNvSpPr/>
          <p:nvPr/>
        </p:nvSpPr>
        <p:spPr>
          <a:xfrm>
            <a:off x="9752861" y="4705455"/>
            <a:ext cx="1604989" cy="137401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3"/>
          <p:cNvSpPr/>
          <p:nvPr/>
        </p:nvSpPr>
        <p:spPr>
          <a:xfrm>
            <a:off x="11034956" y="5394883"/>
            <a:ext cx="1604989" cy="137401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11034955" y="4016025"/>
            <a:ext cx="1604989" cy="137401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/>
          <p:nvPr/>
        </p:nvSpPr>
        <p:spPr>
          <a:xfrm>
            <a:off x="328390" y="1921163"/>
            <a:ext cx="11535219" cy="4248727"/>
          </a:xfrm>
          <a:prstGeom prst="roundRect">
            <a:avLst>
              <a:gd fmla="val 16667" name="adj"/>
            </a:avLst>
          </a:prstGeom>
          <a:solidFill>
            <a:srgbClr val="D0CECE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3"/>
          <p:cNvSpPr txBox="1"/>
          <p:nvPr/>
        </p:nvSpPr>
        <p:spPr>
          <a:xfrm>
            <a:off x="5197776" y="2088040"/>
            <a:ext cx="241848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MOTIVAÇÃO</a:t>
            </a:r>
            <a:endParaRPr/>
          </a:p>
        </p:txBody>
      </p:sp>
      <p:sp>
        <p:nvSpPr>
          <p:cNvPr id="150" name="Google Shape;150;p3"/>
          <p:cNvSpPr txBox="1"/>
          <p:nvPr/>
        </p:nvSpPr>
        <p:spPr>
          <a:xfrm>
            <a:off x="821684" y="2467106"/>
            <a:ext cx="307383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Motivação</a:t>
            </a:r>
            <a:endParaRPr/>
          </a:p>
        </p:txBody>
      </p:sp>
      <p:sp>
        <p:nvSpPr>
          <p:cNvPr id="151" name="Google Shape;151;p3"/>
          <p:cNvSpPr txBox="1"/>
          <p:nvPr/>
        </p:nvSpPr>
        <p:spPr>
          <a:xfrm>
            <a:off x="817378" y="2929595"/>
            <a:ext cx="11179278" cy="2831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Por que escolhi a Casa Azul Felipe Augusto:</a:t>
            </a:r>
            <a:endParaRPr b="1" i="1"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Tenho um vínculo pessoal com a instituição: faço parte da Casa Azul desde os 2 anos de idade. Foi através dela que conquistei meu primeiro emprego como jovem aprendiz e também consegui minha bolsa de estudos. Esse projeto é uma forma de retribuir tudo o que ela me proporcionou.</a:t>
            </a:r>
            <a:endParaRPr b="1" i="1"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"/>
          <p:cNvSpPr/>
          <p:nvPr/>
        </p:nvSpPr>
        <p:spPr>
          <a:xfrm>
            <a:off x="9752861" y="4705455"/>
            <a:ext cx="1604989" cy="137401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11034956" y="5394883"/>
            <a:ext cx="1604989" cy="137401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/>
          <p:nvPr/>
        </p:nvSpPr>
        <p:spPr>
          <a:xfrm>
            <a:off x="11034955" y="4016025"/>
            <a:ext cx="1604989" cy="137401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4"/>
          <p:cNvSpPr/>
          <p:nvPr/>
        </p:nvSpPr>
        <p:spPr>
          <a:xfrm>
            <a:off x="307504" y="895928"/>
            <a:ext cx="11535219" cy="5680364"/>
          </a:xfrm>
          <a:prstGeom prst="roundRect">
            <a:avLst>
              <a:gd fmla="val 10326" name="adj"/>
            </a:avLst>
          </a:prstGeom>
          <a:solidFill>
            <a:srgbClr val="E8D9BA">
              <a:alpha val="9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Consequências:</a:t>
            </a:r>
            <a:endParaRPr/>
          </a:p>
        </p:txBody>
      </p:sp>
      <p:sp>
        <p:nvSpPr>
          <p:cNvPr id="160" name="Google Shape;160;p4"/>
          <p:cNvSpPr txBox="1"/>
          <p:nvPr/>
        </p:nvSpPr>
        <p:spPr>
          <a:xfrm>
            <a:off x="4799237" y="992308"/>
            <a:ext cx="362670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ÁRVORE DE PROBLEMAS</a:t>
            </a:r>
            <a:endParaRPr/>
          </a:p>
        </p:txBody>
      </p:sp>
      <p:sp>
        <p:nvSpPr>
          <p:cNvPr id="161" name="Google Shape;161;p4"/>
          <p:cNvSpPr/>
          <p:nvPr/>
        </p:nvSpPr>
        <p:spPr>
          <a:xfrm rot="10800000">
            <a:off x="6094495" y="4126350"/>
            <a:ext cx="1921209" cy="1071185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4"/>
          <p:cNvSpPr/>
          <p:nvPr/>
        </p:nvSpPr>
        <p:spPr>
          <a:xfrm rot="10800000">
            <a:off x="7885826" y="3895750"/>
            <a:ext cx="2128387" cy="1256146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4"/>
          <p:cNvSpPr/>
          <p:nvPr/>
        </p:nvSpPr>
        <p:spPr>
          <a:xfrm flipH="1" rot="10800000">
            <a:off x="2164415" y="3925455"/>
            <a:ext cx="2128387" cy="1256146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4"/>
          <p:cNvSpPr/>
          <p:nvPr/>
        </p:nvSpPr>
        <p:spPr>
          <a:xfrm flipH="1">
            <a:off x="7885826" y="2333478"/>
            <a:ext cx="2154228" cy="1536880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4235475" y="2652426"/>
            <a:ext cx="2128387" cy="1256146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4"/>
          <p:cNvSpPr/>
          <p:nvPr/>
        </p:nvSpPr>
        <p:spPr>
          <a:xfrm flipH="1">
            <a:off x="6002842" y="2622721"/>
            <a:ext cx="2154228" cy="1256146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4"/>
          <p:cNvSpPr/>
          <p:nvPr/>
        </p:nvSpPr>
        <p:spPr>
          <a:xfrm flipH="1" rot="10800000">
            <a:off x="4185726" y="4130691"/>
            <a:ext cx="2128387" cy="1171823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4"/>
          <p:cNvSpPr/>
          <p:nvPr/>
        </p:nvSpPr>
        <p:spPr>
          <a:xfrm>
            <a:off x="2256599" y="2635697"/>
            <a:ext cx="2128387" cy="1256146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4"/>
          <p:cNvSpPr/>
          <p:nvPr/>
        </p:nvSpPr>
        <p:spPr>
          <a:xfrm rot="5005782">
            <a:off x="5553207" y="4017468"/>
            <a:ext cx="2128387" cy="1256146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4"/>
          <p:cNvSpPr/>
          <p:nvPr/>
        </p:nvSpPr>
        <p:spPr>
          <a:xfrm rot="-5628554">
            <a:off x="4569937" y="2426289"/>
            <a:ext cx="2128387" cy="1256146"/>
          </a:xfrm>
          <a:custGeom>
            <a:rect b="b" l="l" r="r" t="t"/>
            <a:pathLst>
              <a:path extrusionOk="0" h="1256146" w="2128387">
                <a:moveTo>
                  <a:pt x="68678" y="0"/>
                </a:moveTo>
                <a:cubicBezTo>
                  <a:pt x="-10601" y="324812"/>
                  <a:pt x="-89880" y="649624"/>
                  <a:pt x="253405" y="858982"/>
                </a:cubicBezTo>
                <a:cubicBezTo>
                  <a:pt x="596690" y="1068340"/>
                  <a:pt x="1362538" y="1162243"/>
                  <a:pt x="2128387" y="1256146"/>
                </a:cubicBez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4"/>
          <p:cNvSpPr/>
          <p:nvPr/>
        </p:nvSpPr>
        <p:spPr>
          <a:xfrm>
            <a:off x="4034928" y="3178104"/>
            <a:ext cx="4122142" cy="1357746"/>
          </a:xfrm>
          <a:prstGeom prst="roundRect">
            <a:avLst>
              <a:gd fmla="val 16667" name="adj"/>
            </a:avLst>
          </a:prstGeom>
          <a:solidFill>
            <a:srgbClr val="833C0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2" name="Google Shape;172;p4"/>
          <p:cNvSpPr/>
          <p:nvPr/>
        </p:nvSpPr>
        <p:spPr>
          <a:xfrm>
            <a:off x="7312891" y="4797913"/>
            <a:ext cx="1394691" cy="1374019"/>
          </a:xfrm>
          <a:prstGeom prst="roundRect">
            <a:avLst>
              <a:gd fmla="val 16667" name="adj"/>
            </a:avLst>
          </a:prstGeom>
          <a:solidFill>
            <a:srgbClr val="5A45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9223165" y="4797914"/>
            <a:ext cx="1394691" cy="942335"/>
          </a:xfrm>
          <a:prstGeom prst="roundRect">
            <a:avLst>
              <a:gd fmla="val 16667" name="adj"/>
            </a:avLst>
          </a:prstGeom>
          <a:solidFill>
            <a:srgbClr val="5A45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4"/>
          <p:cNvSpPr/>
          <p:nvPr/>
        </p:nvSpPr>
        <p:spPr>
          <a:xfrm>
            <a:off x="5398654" y="4838152"/>
            <a:ext cx="1394691" cy="1357746"/>
          </a:xfrm>
          <a:prstGeom prst="roundRect">
            <a:avLst>
              <a:gd fmla="val 16667" name="adj"/>
            </a:avLst>
          </a:prstGeom>
          <a:solidFill>
            <a:srgbClr val="5A45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>
            <a:off x="3488381" y="4838152"/>
            <a:ext cx="1394691" cy="1357746"/>
          </a:xfrm>
          <a:prstGeom prst="roundRect">
            <a:avLst>
              <a:gd fmla="val 16667" name="adj"/>
            </a:avLst>
          </a:prstGeom>
          <a:solidFill>
            <a:srgbClr val="5A45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1574144" y="4838152"/>
            <a:ext cx="1394691" cy="1357746"/>
          </a:xfrm>
          <a:prstGeom prst="roundRect">
            <a:avLst>
              <a:gd fmla="val 16667" name="adj"/>
            </a:avLst>
          </a:prstGeom>
          <a:solidFill>
            <a:srgbClr val="5A45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4"/>
          <p:cNvSpPr/>
          <p:nvPr/>
        </p:nvSpPr>
        <p:spPr>
          <a:xfrm>
            <a:off x="3488381" y="1518056"/>
            <a:ext cx="1394691" cy="1357746"/>
          </a:xfrm>
          <a:prstGeom prst="roundRect">
            <a:avLst>
              <a:gd fmla="val 16667" name="adj"/>
            </a:avLst>
          </a:prstGeom>
          <a:solidFill>
            <a:srgbClr val="54813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4"/>
          <p:cNvSpPr/>
          <p:nvPr/>
        </p:nvSpPr>
        <p:spPr>
          <a:xfrm>
            <a:off x="1574144" y="1518056"/>
            <a:ext cx="1394691" cy="1357746"/>
          </a:xfrm>
          <a:prstGeom prst="roundRect">
            <a:avLst>
              <a:gd fmla="val 16667" name="adj"/>
            </a:avLst>
          </a:prstGeom>
          <a:solidFill>
            <a:srgbClr val="54813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4"/>
          <p:cNvSpPr/>
          <p:nvPr/>
        </p:nvSpPr>
        <p:spPr>
          <a:xfrm>
            <a:off x="5398654" y="1518056"/>
            <a:ext cx="1394691" cy="1357746"/>
          </a:xfrm>
          <a:prstGeom prst="roundRect">
            <a:avLst>
              <a:gd fmla="val 16667" name="adj"/>
            </a:avLst>
          </a:prstGeom>
          <a:solidFill>
            <a:srgbClr val="54813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4"/>
          <p:cNvSpPr/>
          <p:nvPr/>
        </p:nvSpPr>
        <p:spPr>
          <a:xfrm>
            <a:off x="7312891" y="1477818"/>
            <a:ext cx="1394691" cy="1357746"/>
          </a:xfrm>
          <a:prstGeom prst="roundRect">
            <a:avLst>
              <a:gd fmla="val 16667" name="adj"/>
            </a:avLst>
          </a:prstGeom>
          <a:solidFill>
            <a:srgbClr val="54813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4"/>
          <p:cNvSpPr/>
          <p:nvPr/>
        </p:nvSpPr>
        <p:spPr>
          <a:xfrm>
            <a:off x="9223165" y="1477818"/>
            <a:ext cx="1394691" cy="1357746"/>
          </a:xfrm>
          <a:prstGeom prst="roundRect">
            <a:avLst>
              <a:gd fmla="val 16667" name="adj"/>
            </a:avLst>
          </a:prstGeom>
          <a:solidFill>
            <a:srgbClr val="54813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4"/>
          <p:cNvSpPr txBox="1"/>
          <p:nvPr/>
        </p:nvSpPr>
        <p:spPr>
          <a:xfrm>
            <a:off x="4303119" y="3421389"/>
            <a:ext cx="384938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Avaliação semestral dos jovens aprendizes é feita de forma manual, gerando atrasos e desorganização.</a:t>
            </a:r>
            <a:endParaRPr/>
          </a:p>
        </p:txBody>
      </p:sp>
      <p:sp>
        <p:nvSpPr>
          <p:cNvPr id="183" name="Google Shape;183;p4"/>
          <p:cNvSpPr txBox="1"/>
          <p:nvPr/>
        </p:nvSpPr>
        <p:spPr>
          <a:xfrm>
            <a:off x="1623862" y="5101526"/>
            <a:ext cx="139469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Falta de sistema digital eficiente</a:t>
            </a:r>
            <a:endParaRPr/>
          </a:p>
        </p:txBody>
      </p:sp>
      <p:sp>
        <p:nvSpPr>
          <p:cNvPr id="184" name="Google Shape;184;p4"/>
          <p:cNvSpPr txBox="1"/>
          <p:nvPr/>
        </p:nvSpPr>
        <p:spPr>
          <a:xfrm>
            <a:off x="3503070" y="5108405"/>
            <a:ext cx="139469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Uso de métodos manuais</a:t>
            </a:r>
            <a:endParaRPr/>
          </a:p>
        </p:txBody>
      </p:sp>
      <p:sp>
        <p:nvSpPr>
          <p:cNvPr id="185" name="Google Shape;185;p4"/>
          <p:cNvSpPr txBox="1"/>
          <p:nvPr/>
        </p:nvSpPr>
        <p:spPr>
          <a:xfrm>
            <a:off x="5383965" y="5124236"/>
            <a:ext cx="1452858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Volume alto de dados desorganizados</a:t>
            </a:r>
            <a:endParaRPr/>
          </a:p>
        </p:txBody>
      </p:sp>
      <p:sp>
        <p:nvSpPr>
          <p:cNvPr id="186" name="Google Shape;186;p4"/>
          <p:cNvSpPr txBox="1"/>
          <p:nvPr/>
        </p:nvSpPr>
        <p:spPr>
          <a:xfrm>
            <a:off x="7421572" y="4900146"/>
            <a:ext cx="1394691" cy="11695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Falta de recursos financeiros para investir em tecnologia.</a:t>
            </a:r>
            <a:endParaRPr/>
          </a:p>
        </p:txBody>
      </p:sp>
      <p:sp>
        <p:nvSpPr>
          <p:cNvPr id="187" name="Google Shape;187;p4"/>
          <p:cNvSpPr txBox="1"/>
          <p:nvPr/>
        </p:nvSpPr>
        <p:spPr>
          <a:xfrm>
            <a:off x="9312056" y="4821757"/>
            <a:ext cx="139469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Ausência de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ferramentas de gestão.</a:t>
            </a:r>
            <a:endParaRPr/>
          </a:p>
        </p:txBody>
      </p:sp>
      <p:sp>
        <p:nvSpPr>
          <p:cNvPr id="188" name="Google Shape;188;p4"/>
          <p:cNvSpPr txBox="1"/>
          <p:nvPr/>
        </p:nvSpPr>
        <p:spPr>
          <a:xfrm>
            <a:off x="1609753" y="1535209"/>
            <a:ext cx="139469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Acompanhamento pedagógico e social prejudicado</a:t>
            </a:r>
            <a:endParaRPr/>
          </a:p>
        </p:txBody>
      </p:sp>
      <p:sp>
        <p:nvSpPr>
          <p:cNvPr id="189" name="Google Shape;189;p4"/>
          <p:cNvSpPr txBox="1"/>
          <p:nvPr/>
        </p:nvSpPr>
        <p:spPr>
          <a:xfrm>
            <a:off x="3515217" y="1771088"/>
            <a:ext cx="139469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Informações importantes se perdem</a:t>
            </a:r>
            <a:endParaRPr/>
          </a:p>
        </p:txBody>
      </p:sp>
      <p:sp>
        <p:nvSpPr>
          <p:cNvPr id="190" name="Google Shape;190;p4"/>
          <p:cNvSpPr txBox="1"/>
          <p:nvPr/>
        </p:nvSpPr>
        <p:spPr>
          <a:xfrm>
            <a:off x="5468798" y="1591174"/>
            <a:ext cx="139469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Demora na tomada de decisões por falta de dados confiáveis.</a:t>
            </a:r>
            <a:endParaRPr/>
          </a:p>
        </p:txBody>
      </p:sp>
      <p:sp>
        <p:nvSpPr>
          <p:cNvPr id="191" name="Google Shape;191;p4"/>
          <p:cNvSpPr txBox="1"/>
          <p:nvPr/>
        </p:nvSpPr>
        <p:spPr>
          <a:xfrm>
            <a:off x="7395542" y="1633031"/>
            <a:ext cx="1394691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Dificuldade em prestar contas a parceiros.</a:t>
            </a:r>
            <a:endParaRPr/>
          </a:p>
        </p:txBody>
      </p:sp>
      <p:sp>
        <p:nvSpPr>
          <p:cNvPr id="192" name="Google Shape;192;p4"/>
          <p:cNvSpPr txBox="1"/>
          <p:nvPr/>
        </p:nvSpPr>
        <p:spPr>
          <a:xfrm>
            <a:off x="9276876" y="1725369"/>
            <a:ext cx="139469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Baixa eficiência administrativa</a:t>
            </a:r>
            <a:endParaRPr/>
          </a:p>
        </p:txBody>
      </p:sp>
      <p:sp>
        <p:nvSpPr>
          <p:cNvPr id="193" name="Google Shape;193;p4"/>
          <p:cNvSpPr txBox="1"/>
          <p:nvPr/>
        </p:nvSpPr>
        <p:spPr>
          <a:xfrm>
            <a:off x="689988" y="1085404"/>
            <a:ext cx="176831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Consequências: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4"/>
          <p:cNvSpPr txBox="1"/>
          <p:nvPr/>
        </p:nvSpPr>
        <p:spPr>
          <a:xfrm>
            <a:off x="817812" y="4415203"/>
            <a:ext cx="87830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Causas: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"/>
          <p:cNvSpPr/>
          <p:nvPr/>
        </p:nvSpPr>
        <p:spPr>
          <a:xfrm>
            <a:off x="-532193" y="5633713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5"/>
          <p:cNvSpPr/>
          <p:nvPr/>
        </p:nvSpPr>
        <p:spPr>
          <a:xfrm>
            <a:off x="302379" y="6093332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5"/>
          <p:cNvSpPr/>
          <p:nvPr/>
        </p:nvSpPr>
        <p:spPr>
          <a:xfrm>
            <a:off x="11647712" y="735141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5"/>
          <p:cNvSpPr/>
          <p:nvPr/>
        </p:nvSpPr>
        <p:spPr>
          <a:xfrm>
            <a:off x="11647712" y="1642284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5"/>
          <p:cNvSpPr/>
          <p:nvPr/>
        </p:nvSpPr>
        <p:spPr>
          <a:xfrm>
            <a:off x="10813141" y="1182665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5"/>
          <p:cNvSpPr/>
          <p:nvPr/>
        </p:nvSpPr>
        <p:spPr>
          <a:xfrm>
            <a:off x="9978569" y="735141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5"/>
          <p:cNvSpPr/>
          <p:nvPr/>
        </p:nvSpPr>
        <p:spPr>
          <a:xfrm>
            <a:off x="10317236" y="5452284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5"/>
          <p:cNvSpPr/>
          <p:nvPr/>
        </p:nvSpPr>
        <p:spPr>
          <a:xfrm>
            <a:off x="11151807" y="5899808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5"/>
          <p:cNvSpPr/>
          <p:nvPr/>
        </p:nvSpPr>
        <p:spPr>
          <a:xfrm>
            <a:off x="295563" y="803564"/>
            <a:ext cx="11578281" cy="5629007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5"/>
          <p:cNvSpPr txBox="1"/>
          <p:nvPr/>
        </p:nvSpPr>
        <p:spPr>
          <a:xfrm>
            <a:off x="878115" y="1446591"/>
            <a:ext cx="11313885" cy="498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•"/>
            </a:pPr>
            <a:r>
              <a:rPr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Desenvolver uma </a:t>
            </a:r>
            <a:r>
              <a:rPr b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intranet interna e segura</a:t>
            </a:r>
            <a:r>
              <a:rPr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para a Casa Azul Felipe Augusto.</a:t>
            </a:r>
            <a:endParaRPr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•"/>
            </a:pPr>
            <a:r>
              <a:rPr b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Digitalizar o processo de avaliação dos jovens aprendizes</a:t>
            </a:r>
            <a:r>
              <a:rPr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, substituindo planilhas e formulários</a:t>
            </a:r>
            <a:endParaRPr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     Manuais.</a:t>
            </a:r>
            <a:endParaRPr/>
          </a:p>
          <a:p>
            <a:pPr indent="-158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•"/>
            </a:pPr>
            <a:r>
              <a:rPr b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Centralizar os dados</a:t>
            </a:r>
            <a:r>
              <a:rPr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dos alunos e avaliações em um único sistema acessível apenas pela equipe autorizada.</a:t>
            </a:r>
            <a:endParaRPr/>
          </a:p>
          <a:p>
            <a:pPr indent="-158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•"/>
            </a:pPr>
            <a:r>
              <a:rPr b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Facilitar o envio e acompanhamento das avaliações</a:t>
            </a:r>
            <a:r>
              <a:rPr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feitas pelas psicólogas às empresas.</a:t>
            </a:r>
            <a:endParaRPr/>
          </a:p>
          <a:p>
            <a:pPr indent="-158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•"/>
            </a:pPr>
            <a:r>
              <a:rPr b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Melhorar a comunicação entre os setores internos</a:t>
            </a:r>
            <a:r>
              <a:rPr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(pedagógico, social, administrativo e psicológico).</a:t>
            </a:r>
            <a:endParaRPr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•"/>
            </a:pPr>
            <a:r>
              <a:rPr b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Aumentar a eficiência na gestão dos atendimentos</a:t>
            </a:r>
            <a:r>
              <a:rPr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, com controle de histórico e presença.</a:t>
            </a:r>
            <a:endParaRPr/>
          </a:p>
          <a:p>
            <a:pPr indent="-158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Arial"/>
              <a:buChar char="•"/>
            </a:pPr>
            <a:r>
              <a:rPr b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Reduzir erros e atrasos</a:t>
            </a:r>
            <a:r>
              <a:rPr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 com processos automatizados e notificações internas.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5"/>
          <p:cNvSpPr txBox="1"/>
          <p:nvPr/>
        </p:nvSpPr>
        <p:spPr>
          <a:xfrm>
            <a:off x="878115" y="902305"/>
            <a:ext cx="27432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OBJETIVOS DO SISTEMA</a:t>
            </a:r>
            <a:endParaRPr/>
          </a:p>
        </p:txBody>
      </p:sp>
      <p:sp>
        <p:nvSpPr>
          <p:cNvPr id="210" name="Google Shape;210;p5"/>
          <p:cNvSpPr/>
          <p:nvPr/>
        </p:nvSpPr>
        <p:spPr>
          <a:xfrm>
            <a:off x="11986379" y="6371523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5"/>
          <p:cNvSpPr/>
          <p:nvPr/>
        </p:nvSpPr>
        <p:spPr>
          <a:xfrm>
            <a:off x="11998474" y="5452284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5"/>
          <p:cNvSpPr/>
          <p:nvPr/>
        </p:nvSpPr>
        <p:spPr>
          <a:xfrm>
            <a:off x="-532193" y="6540855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6"/>
          <p:cNvSpPr/>
          <p:nvPr/>
        </p:nvSpPr>
        <p:spPr>
          <a:xfrm>
            <a:off x="11659807" y="1714856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6"/>
          <p:cNvSpPr/>
          <p:nvPr/>
        </p:nvSpPr>
        <p:spPr>
          <a:xfrm>
            <a:off x="11659807" y="807713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6"/>
          <p:cNvSpPr/>
          <p:nvPr/>
        </p:nvSpPr>
        <p:spPr>
          <a:xfrm>
            <a:off x="4390569" y="3541237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6"/>
          <p:cNvSpPr/>
          <p:nvPr/>
        </p:nvSpPr>
        <p:spPr>
          <a:xfrm>
            <a:off x="4390569" y="2634094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6"/>
          <p:cNvSpPr/>
          <p:nvPr/>
        </p:nvSpPr>
        <p:spPr>
          <a:xfrm>
            <a:off x="5249331" y="3093713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6"/>
          <p:cNvSpPr/>
          <p:nvPr/>
        </p:nvSpPr>
        <p:spPr>
          <a:xfrm>
            <a:off x="181426" y="1726951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6"/>
          <p:cNvSpPr/>
          <p:nvPr/>
        </p:nvSpPr>
        <p:spPr>
          <a:xfrm>
            <a:off x="11792855" y="5295046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6"/>
          <p:cNvSpPr/>
          <p:nvPr/>
        </p:nvSpPr>
        <p:spPr>
          <a:xfrm>
            <a:off x="11792855" y="620218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6"/>
          <p:cNvSpPr/>
          <p:nvPr/>
        </p:nvSpPr>
        <p:spPr>
          <a:xfrm>
            <a:off x="10958283" y="6649713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6"/>
          <p:cNvSpPr txBox="1"/>
          <p:nvPr/>
        </p:nvSpPr>
        <p:spPr>
          <a:xfrm>
            <a:off x="721906" y="883478"/>
            <a:ext cx="2743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BACKLOG DO PRODUTO</a:t>
            </a:r>
            <a:endParaRPr/>
          </a:p>
        </p:txBody>
      </p:sp>
      <p:sp>
        <p:nvSpPr>
          <p:cNvPr id="227" name="Google Shape;227;p6"/>
          <p:cNvSpPr/>
          <p:nvPr/>
        </p:nvSpPr>
        <p:spPr>
          <a:xfrm>
            <a:off x="-532193" y="6202189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6"/>
          <p:cNvSpPr/>
          <p:nvPr/>
        </p:nvSpPr>
        <p:spPr>
          <a:xfrm>
            <a:off x="-665241" y="1255237"/>
            <a:ext cx="1060704" cy="914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6"/>
          <p:cNvSpPr/>
          <p:nvPr/>
        </p:nvSpPr>
        <p:spPr>
          <a:xfrm>
            <a:off x="255814" y="759331"/>
            <a:ext cx="11715010" cy="5563811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30" name="Google Shape;230;p6"/>
          <p:cNvGraphicFramePr/>
          <p:nvPr/>
        </p:nvGraphicFramePr>
        <p:xfrm>
          <a:off x="721906" y="1578813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{D6A98FEF-60F5-4C99-A5A9-D764029856C5}</a:tableStyleId>
              </a:tblPr>
              <a:tblGrid>
                <a:gridCol w="1042250"/>
                <a:gridCol w="812800"/>
                <a:gridCol w="4350325"/>
                <a:gridCol w="4665725"/>
              </a:tblGrid>
              <a:tr h="313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Arial Black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Prioridade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Arial Black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ID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Arial Black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Funcionalidade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Arial Black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Descrição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7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pt-BR" sz="1200">
                          <a:solidFill>
                            <a:srgbClr val="F2F2F2"/>
                          </a:solidFill>
                        </a:rPr>
                        <a:t>Alta</a:t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RF01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Cadastro de Jovens Aprendiz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Permitir o registro de dados pessoais, escolares e sociais dos jovens atendidos.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7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pt-BR" sz="1200">
                          <a:solidFill>
                            <a:srgbClr val="F2F2F2"/>
                          </a:solidFill>
                        </a:rPr>
                        <a:t>Baixa</a:t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RF03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Registro e exibição da frequência de avaliações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Registrar e exibir a presença dos alunos em atividades e atendimentos.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1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pt-BR" sz="1200">
                          <a:solidFill>
                            <a:srgbClr val="F2F2F2"/>
                          </a:solidFill>
                        </a:rPr>
                        <a:t>Alta</a:t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RF04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Armazenamento do histórico de Avaliações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Salvar o histórico das datas de avaliações de cada aluno.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7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pt-BR" sz="1200">
                          <a:solidFill>
                            <a:srgbClr val="F2F2F2"/>
                          </a:solidFill>
                        </a:rPr>
                        <a:t>Baixa</a:t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RF05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Cadastro e consulta por setor (pedagógico, social, administrativo)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Permitir que cada setor insira e consulte informações específicas dos alunos.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0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pt-BR" sz="1200">
                          <a:solidFill>
                            <a:srgbClr val="F2F2F2"/>
                          </a:solidFill>
                        </a:rPr>
                        <a:t>Alta</a:t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RF06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Busca por nome, id , empresa e status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Implementar filtros de busca para facilitar o acesso rápido aos cadastros e avaliações.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1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pt-BR" sz="1200">
                          <a:solidFill>
                            <a:srgbClr val="F2F2F2"/>
                          </a:solidFill>
                        </a:rPr>
                        <a:t>Média</a:t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RF02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Edição e exclusão de cadastros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Permitir a edição de informações incorretas e exclusão segura de cadastros desnecessários.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1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b="1" lang="pt-BR" sz="1200">
                          <a:solidFill>
                            <a:srgbClr val="F2F2F2"/>
                          </a:solidFill>
                        </a:rPr>
                        <a:t>Alta</a:t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RF07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Geração de relatórios para prestação de contas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2F2F2"/>
                        </a:buClr>
                        <a:buSzPts val="1200"/>
                        <a:buFont typeface="Calibri"/>
                        <a:buNone/>
                      </a:pPr>
                      <a:r>
                        <a:rPr lang="pt-BR" sz="1200">
                          <a:solidFill>
                            <a:srgbClr val="F2F2F2"/>
                          </a:solidFill>
                        </a:rPr>
                        <a:t>Gerar relatórios periódicos para parceiros e financiadores com dados confiáveis e atualizados.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0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F2F2F2"/>
                        </a:solidFill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7"/>
          <p:cNvSpPr txBox="1"/>
          <p:nvPr/>
        </p:nvSpPr>
        <p:spPr>
          <a:xfrm>
            <a:off x="748875" y="883478"/>
            <a:ext cx="47192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PROTÓTIPO DE BAIXA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 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FIDELIDADE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7"/>
          <p:cNvSpPr/>
          <p:nvPr/>
        </p:nvSpPr>
        <p:spPr>
          <a:xfrm>
            <a:off x="8962569" y="4206475"/>
            <a:ext cx="3225752" cy="2656113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7"/>
          <p:cNvSpPr/>
          <p:nvPr/>
        </p:nvSpPr>
        <p:spPr>
          <a:xfrm>
            <a:off x="11538854" y="2888093"/>
            <a:ext cx="3225752" cy="2656113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7"/>
          <p:cNvSpPr/>
          <p:nvPr/>
        </p:nvSpPr>
        <p:spPr>
          <a:xfrm>
            <a:off x="8962569" y="1550368"/>
            <a:ext cx="3225900" cy="2656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7"/>
          <p:cNvSpPr/>
          <p:nvPr/>
        </p:nvSpPr>
        <p:spPr>
          <a:xfrm>
            <a:off x="6398379" y="5536951"/>
            <a:ext cx="3225752" cy="2656113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7"/>
          <p:cNvSpPr/>
          <p:nvPr/>
        </p:nvSpPr>
        <p:spPr>
          <a:xfrm>
            <a:off x="6398378" y="2888094"/>
            <a:ext cx="3225752" cy="2656113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7"/>
          <p:cNvSpPr/>
          <p:nvPr/>
        </p:nvSpPr>
        <p:spPr>
          <a:xfrm>
            <a:off x="3846283" y="4206475"/>
            <a:ext cx="3225752" cy="2656113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2" name="Google Shape;242;p7" title="BAIXAFIDELIDADE.jpg"/>
          <p:cNvPicPr preferRelativeResize="0"/>
          <p:nvPr/>
        </p:nvPicPr>
        <p:blipFill rotWithShape="1">
          <a:blip r:embed="rId3">
            <a:alphaModFix/>
          </a:blip>
          <a:srcRect b="13223" l="9262" r="3110" t="7069"/>
          <a:stretch/>
        </p:blipFill>
        <p:spPr>
          <a:xfrm rot="-5400000">
            <a:off x="4061688" y="295162"/>
            <a:ext cx="4068626" cy="6579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6d1bd1b18d_0_0"/>
          <p:cNvSpPr txBox="1"/>
          <p:nvPr/>
        </p:nvSpPr>
        <p:spPr>
          <a:xfrm>
            <a:off x="748875" y="883478"/>
            <a:ext cx="4719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PROTÓTIPO DE 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ALTA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 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FIDELIDADE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g36d1bd1b18d_0_0"/>
          <p:cNvSpPr/>
          <p:nvPr/>
        </p:nvSpPr>
        <p:spPr>
          <a:xfrm>
            <a:off x="8962569" y="4206475"/>
            <a:ext cx="3225900" cy="2656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7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g36d1bd1b18d_0_0"/>
          <p:cNvSpPr/>
          <p:nvPr/>
        </p:nvSpPr>
        <p:spPr>
          <a:xfrm>
            <a:off x="11538854" y="2888093"/>
            <a:ext cx="3225900" cy="2656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7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g36d1bd1b18d_0_0"/>
          <p:cNvSpPr/>
          <p:nvPr/>
        </p:nvSpPr>
        <p:spPr>
          <a:xfrm>
            <a:off x="8962569" y="1557618"/>
            <a:ext cx="3225900" cy="2656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7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g36d1bd1b18d_0_0"/>
          <p:cNvSpPr/>
          <p:nvPr/>
        </p:nvSpPr>
        <p:spPr>
          <a:xfrm>
            <a:off x="6398379" y="5536951"/>
            <a:ext cx="3225900" cy="2656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7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g36d1bd1b18d_0_0"/>
          <p:cNvSpPr/>
          <p:nvPr/>
        </p:nvSpPr>
        <p:spPr>
          <a:xfrm>
            <a:off x="6398378" y="2888094"/>
            <a:ext cx="3225900" cy="2656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7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g36d1bd1b18d_0_0"/>
          <p:cNvSpPr/>
          <p:nvPr/>
        </p:nvSpPr>
        <p:spPr>
          <a:xfrm>
            <a:off x="3846283" y="4206475"/>
            <a:ext cx="3225900" cy="2656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7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ódigo QR&#10;&#10;O conteúdo gerado por IA pode estar incorreto." id="254" name="Google Shape;254;g36d1bd1b18d_0_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7708" l="7449" r="7602" t="8045"/>
          <a:stretch/>
        </p:blipFill>
        <p:spPr>
          <a:xfrm>
            <a:off x="4483654" y="1985903"/>
            <a:ext cx="3148643" cy="3122762"/>
          </a:xfrm>
          <a:prstGeom prst="rect">
            <a:avLst/>
          </a:prstGeom>
          <a:noFill/>
          <a:ln>
            <a:noFill/>
          </a:ln>
          <a:effectLst>
            <a:outerShdw blurRad="190500" rotWithShape="0" algn="tl">
              <a:srgbClr val="000000">
                <a:alpha val="698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F192F"/>
        </a:soli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8"/>
          <p:cNvSpPr/>
          <p:nvPr/>
        </p:nvSpPr>
        <p:spPr>
          <a:xfrm>
            <a:off x="2147702" y="2495568"/>
            <a:ext cx="1859903" cy="1735962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8"/>
          <p:cNvSpPr/>
          <p:nvPr/>
        </p:nvSpPr>
        <p:spPr>
          <a:xfrm>
            <a:off x="3556681" y="5126624"/>
            <a:ext cx="1859903" cy="1735962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8"/>
          <p:cNvSpPr/>
          <p:nvPr/>
        </p:nvSpPr>
        <p:spPr>
          <a:xfrm>
            <a:off x="2118947" y="5989266"/>
            <a:ext cx="1859903" cy="1735962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8"/>
          <p:cNvSpPr/>
          <p:nvPr/>
        </p:nvSpPr>
        <p:spPr>
          <a:xfrm>
            <a:off x="724342" y="3386964"/>
            <a:ext cx="1859903" cy="1735962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8"/>
          <p:cNvSpPr/>
          <p:nvPr/>
        </p:nvSpPr>
        <p:spPr>
          <a:xfrm>
            <a:off x="724343" y="5126624"/>
            <a:ext cx="1859903" cy="1735962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8"/>
          <p:cNvSpPr/>
          <p:nvPr/>
        </p:nvSpPr>
        <p:spPr>
          <a:xfrm>
            <a:off x="-655884" y="5989266"/>
            <a:ext cx="1859903" cy="1735962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2D6073"/>
          </a:solidFill>
          <a:ln cap="flat" cmpd="sng" w="28575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dir="7680000" dist="38100">
              <a:srgbClr val="65B8A6">
                <a:alpha val="8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8"/>
          <p:cNvSpPr/>
          <p:nvPr/>
        </p:nvSpPr>
        <p:spPr>
          <a:xfrm>
            <a:off x="255814" y="759331"/>
            <a:ext cx="11715010" cy="5918560"/>
          </a:xfrm>
          <a:prstGeom prst="roundRect">
            <a:avLst>
              <a:gd fmla="val 16667" name="adj"/>
            </a:avLst>
          </a:prstGeom>
          <a:solidFill>
            <a:srgbClr val="D0CECE">
              <a:alpha val="1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6" name="Google Shape;266;p8"/>
          <p:cNvCxnSpPr/>
          <p:nvPr/>
        </p:nvCxnSpPr>
        <p:spPr>
          <a:xfrm flipH="1">
            <a:off x="1959796" y="2384375"/>
            <a:ext cx="536914" cy="225860"/>
          </a:xfrm>
          <a:prstGeom prst="straightConnector1">
            <a:avLst/>
          </a:prstGeom>
          <a:noFill/>
          <a:ln cap="flat" cmpd="sng" w="57150">
            <a:solidFill>
              <a:srgbClr val="00B0F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67" name="Google Shape;267;p8"/>
          <p:cNvSpPr txBox="1"/>
          <p:nvPr/>
        </p:nvSpPr>
        <p:spPr>
          <a:xfrm>
            <a:off x="962460" y="892313"/>
            <a:ext cx="47192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PROTÓTIPO DE 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ALTA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 </a:t>
            </a:r>
            <a:r>
              <a:rPr lang="pt-BR" sz="1800">
                <a:solidFill>
                  <a:srgbClr val="F2F2F2"/>
                </a:solidFill>
                <a:latin typeface="Oswald Light"/>
                <a:ea typeface="Oswald Light"/>
                <a:cs typeface="Oswald Light"/>
                <a:sym typeface="Oswald Light"/>
              </a:rPr>
              <a:t>FIDELIDADE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ce gráfica do usuário" id="268" name="Google Shape;26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02304" y="1887828"/>
            <a:ext cx="7387391" cy="4391187"/>
          </a:xfrm>
          <a:prstGeom prst="rect">
            <a:avLst/>
          </a:prstGeom>
          <a:noFill/>
          <a:ln>
            <a:noFill/>
          </a:ln>
          <a:effectLst>
            <a:outerShdw blurRad="190500" rotWithShape="0" algn="tl">
              <a:srgbClr val="000000">
                <a:alpha val="69803"/>
              </a:srgbClr>
            </a:outerShdw>
          </a:effectLst>
        </p:spPr>
      </p:pic>
      <p:sp>
        <p:nvSpPr>
          <p:cNvPr id="269" name="Google Shape;269;p8"/>
          <p:cNvSpPr txBox="1"/>
          <p:nvPr/>
        </p:nvSpPr>
        <p:spPr>
          <a:xfrm>
            <a:off x="278574" y="2557775"/>
            <a:ext cx="185800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Plano de Fundo    do Site</a:t>
            </a:r>
            <a:endParaRPr/>
          </a:p>
        </p:txBody>
      </p:sp>
      <p:cxnSp>
        <p:nvCxnSpPr>
          <p:cNvPr id="270" name="Google Shape;270;p8"/>
          <p:cNvCxnSpPr/>
          <p:nvPr/>
        </p:nvCxnSpPr>
        <p:spPr>
          <a:xfrm flipH="1">
            <a:off x="2125144" y="4382652"/>
            <a:ext cx="925874" cy="209158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1" name="Google Shape;271;p8"/>
          <p:cNvSpPr txBox="1"/>
          <p:nvPr/>
        </p:nvSpPr>
        <p:spPr>
          <a:xfrm>
            <a:off x="717692" y="4326836"/>
            <a:ext cx="141888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Imagem decorativa</a:t>
            </a:r>
            <a:endParaRPr sz="180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8"/>
          <p:cNvSpPr/>
          <p:nvPr/>
        </p:nvSpPr>
        <p:spPr>
          <a:xfrm>
            <a:off x="3045308" y="2671891"/>
            <a:ext cx="3773406" cy="2842790"/>
          </a:xfrm>
          <a:prstGeom prst="rect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8"/>
          <p:cNvSpPr/>
          <p:nvPr/>
        </p:nvSpPr>
        <p:spPr>
          <a:xfrm>
            <a:off x="6818715" y="2670454"/>
            <a:ext cx="2307525" cy="2846381"/>
          </a:xfrm>
          <a:prstGeom prst="rect">
            <a:avLst/>
          </a:prstGeom>
          <a:noFill/>
          <a:ln cap="flat" cmpd="sng" w="57150">
            <a:solidFill>
              <a:srgbClr val="65B8A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8"/>
          <p:cNvSpPr txBox="1"/>
          <p:nvPr/>
        </p:nvSpPr>
        <p:spPr>
          <a:xfrm>
            <a:off x="6405732" y="892313"/>
            <a:ext cx="32772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Interface de login moderna</a:t>
            </a:r>
            <a:endParaRPr/>
          </a:p>
        </p:txBody>
      </p:sp>
      <p:cxnSp>
        <p:nvCxnSpPr>
          <p:cNvPr id="275" name="Google Shape;275;p8"/>
          <p:cNvCxnSpPr/>
          <p:nvPr/>
        </p:nvCxnSpPr>
        <p:spPr>
          <a:xfrm flipH="1" rot="10800000">
            <a:off x="9134102" y="4294762"/>
            <a:ext cx="1037247" cy="36231"/>
          </a:xfrm>
          <a:prstGeom prst="straightConnector1">
            <a:avLst/>
          </a:prstGeom>
          <a:noFill/>
          <a:ln cap="flat" cmpd="sng" w="57150">
            <a:solidFill>
              <a:srgbClr val="65B8A6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6" name="Google Shape;276;p8"/>
          <p:cNvSpPr txBox="1"/>
          <p:nvPr/>
        </p:nvSpPr>
        <p:spPr>
          <a:xfrm>
            <a:off x="10176626" y="4111775"/>
            <a:ext cx="185682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Campo de Login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2023-02-06T13:22:50Z</dcterms:created>
  <dc:creator>Estúdio 02</dc:creator>
</cp:coreProperties>
</file>