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ND/YXx8aeO6Dn6T31dl5qoKu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0A9AC7-6F49-447B-9CA6-1B1AA6214390}">
  <a:tblStyle styleId="{170A9AC7-6F49-447B-9CA6-1B1AA621439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BF5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EBF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e44a0815d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e44a0815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Interface gráfica do usuário, Texto, Aplicativo&#10;&#10;Descrição gerada automaticamente" id="11" name="Google Shape;11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 txBox="1"/>
          <p:nvPr/>
        </p:nvSpPr>
        <p:spPr>
          <a:xfrm>
            <a:off x="2855344" y="273475"/>
            <a:ext cx="646118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Atividade de Extensão I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4.jpg"/><Relationship Id="rId7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630701" y="1068592"/>
            <a:ext cx="10930597" cy="1048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lang="pt-BR" sz="5000">
                <a:latin typeface="Arial"/>
                <a:ea typeface="Arial"/>
                <a:cs typeface="Arial"/>
                <a:sym typeface="Arial"/>
              </a:rPr>
              <a:t>ATIVIDADE DE EXTENSÃO II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156447" y="2528047"/>
            <a:ext cx="10194388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0" lang="pt-BR" sz="2300" u="none" strike="noStrike"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b="0" i="0" lang="pt-BR" sz="2300" u="none" strike="noStrike">
                <a:latin typeface="Arial"/>
                <a:ea typeface="Arial"/>
                <a:cs typeface="Arial"/>
                <a:sym typeface="Arial"/>
              </a:rPr>
              <a:t>: Análise e Desenvolvimento de Sistemas e Sistemas de Informação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23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 sz="2300">
                <a:latin typeface="Arial"/>
                <a:ea typeface="Arial"/>
                <a:cs typeface="Arial"/>
                <a:sym typeface="Arial"/>
              </a:rPr>
              <a:t>Instituição do 3º Setor:</a:t>
            </a:r>
            <a:r>
              <a:rPr lang="pt-BR" sz="2300">
                <a:latin typeface="Arial"/>
                <a:ea typeface="Arial"/>
                <a:cs typeface="Arial"/>
                <a:sym typeface="Arial"/>
              </a:rPr>
              <a:t> Escolinha de Futebol Chute Certo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Equipe: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Marcello Alvares Santos;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Guilherme Ferreira Moura;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Gabriel Valerio de Oliveira Simões;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Sérgio Rodrigues de Albuquerque;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Fabricio Moreira Ribeiro.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 sz="23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 sz="2300">
                <a:latin typeface="Arial"/>
                <a:ea typeface="Arial"/>
                <a:cs typeface="Arial"/>
                <a:sym typeface="Arial"/>
              </a:rPr>
              <a:t>Professor Articulador</a:t>
            </a:r>
            <a:r>
              <a:rPr lang="pt-BR" sz="2300">
                <a:latin typeface="Arial"/>
                <a:ea typeface="Arial"/>
                <a:cs typeface="Arial"/>
                <a:sym typeface="Arial"/>
              </a:rPr>
              <a:t>: Antônio Carlos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613704" y="3306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1358"/>
              </a:buClr>
              <a:buSzPts val="4000"/>
              <a:buFont typeface="Arial"/>
              <a:buNone/>
            </a:pPr>
            <a:r>
              <a:rPr b="1" lang="pt-BR" sz="4000">
                <a:solidFill>
                  <a:srgbClr val="4E1358"/>
                </a:solidFill>
                <a:latin typeface="Arial"/>
                <a:ea typeface="Arial"/>
                <a:cs typeface="Arial"/>
                <a:sym typeface="Arial"/>
              </a:rPr>
              <a:t>Sumário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2"/>
          <p:cNvGraphicFramePr/>
          <p:nvPr/>
        </p:nvGraphicFramePr>
        <p:xfrm>
          <a:off x="613704" y="13068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{170A9AC7-6F49-447B-9CA6-1B1AA6214390}</a:tableStyleId>
              </a:tblPr>
              <a:tblGrid>
                <a:gridCol w="1178850"/>
                <a:gridCol w="4634750"/>
                <a:gridCol w="3355900"/>
                <a:gridCol w="1795075"/>
              </a:tblGrid>
              <a:tr h="300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Item</a:t>
                      </a:r>
                      <a:endParaRPr/>
                    </a:p>
                  </a:txBody>
                  <a:tcPr marT="0" marB="0" marR="0" marL="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pt-BR" sz="2000" u="none" cap="none" strike="noStrike"/>
                        <a:t>Assunto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pt-BR" sz="2000" u="none" cap="none" strike="noStrike"/>
                        <a:t>Ferramenta</a:t>
                      </a:r>
                      <a:endParaRPr/>
                    </a:p>
                  </a:txBody>
                  <a:tcPr marT="0" marB="0" marR="0" marL="0" anchor="ctr" anchorCtr="1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pt-BR" sz="2000" u="none" cap="none" strike="noStrike"/>
                        <a:t>Tempo</a:t>
                      </a:r>
                      <a:endParaRPr/>
                    </a:p>
                  </a:txBody>
                  <a:tcPr marT="0" marB="0" marR="0" marL="0" anchor="ctr" anchorCtr="1"/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1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  MOTIVAÇÃO / PROBLEMA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Árvore de Problemas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/>
                        <a:t>1 min</a:t>
                      </a:r>
                      <a:endParaRPr/>
                    </a:p>
                  </a:txBody>
                  <a:tcPr marT="0" marB="0" marR="0" marL="0"/>
                </a:tc>
              </a:tr>
              <a:tr h="24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2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  OBJETIVOS DO SISTEMA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Árvore de Objetivos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/>
                        <a:t>1 min</a:t>
                      </a:r>
                      <a:endParaRPr/>
                    </a:p>
                  </a:txBody>
                  <a:tcPr marT="0" marB="0" marR="0" marL="0"/>
                </a:tc>
              </a:tr>
              <a:tr h="721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3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  BACKLOG DO PRODUTO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Lista das Funcionalidades,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por objetivo específico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/>
                        <a:t>1 min</a:t>
                      </a:r>
                      <a:endParaRPr/>
                    </a:p>
                  </a:txBody>
                  <a:tcPr marT="0" marB="0" marR="0" marL="0"/>
                </a:tc>
              </a:tr>
              <a:tr h="96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4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  PROTÓTIPO DE BAIXA/ALTA FIDELIDADE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QR Code do Protótipo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(foco na essência do sistema e nos aspectos inovadores da solução)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/>
                        <a:t>de 7 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/>
                        <a:t>10 min</a:t>
                      </a:r>
                      <a:endParaRPr/>
                    </a:p>
                  </a:txBody>
                  <a:tcPr marT="0" marB="0" marR="0" marL="0"/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5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  ARQUITETURA DO SISTEMA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Projeto Físico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/>
                        <a:t>1 min</a:t>
                      </a:r>
                      <a:endParaRPr/>
                    </a:p>
                  </a:txBody>
                  <a:tcPr marT="0" marB="0" marR="0" marL="0"/>
                </a:tc>
              </a:tr>
              <a:tr h="721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 u="none" cap="none" strike="noStrike"/>
                        <a:t>6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  LISTA DOS DOCUMENTOS PRODUZIDOS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Lista dos artefatos 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link para documentação completa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 u="none" cap="none" strike="noStrike"/>
                        <a:t>1 min</a:t>
                      </a:r>
                      <a:endParaRPr/>
                    </a:p>
                  </a:txBody>
                  <a:tcPr marT="0" marB="0" marR="0" marL="0"/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 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/>
                        <a:t> 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/>
                        <a:t>TEMPO TOTAL DA APRESENTAÇÃO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/>
                        <a:t>12 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BR" sz="2000"/>
                        <a:t>15 min</a:t>
                      </a:r>
                      <a:endParaRPr/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906" y="747151"/>
            <a:ext cx="3990228" cy="59853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4487512" y="722499"/>
            <a:ext cx="77455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Problema Principal: Falta de data de entrada do atleta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4867836" y="1231273"/>
            <a:ext cx="495392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Causas/ Raízes: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Ausência de sistema digital para registro de dados dos atletas;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Processos manuais e desorganizados na matrícula;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Falta de equipe responsável pelo cadastro e controle de entrada;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Falta de integração entre os setores (administrativo e técnico).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4867836" y="2795113"/>
            <a:ext cx="447186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Consequências/ Tronco: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Controle e distribuição ineficientes de material esportivo;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Comunicação deficiente com pais, atletas e coordenação;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Organização precária dos treinos e jogos.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4867836" y="4181993"/>
            <a:ext cx="698485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Desdobramento do problemas/ Folhas: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controle sobre quais atletas já receberam materiais;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Perda de materiais pela ausência de registros;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Distribuição desigual ou com atraso;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Pais e atletas não recebem informações claras sobre os processos;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Ausência de canal oficial de comunicação (app, e-mail, plataforma);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Informações descentralizadas entre coordenação, pais e treinadores;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Falta de calendário fixo e público* Conflitos de horários entre turmas;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Baixa frequência dos atletas por falta de planejamento;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Ausência de um responsável técnico pelo cronograma.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6780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pt-BR" sz="4000">
                <a:latin typeface="Arial"/>
                <a:ea typeface="Arial"/>
                <a:cs typeface="Arial"/>
                <a:sym typeface="Arial"/>
              </a:rPr>
              <a:t>Objetivos do Sistema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838200" y="1934596"/>
            <a:ext cx="8756923" cy="410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Garantir controle adequado e organização na entrega de materiais e do acompanhamento dos atletas;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Implantar um sistema digital eficiente para cadastro e controle de dados dos atletas para automatizar e padronizar os processos de matrícula;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 integração entre os setores administrativo e técnico, assim, melhorar a comunicação entre pais, atletas, treinadores e coordenação;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Melhorar a organização de treinos e jogos com um cronograma pré-definido;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Acompanhamento contínuo da evolução dos atletas;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Igualdade no acesso aos recursos e oportunidades da escolinha;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Garantir entrega no prazo e com igualdade para todos os atletas;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Reduzir perdas de material por falta de controle.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192741" y="4703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pt-BR" sz="4000">
                <a:latin typeface="Arial"/>
                <a:ea typeface="Arial"/>
                <a:cs typeface="Arial"/>
                <a:sym typeface="Arial"/>
              </a:rPr>
              <a:t> Backlog do Projeto</a:t>
            </a:r>
            <a:endParaRPr/>
          </a:p>
        </p:txBody>
      </p:sp>
      <p:graphicFrame>
        <p:nvGraphicFramePr>
          <p:cNvPr id="114" name="Google Shape;114;p5"/>
          <p:cNvGraphicFramePr/>
          <p:nvPr/>
        </p:nvGraphicFramePr>
        <p:xfrm>
          <a:off x="192741" y="16169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{170A9AC7-6F49-447B-9CA6-1B1AA6214390}</a:tableStyleId>
              </a:tblPr>
              <a:tblGrid>
                <a:gridCol w="645450"/>
                <a:gridCol w="1541925"/>
                <a:gridCol w="4900100"/>
                <a:gridCol w="1502400"/>
                <a:gridCol w="3216625"/>
              </a:tblGrid>
              <a:tr h="349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Prioridades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Detalhes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8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RF001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RF002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Funcional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Cadastrar e Armazenar usuários (Alunos, Professores, Administradores)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Sistema de aplicativo básico com autenticação de Usuário.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2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RNF001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Não Funcional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Proteção de Dados segundo a LGPD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Criptografia de dados, política de privacidade visível, consentimento explícito para coleta.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2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RF007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Funcional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Exportar relatórios mensais (PDF/EXCEL)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Media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Sistema capaz de exportar relatórios exibidos aos Atletas.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2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RNF003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Não Funcional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 sistema deve ser responsivo (funcionar em celular e computador).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Alta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Aplicativo precisa ser Capaz de funcionar em diversos aparelhos eletrônicos.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2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RNF004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Não Funcional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Suportes aos diversos Usuários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Media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Formulário de contato com captcha com base de conhecimento e atendimento 24h.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20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RN002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Regra de Negócio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Permitir exclusão de dados mediante solicitação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Media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 Aplicativo deve excluir os dados do usuário através de solicitação do mesmo.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ctrTitle"/>
          </p:nvPr>
        </p:nvSpPr>
        <p:spPr>
          <a:xfrm>
            <a:off x="169732" y="732928"/>
            <a:ext cx="8785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pt-BR" sz="3600">
                <a:latin typeface="Arial"/>
                <a:ea typeface="Arial"/>
                <a:cs typeface="Arial"/>
                <a:sym typeface="Arial"/>
              </a:rPr>
              <a:t>Protótipo de Alta Fidelidade</a:t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4853" y="1955802"/>
            <a:ext cx="2381969" cy="423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6460" y="1955802"/>
            <a:ext cx="2239079" cy="4228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307851" y="6282185"/>
            <a:ext cx="20148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 Inicial APP</a:t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2613906" y="6291140"/>
            <a:ext cx="21638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 Cadastro APP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4984599" y="6291140"/>
            <a:ext cx="23205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 Presença APP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26" y="1955802"/>
            <a:ext cx="2381969" cy="423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5177" y="1949260"/>
            <a:ext cx="2381969" cy="423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56525" y="1955802"/>
            <a:ext cx="2385649" cy="4241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7375050" y="6282185"/>
            <a:ext cx="22422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 Desempenho APP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9789060" y="6282185"/>
            <a:ext cx="23205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Tela Calendário de Jogos APP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e44a0815d_2_0"/>
          <p:cNvSpPr txBox="1"/>
          <p:nvPr>
            <p:ph type="ctrTitle"/>
          </p:nvPr>
        </p:nvSpPr>
        <p:spPr>
          <a:xfrm>
            <a:off x="112475" y="875442"/>
            <a:ext cx="9144000" cy="7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latin typeface="Arial"/>
                <a:ea typeface="Arial"/>
                <a:cs typeface="Arial"/>
                <a:sym typeface="Arial"/>
              </a:rPr>
              <a:t>Protótipo de Alta Fidelidade</a:t>
            </a:r>
            <a:endParaRPr/>
          </a:p>
        </p:txBody>
      </p:sp>
      <p:pic>
        <p:nvPicPr>
          <p:cNvPr id="135" name="Google Shape;135;g36e44a0815d_2_0" title="QR CODE FiGM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700" y="1841876"/>
            <a:ext cx="5109225" cy="51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838201" y="3910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pt-BR" sz="4000">
                <a:latin typeface="Arial"/>
                <a:ea typeface="Arial"/>
                <a:cs typeface="Arial"/>
                <a:sym typeface="Arial"/>
              </a:rPr>
              <a:t>Acesso a Documentação : 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316" y="1565181"/>
            <a:ext cx="5077665" cy="507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3021" y="1497384"/>
            <a:ext cx="5213257" cy="521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2023-02-06T13:22:50Z</dcterms:created>
  <dc:creator>Estúdio 02</dc:creator>
</cp:coreProperties>
</file>