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07" r:id="rId4"/>
    <p:sldId id="308" r:id="rId5"/>
    <p:sldId id="309" r:id="rId6"/>
    <p:sldId id="310" r:id="rId7"/>
    <p:sldId id="313" r:id="rId8"/>
    <p:sldId id="312" r:id="rId9"/>
    <p:sldId id="311" r:id="rId10"/>
    <p:sldId id="261"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5064" autoAdjust="0"/>
  </p:normalViewPr>
  <p:slideViewPr>
    <p:cSldViewPr snapToGrid="0">
      <p:cViewPr varScale="1">
        <p:scale>
          <a:sx n="72" d="100"/>
          <a:sy n="72" d="100"/>
        </p:scale>
        <p:origin x="57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E05C9-197C-4CD2-B018-AFB7ADC49AF5}"/>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1677A6FF-F7D8-4959-A25C-F1C0322F2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38A0331-D148-472A-971A-5745D5A340B1}"/>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8D63069F-FB2C-4ADA-B391-C1EC139781E9}"/>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64CCFA82-FDE0-432B-8455-48A0BD32C6A3}"/>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210374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168EF8-069A-44E1-B1D3-DE0E61126AE3}"/>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45B833A-6A1F-4CC2-B703-63B3953A566C}"/>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0BDD651-4BD9-431B-B84B-3D0CC12FFDE3}"/>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309EB100-993C-4FB2-AC11-2B8B74F9D032}"/>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ABD88E7-28A1-48EC-A278-95AC4023160E}"/>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375705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5604FBA-CC9B-4F4F-A680-9C45ADE024A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9DA09A8-F06D-48CB-99EC-31DB5F66A4C8}"/>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B97F555-C1D6-4998-AA3A-EB627B5C58D1}"/>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D66894C7-CAF7-45B1-B89E-DB04D9E2CC7D}"/>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D74F4252-8626-48C9-97F4-50C4C6E96874}"/>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98221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57A6FA-346F-4B4C-8302-4A877E46FEB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F7F105D-BC59-4A54-ACDB-6FA06246B553}"/>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FA1DA93-121E-4C75-81F0-B52B602585C1}"/>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6FC92BB6-B550-4E41-812D-E74D5A3043CF}"/>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3F61E919-06E0-4C74-A29A-6B94A3469688}"/>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4063362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B8F109-62E3-4849-9EE5-A9C027D7BD05}"/>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DDA6DDCD-A2C5-47E3-BBB9-1CAA8DD39E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8DDA313-6CAC-4EE3-8D67-C15257231049}"/>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3E3203CA-3C2C-4CEE-B1C8-74675D7F6929}"/>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9503BEF-3C8E-4F3B-97CA-C70B169FD0D9}"/>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479220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D2D7CD-A0E7-4911-80FA-44D2107133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F6350A5-E6F2-4499-97D0-E2F19A3B51F0}"/>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3805DE6A-BC88-46E8-BDDD-8564174D76D5}"/>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156A06D-1B53-4A2E-A959-803513039DA0}"/>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6" name="Espaço Reservado para Rodapé 5">
            <a:extLst>
              <a:ext uri="{FF2B5EF4-FFF2-40B4-BE49-F238E27FC236}">
                <a16:creationId xmlns:a16="http://schemas.microsoft.com/office/drawing/2014/main" id="{1346336B-6AFC-4485-A873-065E2365DC18}"/>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C7EAA61-2C35-4BC7-88B8-A11EDFFDF186}"/>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353078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E822D-6101-4611-B7E9-7FB73BED6C0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FCAB32F9-B132-4F3B-8A94-AFF19859A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79A8F71C-9AD1-46C4-93B7-662ECD830C1A}"/>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9379214-07BE-4308-9B7C-E082AAA262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573EBC73-F5E5-45FE-AB7C-3C76378DA208}"/>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3E16B048-FB6F-4075-A87D-E6AF4F7EDCA0}"/>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8" name="Espaço Reservado para Rodapé 7">
            <a:extLst>
              <a:ext uri="{FF2B5EF4-FFF2-40B4-BE49-F238E27FC236}">
                <a16:creationId xmlns:a16="http://schemas.microsoft.com/office/drawing/2014/main" id="{978129C1-B6DE-4897-B29C-D987AD57955E}"/>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818C7CB8-3CC7-42E8-8510-9B7C7CDFFB67}"/>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28793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A1F2C2-E0F8-47F2-ACA6-83EA6D1897D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6EAFE486-03FE-4B29-BA8C-E148444E715B}"/>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4" name="Espaço Reservado para Rodapé 3">
            <a:extLst>
              <a:ext uri="{FF2B5EF4-FFF2-40B4-BE49-F238E27FC236}">
                <a16:creationId xmlns:a16="http://schemas.microsoft.com/office/drawing/2014/main" id="{76FA3B98-8061-4C82-8E73-F31481A45559}"/>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A9839B74-392A-48C8-B53F-5B7EBEA80F61}"/>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3662605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7695C6C5-501E-4D94-AD2B-13892F71A40B}"/>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3" name="Espaço Reservado para Rodapé 2">
            <a:extLst>
              <a:ext uri="{FF2B5EF4-FFF2-40B4-BE49-F238E27FC236}">
                <a16:creationId xmlns:a16="http://schemas.microsoft.com/office/drawing/2014/main" id="{7D8F3FAC-90A3-4C6E-95B0-E3063568A34C}"/>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6948ADD0-5A75-4C02-90CA-CB621FEE4387}"/>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7233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AD37A5-7502-41E0-BA09-6D2095B651A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D3BF80E-93A0-4F1E-A1AD-47216CD676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B6F46099-EF9D-4CAD-BE53-7B292E7C9F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671BC0E6-0D1B-44AA-8EE6-62A9866EF12C}"/>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6" name="Espaço Reservado para Rodapé 5">
            <a:extLst>
              <a:ext uri="{FF2B5EF4-FFF2-40B4-BE49-F238E27FC236}">
                <a16:creationId xmlns:a16="http://schemas.microsoft.com/office/drawing/2014/main" id="{C65CB6A6-C510-43AE-8A27-C64AF8BFEF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AE15ACC-2D6C-4655-B89D-6625DC98DA3D}"/>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22191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65ED7E-EFD0-4314-8EBD-A2598124DED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C2EE707E-FB74-4DDA-B1BF-F42662667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EDFED842-776C-4E0A-B885-53B2D5876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88F16F8-300D-4639-A5F1-8A2DAC1E6D5D}"/>
              </a:ext>
            </a:extLst>
          </p:cNvPr>
          <p:cNvSpPr>
            <a:spLocks noGrp="1"/>
          </p:cNvSpPr>
          <p:nvPr>
            <p:ph type="dt" sz="half" idx="10"/>
          </p:nvPr>
        </p:nvSpPr>
        <p:spPr/>
        <p:txBody>
          <a:bodyPr/>
          <a:lstStyle/>
          <a:p>
            <a:fld id="{032767BC-1ED7-4CEB-8FD2-0EDA9C74895D}" type="datetimeFigureOut">
              <a:rPr lang="pt-BR" smtClean="0"/>
              <a:t>08/07/2025</a:t>
            </a:fld>
            <a:endParaRPr lang="pt-BR" dirty="0"/>
          </a:p>
        </p:txBody>
      </p:sp>
      <p:sp>
        <p:nvSpPr>
          <p:cNvPr id="6" name="Espaço Reservado para Rodapé 5">
            <a:extLst>
              <a:ext uri="{FF2B5EF4-FFF2-40B4-BE49-F238E27FC236}">
                <a16:creationId xmlns:a16="http://schemas.microsoft.com/office/drawing/2014/main" id="{6509BB2D-FD13-4522-9DEC-F3A2ABC592E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4978C229-B50A-40E5-95F7-97FA37FD5AD4}"/>
              </a:ext>
            </a:extLst>
          </p:cNvPr>
          <p:cNvSpPr>
            <a:spLocks noGrp="1"/>
          </p:cNvSpPr>
          <p:nvPr>
            <p:ph type="sldNum" sz="quarter" idx="12"/>
          </p:nvPr>
        </p:nvSpPr>
        <p:spPr/>
        <p:txBody>
          <a:bodyPr/>
          <a:lstStyle/>
          <a:p>
            <a:fld id="{688AAF20-FA87-4290-A670-32FA98AD547C}" type="slidenum">
              <a:rPr lang="pt-BR" smtClean="0"/>
              <a:t>‹nº›</a:t>
            </a:fld>
            <a:endParaRPr lang="pt-BR" dirty="0"/>
          </a:p>
        </p:txBody>
      </p:sp>
    </p:spTree>
    <p:extLst>
      <p:ext uri="{BB962C8B-B14F-4D97-AF65-F5344CB8AC3E}">
        <p14:creationId xmlns:p14="http://schemas.microsoft.com/office/powerpoint/2010/main" val="33990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m 7" descr="Interface gráfica do usuário, Texto, Aplicativo&#10;&#10;Descrição gerada automaticamente">
            <a:extLst>
              <a:ext uri="{FF2B5EF4-FFF2-40B4-BE49-F238E27FC236}">
                <a16:creationId xmlns:a16="http://schemas.microsoft.com/office/drawing/2014/main" id="{4BA34F21-539D-FFD9-3401-B41D50D5CF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Espaço Reservado para Título 1">
            <a:extLst>
              <a:ext uri="{FF2B5EF4-FFF2-40B4-BE49-F238E27FC236}">
                <a16:creationId xmlns:a16="http://schemas.microsoft.com/office/drawing/2014/main" id="{53B2D295-AECF-471F-B246-7563C8DBF4EB}"/>
              </a:ext>
            </a:extLst>
          </p:cNvPr>
          <p:cNvSpPr>
            <a:spLocks noGrp="1"/>
          </p:cNvSpPr>
          <p:nvPr>
            <p:ph type="title"/>
          </p:nvPr>
        </p:nvSpPr>
        <p:spPr>
          <a:xfrm>
            <a:off x="838200" y="776027"/>
            <a:ext cx="10515600" cy="914661"/>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B9B7E4FF-C2AF-414B-8FC5-3F59F7E2EF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D270B32-636D-4477-8191-D04B6517BB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767BC-1ED7-4CEB-8FD2-0EDA9C74895D}" type="datetimeFigureOut">
              <a:rPr lang="pt-BR" smtClean="0"/>
              <a:t>08/07/2025</a:t>
            </a:fld>
            <a:endParaRPr lang="pt-BR" dirty="0"/>
          </a:p>
        </p:txBody>
      </p:sp>
      <p:sp>
        <p:nvSpPr>
          <p:cNvPr id="5" name="Espaço Reservado para Rodapé 4">
            <a:extLst>
              <a:ext uri="{FF2B5EF4-FFF2-40B4-BE49-F238E27FC236}">
                <a16:creationId xmlns:a16="http://schemas.microsoft.com/office/drawing/2014/main" id="{8587ACE2-62B7-46AA-B97A-16752788F0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A329EBA8-2D26-4BF4-B693-72860C7CDF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AAF20-FA87-4290-A670-32FA98AD547C}" type="slidenum">
              <a:rPr lang="pt-BR" smtClean="0"/>
              <a:t>‹nº›</a:t>
            </a:fld>
            <a:endParaRPr lang="pt-BR" dirty="0"/>
          </a:p>
        </p:txBody>
      </p:sp>
      <p:sp>
        <p:nvSpPr>
          <p:cNvPr id="10" name="CaixaDeTexto 9">
            <a:extLst>
              <a:ext uri="{FF2B5EF4-FFF2-40B4-BE49-F238E27FC236}">
                <a16:creationId xmlns:a16="http://schemas.microsoft.com/office/drawing/2014/main" id="{DF04A3C8-FBB8-910F-E4D0-1A832CF9093D}"/>
              </a:ext>
            </a:extLst>
          </p:cNvPr>
          <p:cNvSpPr txBox="1"/>
          <p:nvPr userDrawn="1"/>
        </p:nvSpPr>
        <p:spPr>
          <a:xfrm>
            <a:off x="2855344" y="273475"/>
            <a:ext cx="6461184" cy="323165"/>
          </a:xfrm>
          <a:prstGeom prst="rect">
            <a:avLst/>
          </a:prstGeom>
          <a:noFill/>
        </p:spPr>
        <p:txBody>
          <a:bodyPr wrap="square" rtlCol="0">
            <a:spAutoFit/>
          </a:bodyPr>
          <a:lstStyle/>
          <a:p>
            <a:pPr algn="ctr"/>
            <a:r>
              <a:rPr lang="pt-BR" sz="1500" b="0" dirty="0">
                <a:solidFill>
                  <a:schemeClr val="bg1"/>
                </a:solidFill>
                <a:latin typeface="Montserrat" panose="00000500000000000000" pitchFamily="50" charset="0"/>
              </a:rPr>
              <a:t>Atividade de Extensão I</a:t>
            </a:r>
          </a:p>
        </p:txBody>
      </p:sp>
    </p:spTree>
    <p:extLst>
      <p:ext uri="{BB962C8B-B14F-4D97-AF65-F5344CB8AC3E}">
        <p14:creationId xmlns:p14="http://schemas.microsoft.com/office/powerpoint/2010/main" val="1112028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95438-9A8C-42F7-87B8-D9D13902E308}"/>
              </a:ext>
            </a:extLst>
          </p:cNvPr>
          <p:cNvSpPr>
            <a:spLocks noGrp="1"/>
          </p:cNvSpPr>
          <p:nvPr>
            <p:ph type="ctrTitle"/>
          </p:nvPr>
        </p:nvSpPr>
        <p:spPr>
          <a:xfrm>
            <a:off x="630701" y="1463039"/>
            <a:ext cx="10930597" cy="1048117"/>
          </a:xfrm>
        </p:spPr>
        <p:txBody>
          <a:bodyPr>
            <a:normAutofit fontScale="90000"/>
          </a:bodyPr>
          <a:lstStyle/>
          <a:p>
            <a:r>
              <a:rPr lang="pt-BR" sz="5000" b="1" dirty="0">
                <a:latin typeface="Arial" panose="020B0604020202020204" pitchFamily="34" charset="0"/>
                <a:cs typeface="Arial" panose="020B0604020202020204" pitchFamily="34" charset="0"/>
              </a:rPr>
              <a:t>ATIVIDADE DE EXTENSÃO </a:t>
            </a:r>
            <a:r>
              <a:rPr lang="pt-BR" sz="5000" b="1" dirty="0" smtClean="0">
                <a:latin typeface="Arial" panose="020B0604020202020204" pitchFamily="34" charset="0"/>
                <a:cs typeface="Arial" panose="020B0604020202020204" pitchFamily="34" charset="0"/>
              </a:rPr>
              <a:t> </a:t>
            </a:r>
            <a:r>
              <a:rPr lang="pt-BR" sz="5000" b="1" dirty="0">
                <a:latin typeface="Arial" panose="020B0604020202020204" pitchFamily="34" charset="0"/>
                <a:cs typeface="Arial" panose="020B0604020202020204" pitchFamily="34" charset="0"/>
              </a:rPr>
              <a:t>II </a:t>
            </a:r>
            <a:br>
              <a:rPr lang="pt-BR" sz="5000" b="1" dirty="0">
                <a:latin typeface="Arial" panose="020B0604020202020204" pitchFamily="34" charset="0"/>
                <a:cs typeface="Arial" panose="020B0604020202020204" pitchFamily="34" charset="0"/>
              </a:rPr>
            </a:br>
            <a:r>
              <a:rPr lang="pt-BR" sz="2600" dirty="0" smtClean="0">
                <a:latin typeface="Arial" panose="020B0604020202020204" pitchFamily="34" charset="0"/>
                <a:ea typeface="+mn-ea"/>
                <a:cs typeface="Arial" panose="020B0604020202020204" pitchFamily="34" charset="0"/>
              </a:rPr>
              <a:t>Modelagem e recuperação de dados</a:t>
            </a:r>
            <a:endParaRPr lang="pt-BR" sz="2600" dirty="0">
              <a:latin typeface="Arial" panose="020B0604020202020204" pitchFamily="34" charset="0"/>
              <a:ea typeface="+mn-ea"/>
              <a:cs typeface="Arial" panose="020B0604020202020204" pitchFamily="34" charset="0"/>
            </a:endParaRPr>
          </a:p>
        </p:txBody>
      </p:sp>
      <p:sp>
        <p:nvSpPr>
          <p:cNvPr id="3" name="Subtítulo 2">
            <a:extLst>
              <a:ext uri="{FF2B5EF4-FFF2-40B4-BE49-F238E27FC236}">
                <a16:creationId xmlns:a16="http://schemas.microsoft.com/office/drawing/2014/main" id="{C4ACC0C3-FD83-4391-9FE2-E7AF486F59FE}"/>
              </a:ext>
            </a:extLst>
          </p:cNvPr>
          <p:cNvSpPr>
            <a:spLocks noGrp="1"/>
          </p:cNvSpPr>
          <p:nvPr>
            <p:ph type="subTitle" idx="1"/>
          </p:nvPr>
        </p:nvSpPr>
        <p:spPr>
          <a:xfrm>
            <a:off x="1524000" y="3108960"/>
            <a:ext cx="10194388" cy="2626677"/>
          </a:xfrm>
        </p:spPr>
        <p:txBody>
          <a:bodyPr>
            <a:normAutofit fontScale="77500" lnSpcReduction="20000"/>
          </a:bodyPr>
          <a:lstStyle/>
          <a:p>
            <a:r>
              <a:rPr lang="pt-BR" sz="2300" b="1" i="0" u="none" strike="noStrike" baseline="0" dirty="0">
                <a:latin typeface="Arial" panose="020B0604020202020204" pitchFamily="34" charset="0"/>
                <a:cs typeface="Arial" panose="020B0604020202020204" pitchFamily="34" charset="0"/>
              </a:rPr>
              <a:t>Cursos</a:t>
            </a:r>
            <a:r>
              <a:rPr lang="pt-BR" sz="2300" b="0" i="0" u="none" strike="noStrike" baseline="0" dirty="0">
                <a:latin typeface="Arial" panose="020B0604020202020204" pitchFamily="34" charset="0"/>
                <a:cs typeface="Arial" panose="020B0604020202020204" pitchFamily="34" charset="0"/>
              </a:rPr>
              <a:t>: Análise e Desenvolvimento de Sistemas e Sistemas de Informação</a:t>
            </a:r>
          </a:p>
          <a:p>
            <a:r>
              <a:rPr lang="pt-BR" sz="2300" b="1" dirty="0">
                <a:effectLst/>
                <a:latin typeface="Arial" panose="020B0604020202020204" pitchFamily="34" charset="0"/>
                <a:ea typeface="Times New Roman" panose="02020603050405020304" pitchFamily="18" charset="0"/>
                <a:cs typeface="Arial" panose="020B0604020202020204" pitchFamily="34" charset="0"/>
              </a:rPr>
              <a:t>I</a:t>
            </a:r>
            <a:r>
              <a:rPr lang="pt-BR" sz="2300" b="1" dirty="0">
                <a:latin typeface="Arial" panose="020B0604020202020204" pitchFamily="34" charset="0"/>
                <a:ea typeface="Times New Roman" panose="02020603050405020304" pitchFamily="18" charset="0"/>
                <a:cs typeface="Arial" panose="020B0604020202020204" pitchFamily="34" charset="0"/>
              </a:rPr>
              <a:t>nstituição do 3º Setor:</a:t>
            </a:r>
            <a:r>
              <a:rPr lang="pt-BR" sz="2300" dirty="0">
                <a:latin typeface="Arial" panose="020B0604020202020204" pitchFamily="34" charset="0"/>
                <a:ea typeface="Times New Roman" panose="02020603050405020304" pitchFamily="18" charset="0"/>
                <a:cs typeface="Arial" panose="020B0604020202020204" pitchFamily="34" charset="0"/>
              </a:rPr>
              <a:t> </a:t>
            </a:r>
            <a:r>
              <a:rPr lang="pt-BR" sz="2300" dirty="0" smtClean="0">
                <a:latin typeface="Arial" panose="020B0604020202020204" pitchFamily="34" charset="0"/>
                <a:ea typeface="Times New Roman" panose="02020603050405020304" pitchFamily="18" charset="0"/>
                <a:cs typeface="Arial" panose="020B0604020202020204" pitchFamily="34" charset="0"/>
              </a:rPr>
              <a:t>Igreja</a:t>
            </a:r>
          </a:p>
          <a:p>
            <a:r>
              <a:rPr lang="pt-BR" sz="2300" dirty="0">
                <a:latin typeface="Arial" panose="020B0604020202020204" pitchFamily="34" charset="0"/>
                <a:ea typeface="Times New Roman" panose="02020603050405020304" pitchFamily="18" charset="0"/>
                <a:cs typeface="Arial" panose="020B0604020202020204" pitchFamily="34" charset="0"/>
              </a:rPr>
              <a:t>P</a:t>
            </a:r>
            <a:r>
              <a:rPr lang="pt-BR" sz="2300" dirty="0" smtClean="0">
                <a:latin typeface="Arial" panose="020B0604020202020204" pitchFamily="34" charset="0"/>
                <a:ea typeface="Times New Roman" panose="02020603050405020304" pitchFamily="18" charset="0"/>
                <a:cs typeface="Arial" panose="020B0604020202020204" pitchFamily="34" charset="0"/>
              </a:rPr>
              <a:t>resbiteriana Renovada</a:t>
            </a:r>
            <a:endParaRPr lang="pt-BR" sz="2300" b="1" dirty="0">
              <a:latin typeface="Arial" panose="020B0604020202020204" pitchFamily="34" charset="0"/>
              <a:ea typeface="Times New Roman" panose="02020603050405020304" pitchFamily="18" charset="0"/>
              <a:cs typeface="Arial" panose="020B0604020202020204" pitchFamily="34" charset="0"/>
            </a:endParaRPr>
          </a:p>
          <a:p>
            <a:r>
              <a:rPr lang="pt-BR" sz="2300" b="1" dirty="0">
                <a:effectLst/>
                <a:latin typeface="Arial" panose="020B0604020202020204" pitchFamily="34" charset="0"/>
                <a:ea typeface="Times New Roman" panose="02020603050405020304" pitchFamily="18" charset="0"/>
                <a:cs typeface="Arial" panose="020B0604020202020204" pitchFamily="34" charset="0"/>
              </a:rPr>
              <a:t>Equipe: </a:t>
            </a:r>
            <a:r>
              <a:rPr lang="pt-BR" sz="2300" dirty="0" smtClean="0">
                <a:effectLst/>
                <a:latin typeface="Arial" panose="020B0604020202020204" pitchFamily="34" charset="0"/>
                <a:ea typeface="Times New Roman" panose="02020603050405020304" pitchFamily="18" charset="0"/>
                <a:cs typeface="Arial" panose="020B0604020202020204" pitchFamily="34" charset="0"/>
              </a:rPr>
              <a:t>Marcelo Leandro de Deus Campos</a:t>
            </a:r>
          </a:p>
          <a:p>
            <a:r>
              <a:rPr lang="pt-BR" sz="2300" dirty="0" err="1" smtClean="0">
                <a:latin typeface="Arial" panose="020B0604020202020204" pitchFamily="34" charset="0"/>
                <a:cs typeface="Arial" panose="020B0604020202020204" pitchFamily="34" charset="0"/>
              </a:rPr>
              <a:t>Jhonata</a:t>
            </a:r>
            <a:r>
              <a:rPr lang="pt-BR" sz="2300" dirty="0" smtClean="0">
                <a:latin typeface="Arial" panose="020B0604020202020204" pitchFamily="34" charset="0"/>
                <a:cs typeface="Arial" panose="020B0604020202020204" pitchFamily="34" charset="0"/>
              </a:rPr>
              <a:t> Cassio Batista de Moura</a:t>
            </a:r>
          </a:p>
          <a:p>
            <a:r>
              <a:rPr lang="pt-BR" sz="2300" dirty="0" err="1" smtClean="0">
                <a:latin typeface="Arial" panose="020B0604020202020204" pitchFamily="34" charset="0"/>
                <a:cs typeface="Arial" panose="020B0604020202020204" pitchFamily="34" charset="0"/>
              </a:rPr>
              <a:t>Eldom</a:t>
            </a:r>
            <a:r>
              <a:rPr lang="pt-BR" sz="2300" dirty="0" smtClean="0">
                <a:latin typeface="Arial" panose="020B0604020202020204" pitchFamily="34" charset="0"/>
                <a:cs typeface="Arial" panose="020B0604020202020204" pitchFamily="34" charset="0"/>
              </a:rPr>
              <a:t> Pinto Costa</a:t>
            </a:r>
          </a:p>
          <a:p>
            <a:r>
              <a:rPr lang="pt-BR" sz="2300" dirty="0" smtClean="0">
                <a:latin typeface="Arial" panose="020B0604020202020204" pitchFamily="34" charset="0"/>
                <a:cs typeface="Arial" panose="020B0604020202020204" pitchFamily="34" charset="0"/>
              </a:rPr>
              <a:t>Lucas Eduardo Guimarães </a:t>
            </a:r>
            <a:r>
              <a:rPr lang="pt-BR" sz="2300" dirty="0">
                <a:latin typeface="Arial" panose="020B0604020202020204" pitchFamily="34" charset="0"/>
                <a:cs typeface="Arial" panose="020B0604020202020204" pitchFamily="34" charset="0"/>
              </a:rPr>
              <a:t>Fernandes</a:t>
            </a:r>
          </a:p>
          <a:p>
            <a:r>
              <a:rPr lang="pt-BR" sz="2300" b="1" dirty="0">
                <a:latin typeface="Arial" panose="020B0604020202020204" pitchFamily="34" charset="0"/>
                <a:cs typeface="Arial" panose="020B0604020202020204" pitchFamily="34" charset="0"/>
              </a:rPr>
              <a:t>Professor Articulador</a:t>
            </a:r>
            <a:r>
              <a:rPr lang="pt-BR" sz="2300" dirty="0">
                <a:latin typeface="Arial" panose="020B0604020202020204" pitchFamily="34" charset="0"/>
                <a:cs typeface="Arial" panose="020B0604020202020204" pitchFamily="34" charset="0"/>
              </a:rPr>
              <a:t>: Antônio </a:t>
            </a:r>
            <a:r>
              <a:rPr lang="pt-BR" sz="2300" dirty="0" smtClean="0">
                <a:latin typeface="Arial" panose="020B0604020202020204" pitchFamily="34" charset="0"/>
                <a:cs typeface="Arial" panose="020B0604020202020204" pitchFamily="34" charset="0"/>
              </a:rPr>
              <a:t>Carlos Guedes de Moraes</a:t>
            </a:r>
            <a:endParaRPr lang="pt-BR"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739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A78BD-A1FE-E3F6-43F6-DD5FC5F48CB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D9973D8-1A6A-D5EE-3533-1797124FB1D7}"/>
              </a:ext>
            </a:extLst>
          </p:cNvPr>
          <p:cNvSpPr>
            <a:spLocks noGrp="1"/>
          </p:cNvSpPr>
          <p:nvPr>
            <p:ph type="title"/>
          </p:nvPr>
        </p:nvSpPr>
        <p:spPr>
          <a:xfrm>
            <a:off x="838200" y="776377"/>
            <a:ext cx="10515600" cy="914311"/>
          </a:xfrm>
        </p:spPr>
        <p:txBody>
          <a:bodyPr/>
          <a:lstStyle/>
          <a:p>
            <a:pPr algn="ctr"/>
            <a:r>
              <a:rPr lang="pt-BR" dirty="0">
                <a:latin typeface="Arial" panose="020B0604020202020204" pitchFamily="34" charset="0"/>
                <a:cs typeface="Arial" panose="020B0604020202020204" pitchFamily="34" charset="0"/>
              </a:rPr>
              <a:t>Obrigado pela Atenção!</a:t>
            </a:r>
          </a:p>
        </p:txBody>
      </p:sp>
      <p:pic>
        <p:nvPicPr>
          <p:cNvPr id="4" name="Imagem 3">
            <a:extLst>
              <a:ext uri="{FF2B5EF4-FFF2-40B4-BE49-F238E27FC236}">
                <a16:creationId xmlns:a16="http://schemas.microsoft.com/office/drawing/2014/main" id="{9234B9DE-B580-6F6C-31F8-77DE4886BD57}"/>
              </a:ext>
            </a:extLst>
          </p:cNvPr>
          <p:cNvPicPr>
            <a:picLocks noChangeAspect="1"/>
          </p:cNvPicPr>
          <p:nvPr/>
        </p:nvPicPr>
        <p:blipFill>
          <a:blip r:embed="rId2"/>
          <a:stretch>
            <a:fillRect/>
          </a:stretch>
        </p:blipFill>
        <p:spPr>
          <a:xfrm>
            <a:off x="2487637" y="2164971"/>
            <a:ext cx="7216726" cy="4041366"/>
          </a:xfrm>
          <a:prstGeom prst="rect">
            <a:avLst/>
          </a:prstGeom>
        </p:spPr>
      </p:pic>
    </p:spTree>
    <p:extLst>
      <p:ext uri="{BB962C8B-B14F-4D97-AF65-F5344CB8AC3E}">
        <p14:creationId xmlns:p14="http://schemas.microsoft.com/office/powerpoint/2010/main" val="41682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A60BF-AE5E-34E9-6935-8A874387501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1CABEFD-BFC2-EDDC-2F0D-054E4E77F133}"/>
              </a:ext>
            </a:extLst>
          </p:cNvPr>
          <p:cNvSpPr>
            <a:spLocks noGrp="1"/>
          </p:cNvSpPr>
          <p:nvPr>
            <p:ph type="title"/>
          </p:nvPr>
        </p:nvSpPr>
        <p:spPr>
          <a:xfrm>
            <a:off x="838200" y="776377"/>
            <a:ext cx="10515600" cy="914311"/>
          </a:xfrm>
        </p:spPr>
        <p:txBody>
          <a:bodyPr>
            <a:normAutofit/>
          </a:bodyPr>
          <a:lstStyle/>
          <a:p>
            <a:r>
              <a:rPr lang="pt-BR" b="1" dirty="0">
                <a:solidFill>
                  <a:srgbClr val="4E1358"/>
                </a:solidFill>
                <a:latin typeface="Arial Black" panose="020B0A04020102020204" pitchFamily="34" charset="0"/>
              </a:rPr>
              <a:t>Sumário</a:t>
            </a:r>
            <a:endParaRPr lang="pt-BR" dirty="0">
              <a:latin typeface="Arial" panose="020B0604020202020204" pitchFamily="34" charset="0"/>
              <a:cs typeface="Arial" panose="020B0604020202020204" pitchFamily="34" charset="0"/>
            </a:endParaRPr>
          </a:p>
        </p:txBody>
      </p:sp>
      <p:graphicFrame>
        <p:nvGraphicFramePr>
          <p:cNvPr id="7" name="Tabela 6">
            <a:extLst>
              <a:ext uri="{FF2B5EF4-FFF2-40B4-BE49-F238E27FC236}">
                <a16:creationId xmlns:a16="http://schemas.microsoft.com/office/drawing/2014/main" id="{4FD13A63-51AC-0727-59FA-68BC1B316AC5}"/>
              </a:ext>
            </a:extLst>
          </p:cNvPr>
          <p:cNvGraphicFramePr>
            <a:graphicFrameLocks noGrp="1"/>
          </p:cNvGraphicFramePr>
          <p:nvPr>
            <p:extLst>
              <p:ext uri="{D42A27DB-BD31-4B8C-83A1-F6EECF244321}">
                <p14:modId xmlns:p14="http://schemas.microsoft.com/office/powerpoint/2010/main" val="1638165592"/>
              </p:ext>
            </p:extLst>
          </p:nvPr>
        </p:nvGraphicFramePr>
        <p:xfrm>
          <a:off x="838200" y="1690688"/>
          <a:ext cx="10964592" cy="5036994"/>
        </p:xfrm>
        <a:graphic>
          <a:graphicData uri="http://schemas.openxmlformats.org/drawingml/2006/table">
            <a:tbl>
              <a:tblPr/>
              <a:tblGrid>
                <a:gridCol w="2864529">
                  <a:extLst>
                    <a:ext uri="{9D8B030D-6E8A-4147-A177-3AD203B41FA5}">
                      <a16:colId xmlns:a16="http://schemas.microsoft.com/office/drawing/2014/main" val="3851704856"/>
                    </a:ext>
                  </a:extLst>
                </a:gridCol>
                <a:gridCol w="3152497">
                  <a:extLst>
                    <a:ext uri="{9D8B030D-6E8A-4147-A177-3AD203B41FA5}">
                      <a16:colId xmlns:a16="http://schemas.microsoft.com/office/drawing/2014/main" val="3600979657"/>
                    </a:ext>
                  </a:extLst>
                </a:gridCol>
                <a:gridCol w="3152497">
                  <a:extLst>
                    <a:ext uri="{9D8B030D-6E8A-4147-A177-3AD203B41FA5}">
                      <a16:colId xmlns:a16="http://schemas.microsoft.com/office/drawing/2014/main" val="3946789775"/>
                    </a:ext>
                  </a:extLst>
                </a:gridCol>
                <a:gridCol w="1795069">
                  <a:extLst>
                    <a:ext uri="{9D8B030D-6E8A-4147-A177-3AD203B41FA5}">
                      <a16:colId xmlns:a16="http://schemas.microsoft.com/office/drawing/2014/main" val="723643739"/>
                    </a:ext>
                  </a:extLst>
                </a:gridCol>
              </a:tblGrid>
              <a:tr h="300749">
                <a:tc>
                  <a:txBody>
                    <a:bodyPr/>
                    <a:lstStyle/>
                    <a:p>
                      <a:pPr algn="ctr"/>
                      <a:r>
                        <a:rPr lang="pt-BR" sz="2000" b="1" dirty="0">
                          <a:effectLst/>
                        </a:rPr>
                        <a:t>ITEM</a:t>
                      </a:r>
                    </a:p>
                  </a:txBody>
                  <a:tcPr marL="0" marR="0" marT="0" marB="0" anchor="ctr" anchorCtr="1">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1625529" rtl="0" eaLnBrk="1" fontAlgn="auto" latinLnBrk="0" hangingPunct="1">
                        <a:lnSpc>
                          <a:spcPct val="100000"/>
                        </a:lnSpc>
                        <a:spcBef>
                          <a:spcPts val="0"/>
                        </a:spcBef>
                        <a:spcAft>
                          <a:spcPts val="0"/>
                        </a:spcAft>
                        <a:buClrTx/>
                        <a:buSzTx/>
                        <a:buFontTx/>
                        <a:buNone/>
                        <a:tabLst/>
                        <a:defRPr/>
                      </a:pPr>
                      <a:r>
                        <a:rPr lang="pt-BR" sz="2000" b="1" kern="1200" dirty="0">
                          <a:solidFill>
                            <a:schemeClr val="tx1"/>
                          </a:solidFill>
                          <a:effectLst/>
                          <a:latin typeface="+mn-lt"/>
                          <a:ea typeface="+mn-ea"/>
                          <a:cs typeface="+mn-cs"/>
                        </a:rPr>
                        <a:t>Assunto</a:t>
                      </a:r>
                    </a:p>
                  </a:txBody>
                  <a:tcPr marL="0" marR="0" marT="0" marB="0" anchor="ctr" anchorCtr="1">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625529" rtl="0" eaLnBrk="1" fontAlgn="auto" latinLnBrk="0" hangingPunct="1">
                        <a:lnSpc>
                          <a:spcPct val="100000"/>
                        </a:lnSpc>
                        <a:spcBef>
                          <a:spcPts val="0"/>
                        </a:spcBef>
                        <a:spcAft>
                          <a:spcPts val="0"/>
                        </a:spcAft>
                        <a:buClrTx/>
                        <a:buSzTx/>
                        <a:buFontTx/>
                        <a:buNone/>
                        <a:tabLst/>
                        <a:defRPr/>
                      </a:pPr>
                      <a:r>
                        <a:rPr lang="pt-BR" sz="2000" b="1" dirty="0">
                          <a:effectLst/>
                        </a:rPr>
                        <a:t>Ferramenta</a:t>
                      </a:r>
                      <a:endParaRPr lang="pt-BR" sz="2000" dirty="0">
                        <a:effectLst/>
                      </a:endParaRPr>
                    </a:p>
                  </a:txBody>
                  <a:tcPr marL="0" marR="0" marT="0" marB="0" anchor="ctr" anchorCtr="1">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1625529" rtl="0" eaLnBrk="1" fontAlgn="auto" latinLnBrk="0" hangingPunct="1">
                        <a:lnSpc>
                          <a:spcPct val="100000"/>
                        </a:lnSpc>
                        <a:spcBef>
                          <a:spcPts val="0"/>
                        </a:spcBef>
                        <a:spcAft>
                          <a:spcPts val="0"/>
                        </a:spcAft>
                        <a:buClrTx/>
                        <a:buSzTx/>
                        <a:buFontTx/>
                        <a:buNone/>
                        <a:tabLst/>
                        <a:defRPr/>
                      </a:pPr>
                      <a:r>
                        <a:rPr lang="pt-BR" sz="2000" b="1" dirty="0">
                          <a:effectLst/>
                        </a:rPr>
                        <a:t>Tempo</a:t>
                      </a:r>
                      <a:endParaRPr lang="pt-BR" sz="2000" dirty="0">
                        <a:effectLst/>
                      </a:endParaRPr>
                    </a:p>
                  </a:txBody>
                  <a:tcPr marL="0" marR="0" marT="0" marB="0" anchor="ctr" anchorCtr="1">
                    <a:lnL>
                      <a:noFill/>
                    </a:lnL>
                    <a:solidFill>
                      <a:schemeClr val="accent1">
                        <a:lumMod val="20000"/>
                        <a:lumOff val="80000"/>
                      </a:schemeClr>
                    </a:solidFill>
                  </a:tcPr>
                </a:tc>
                <a:extLst>
                  <a:ext uri="{0D108BD9-81ED-4DB2-BD59-A6C34878D82A}">
                    <a16:rowId xmlns:a16="http://schemas.microsoft.com/office/drawing/2014/main" val="2582707548"/>
                  </a:ext>
                </a:extLst>
              </a:tr>
              <a:tr h="481198">
                <a:tc>
                  <a:txBody>
                    <a:bodyPr/>
                    <a:lstStyle/>
                    <a:p>
                      <a:pPr algn="ctr"/>
                      <a:r>
                        <a:rPr lang="pt-BR" sz="2000" b="1" dirty="0">
                          <a:effectLst/>
                        </a:rPr>
                        <a:t>1</a:t>
                      </a:r>
                      <a:endParaRPr lang="pt-BR" sz="2000" dirty="0">
                        <a:effectLst/>
                      </a:endParaRPr>
                    </a:p>
                  </a:txBody>
                  <a:tcPr marL="0" marR="0" marT="0" marB="0">
                    <a:lnL>
                      <a:noFill/>
                    </a:lnL>
                    <a:lnR>
                      <a:noFill/>
                    </a:lnR>
                    <a:lnT w="12700" cap="flat" cmpd="sng" algn="ctr">
                      <a:solidFill>
                        <a:schemeClr val="tx1"/>
                      </a:solidFill>
                      <a:prstDash val="solid"/>
                      <a:round/>
                      <a:headEnd type="none" w="med" len="med"/>
                      <a:tailEnd type="none" w="med" len="med"/>
                    </a:lnT>
                    <a:lnB>
                      <a:noFill/>
                    </a:lnB>
                    <a:solidFill>
                      <a:srgbClr val="F8F9FA"/>
                    </a:solidFill>
                  </a:tcPr>
                </a:tc>
                <a:tc>
                  <a:txBody>
                    <a:bodyPr/>
                    <a:lstStyle/>
                    <a:p>
                      <a:r>
                        <a:rPr lang="pt-BR" sz="2000" dirty="0">
                          <a:effectLst/>
                        </a:rPr>
                        <a:t>MOTIVAÇÃO / PROBLEMA</a:t>
                      </a:r>
                    </a:p>
                  </a:txBody>
                  <a:tcPr marL="0" marR="0" marT="0" marB="0">
                    <a:lnL>
                      <a:noFill/>
                    </a:lnL>
                    <a:lnR>
                      <a:noFill/>
                    </a:lnR>
                    <a:lnT w="12700" cap="flat" cmpd="sng" algn="ctr">
                      <a:solidFill>
                        <a:schemeClr val="tx1"/>
                      </a:solidFill>
                      <a:prstDash val="solid"/>
                      <a:round/>
                      <a:headEnd type="none" w="med" len="med"/>
                      <a:tailEnd type="none" w="med" len="med"/>
                    </a:lnT>
                    <a:lnB>
                      <a:noFill/>
                    </a:lnB>
                    <a:solidFill>
                      <a:srgbClr val="F8F9FA"/>
                    </a:solidFill>
                  </a:tcPr>
                </a:tc>
                <a:tc>
                  <a:txBody>
                    <a:bodyPr/>
                    <a:lstStyle/>
                    <a:p>
                      <a:r>
                        <a:rPr lang="pt-BR" sz="2000" dirty="0">
                          <a:effectLst/>
                        </a:rPr>
                        <a:t>Árvore de Problemas</a:t>
                      </a:r>
                    </a:p>
                  </a:txBody>
                  <a:tcPr marL="0" marR="0" marT="0" marB="0">
                    <a:lnL>
                      <a:noFill/>
                    </a:lnL>
                    <a:lnR>
                      <a:noFill/>
                    </a:lnR>
                    <a:lnT w="12700" cap="flat" cmpd="sng" algn="ctr">
                      <a:solidFill>
                        <a:schemeClr val="tx1"/>
                      </a:solidFill>
                      <a:prstDash val="solid"/>
                      <a:round/>
                      <a:headEnd type="none" w="med" len="med"/>
                      <a:tailEnd type="none" w="med" len="med"/>
                    </a:lnT>
                    <a:lnB>
                      <a:noFill/>
                    </a:lnB>
                    <a:solidFill>
                      <a:srgbClr val="F8F9FA"/>
                    </a:solidFill>
                  </a:tcPr>
                </a:tc>
                <a:tc>
                  <a:txBody>
                    <a:bodyPr/>
                    <a:lstStyle/>
                    <a:p>
                      <a:pPr algn="ctr"/>
                      <a:r>
                        <a:rPr lang="pt-BR" sz="2000" b="1" dirty="0">
                          <a:effectLst/>
                        </a:rPr>
                        <a:t>1 min</a:t>
                      </a:r>
                      <a:endParaRPr lang="pt-BR" sz="2000" dirty="0">
                        <a:effectLst/>
                      </a:endParaRPr>
                    </a:p>
                  </a:txBody>
                  <a:tcPr marL="0" marR="0" marT="0" marB="0">
                    <a:lnL>
                      <a:noFill/>
                    </a:lnL>
                    <a:lnR>
                      <a:noFill/>
                    </a:lnR>
                    <a:lnB>
                      <a:noFill/>
                    </a:lnB>
                    <a:solidFill>
                      <a:srgbClr val="F8F9FA"/>
                    </a:solidFill>
                  </a:tcPr>
                </a:tc>
                <a:extLst>
                  <a:ext uri="{0D108BD9-81ED-4DB2-BD59-A6C34878D82A}">
                    <a16:rowId xmlns:a16="http://schemas.microsoft.com/office/drawing/2014/main" val="2480324572"/>
                  </a:ext>
                </a:extLst>
              </a:tr>
              <a:tr h="240599">
                <a:tc>
                  <a:txBody>
                    <a:bodyPr/>
                    <a:lstStyle/>
                    <a:p>
                      <a:pPr algn="ctr"/>
                      <a:r>
                        <a:rPr lang="pt-BR" sz="2000" b="1">
                          <a:effectLst/>
                        </a:rPr>
                        <a:t>2</a:t>
                      </a:r>
                      <a:endParaRPr lang="pt-BR" sz="2000">
                        <a:effectLst/>
                      </a:endParaRPr>
                    </a:p>
                  </a:txBody>
                  <a:tcPr marL="0" marR="0" marT="0" marB="0">
                    <a:lnL>
                      <a:noFill/>
                    </a:lnL>
                    <a:lnR>
                      <a:noFill/>
                    </a:lnR>
                    <a:lnT>
                      <a:noFill/>
                    </a:lnT>
                    <a:lnB>
                      <a:noFill/>
                    </a:lnB>
                    <a:solidFill>
                      <a:srgbClr val="F8F9FA"/>
                    </a:solidFill>
                  </a:tcPr>
                </a:tc>
                <a:tc>
                  <a:txBody>
                    <a:bodyPr/>
                    <a:lstStyle/>
                    <a:p>
                      <a:r>
                        <a:rPr lang="pt-BR" sz="2000" dirty="0">
                          <a:effectLst/>
                        </a:rPr>
                        <a:t>OBJETIVOS DO SISTEMA</a:t>
                      </a:r>
                    </a:p>
                  </a:txBody>
                  <a:tcPr marL="0" marR="0" marT="0" marB="0">
                    <a:lnL>
                      <a:noFill/>
                    </a:lnL>
                    <a:lnR>
                      <a:noFill/>
                    </a:lnR>
                    <a:lnT>
                      <a:noFill/>
                    </a:lnT>
                    <a:lnB>
                      <a:noFill/>
                    </a:lnB>
                    <a:solidFill>
                      <a:srgbClr val="F8F9FA"/>
                    </a:solidFill>
                  </a:tcPr>
                </a:tc>
                <a:tc>
                  <a:txBody>
                    <a:bodyPr/>
                    <a:lstStyle/>
                    <a:p>
                      <a:r>
                        <a:rPr lang="pt-BR" sz="2000" dirty="0">
                          <a:effectLst/>
                        </a:rPr>
                        <a:t>Árvore de Objetivos</a:t>
                      </a:r>
                    </a:p>
                  </a:txBody>
                  <a:tcPr marL="0" marR="0" marT="0" marB="0">
                    <a:lnL>
                      <a:noFill/>
                    </a:lnL>
                    <a:lnR>
                      <a:noFill/>
                    </a:lnR>
                    <a:lnT>
                      <a:noFill/>
                    </a:lnT>
                    <a:lnB>
                      <a:noFill/>
                    </a:lnB>
                    <a:solidFill>
                      <a:srgbClr val="F8F9FA"/>
                    </a:solidFill>
                  </a:tcPr>
                </a:tc>
                <a:tc>
                  <a:txBody>
                    <a:bodyPr/>
                    <a:lstStyle/>
                    <a:p>
                      <a:pPr algn="ctr"/>
                      <a:r>
                        <a:rPr lang="pt-BR" sz="2000" b="1">
                          <a:effectLst/>
                        </a:rPr>
                        <a:t>1 min</a:t>
                      </a:r>
                      <a:endParaRPr lang="pt-BR" sz="200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1555195866"/>
                  </a:ext>
                </a:extLst>
              </a:tr>
              <a:tr h="721798">
                <a:tc>
                  <a:txBody>
                    <a:bodyPr/>
                    <a:lstStyle/>
                    <a:p>
                      <a:pPr algn="ctr"/>
                      <a:r>
                        <a:rPr lang="pt-BR" sz="2000" b="1" dirty="0">
                          <a:effectLst/>
                        </a:rPr>
                        <a:t>3</a:t>
                      </a:r>
                      <a:endParaRPr lang="pt-BR" sz="2000" dirty="0">
                        <a:effectLst/>
                      </a:endParaRPr>
                    </a:p>
                  </a:txBody>
                  <a:tcPr marL="0" marR="0" marT="0" marB="0">
                    <a:lnL>
                      <a:noFill/>
                    </a:lnL>
                    <a:lnR>
                      <a:noFill/>
                    </a:lnR>
                    <a:lnT>
                      <a:noFill/>
                    </a:lnT>
                    <a:lnB>
                      <a:noFill/>
                    </a:lnB>
                    <a:solidFill>
                      <a:srgbClr val="F8F9FA"/>
                    </a:solidFill>
                  </a:tcPr>
                </a:tc>
                <a:tc>
                  <a:txBody>
                    <a:bodyPr/>
                    <a:lstStyle/>
                    <a:p>
                      <a:r>
                        <a:rPr lang="pt-BR" sz="2000" dirty="0">
                          <a:effectLst/>
                        </a:rPr>
                        <a:t>BACKLOG DO PRODUTO</a:t>
                      </a:r>
                    </a:p>
                  </a:txBody>
                  <a:tcPr marL="0" marR="0" marT="0" marB="0">
                    <a:lnL>
                      <a:noFill/>
                    </a:lnL>
                    <a:lnR>
                      <a:noFill/>
                    </a:lnR>
                    <a:lnT>
                      <a:noFill/>
                    </a:lnT>
                    <a:lnB>
                      <a:noFill/>
                    </a:lnB>
                    <a:solidFill>
                      <a:srgbClr val="F8F9FA"/>
                    </a:solidFill>
                  </a:tcPr>
                </a:tc>
                <a:tc>
                  <a:txBody>
                    <a:bodyPr/>
                    <a:lstStyle/>
                    <a:p>
                      <a:r>
                        <a:rPr lang="pt-BR" sz="2000" dirty="0">
                          <a:effectLst/>
                        </a:rPr>
                        <a:t>Lista das Funcionalidades,</a:t>
                      </a:r>
                    </a:p>
                    <a:p>
                      <a:r>
                        <a:rPr lang="pt-BR" sz="2000" dirty="0">
                          <a:effectLst/>
                        </a:rPr>
                        <a:t>por objetivo específico</a:t>
                      </a:r>
                    </a:p>
                  </a:txBody>
                  <a:tcPr marL="0" marR="0" marT="0" marB="0">
                    <a:lnL>
                      <a:noFill/>
                    </a:lnL>
                    <a:lnR>
                      <a:noFill/>
                    </a:lnR>
                    <a:lnT>
                      <a:noFill/>
                    </a:lnT>
                    <a:lnB>
                      <a:noFill/>
                    </a:lnB>
                    <a:solidFill>
                      <a:srgbClr val="F8F9FA"/>
                    </a:solidFill>
                  </a:tcPr>
                </a:tc>
                <a:tc>
                  <a:txBody>
                    <a:bodyPr/>
                    <a:lstStyle/>
                    <a:p>
                      <a:pPr algn="ctr"/>
                      <a:r>
                        <a:rPr lang="pt-BR" sz="2000" b="1">
                          <a:effectLst/>
                        </a:rPr>
                        <a:t>1 min</a:t>
                      </a:r>
                      <a:endParaRPr lang="pt-BR" sz="200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1758530388"/>
                  </a:ext>
                </a:extLst>
              </a:tr>
              <a:tr h="962397">
                <a:tc>
                  <a:txBody>
                    <a:bodyPr/>
                    <a:lstStyle/>
                    <a:p>
                      <a:pPr algn="ctr"/>
                      <a:r>
                        <a:rPr lang="pt-BR" sz="2000" b="1">
                          <a:effectLst/>
                        </a:rPr>
                        <a:t>4</a:t>
                      </a:r>
                      <a:endParaRPr lang="pt-BR" sz="2000">
                        <a:effectLst/>
                      </a:endParaRPr>
                    </a:p>
                  </a:txBody>
                  <a:tcPr marL="0" marR="0" marT="0" marB="0">
                    <a:lnL>
                      <a:noFill/>
                    </a:lnL>
                    <a:lnR>
                      <a:noFill/>
                    </a:lnR>
                    <a:lnT>
                      <a:noFill/>
                    </a:lnT>
                    <a:lnB>
                      <a:noFill/>
                    </a:lnB>
                    <a:solidFill>
                      <a:srgbClr val="F8F9FA"/>
                    </a:solidFill>
                  </a:tcPr>
                </a:tc>
                <a:tc>
                  <a:txBody>
                    <a:bodyPr/>
                    <a:lstStyle/>
                    <a:p>
                      <a:r>
                        <a:rPr lang="pt-BR" sz="2000" u="sng" dirty="0">
                          <a:effectLst/>
                        </a:rPr>
                        <a:t>PROTÓTIPO DE BAIXA</a:t>
                      </a:r>
                      <a:r>
                        <a:rPr lang="pt-BR" sz="2000" dirty="0">
                          <a:effectLst/>
                        </a:rPr>
                        <a:t>/ALTA FIDELIDADE</a:t>
                      </a:r>
                    </a:p>
                  </a:txBody>
                  <a:tcPr marL="0" marR="0" marT="0" marB="0">
                    <a:lnL>
                      <a:noFill/>
                    </a:lnL>
                    <a:lnR>
                      <a:noFill/>
                    </a:lnR>
                    <a:lnT>
                      <a:noFill/>
                    </a:lnT>
                    <a:lnB>
                      <a:noFill/>
                    </a:lnB>
                    <a:solidFill>
                      <a:srgbClr val="F8F9FA"/>
                    </a:solidFill>
                  </a:tcPr>
                </a:tc>
                <a:tc>
                  <a:txBody>
                    <a:bodyPr/>
                    <a:lstStyle/>
                    <a:p>
                      <a:r>
                        <a:rPr lang="pt-BR" sz="2000" dirty="0">
                          <a:effectLst/>
                        </a:rPr>
                        <a:t>QR </a:t>
                      </a:r>
                      <a:r>
                        <a:rPr lang="pt-BR" sz="2000" dirty="0" err="1">
                          <a:effectLst/>
                        </a:rPr>
                        <a:t>Code</a:t>
                      </a:r>
                      <a:r>
                        <a:rPr lang="pt-BR" sz="2000" dirty="0">
                          <a:effectLst/>
                        </a:rPr>
                        <a:t> do Protótipo</a:t>
                      </a:r>
                    </a:p>
                    <a:p>
                      <a:r>
                        <a:rPr lang="pt-BR" sz="2000" dirty="0">
                          <a:effectLst/>
                        </a:rPr>
                        <a:t>(foco na essência do sistema e nos aspectos inovadores da solução)</a:t>
                      </a:r>
                    </a:p>
                  </a:txBody>
                  <a:tcPr marL="0" marR="0" marT="0" marB="0">
                    <a:lnL>
                      <a:noFill/>
                    </a:lnL>
                    <a:lnR>
                      <a:noFill/>
                    </a:lnR>
                    <a:lnT>
                      <a:noFill/>
                    </a:lnT>
                    <a:lnB>
                      <a:noFill/>
                    </a:lnB>
                    <a:solidFill>
                      <a:srgbClr val="F8F9FA"/>
                    </a:solidFill>
                  </a:tcPr>
                </a:tc>
                <a:tc>
                  <a:txBody>
                    <a:bodyPr/>
                    <a:lstStyle/>
                    <a:p>
                      <a:pPr algn="ctr"/>
                      <a:r>
                        <a:rPr lang="pt-BR" sz="2000" b="1">
                          <a:effectLst/>
                        </a:rPr>
                        <a:t>de 7 a</a:t>
                      </a:r>
                      <a:endParaRPr lang="pt-BR" sz="2000">
                        <a:effectLst/>
                      </a:endParaRPr>
                    </a:p>
                    <a:p>
                      <a:pPr algn="ctr"/>
                      <a:r>
                        <a:rPr lang="pt-BR" sz="2000" b="1">
                          <a:effectLst/>
                        </a:rPr>
                        <a:t>10 min</a:t>
                      </a:r>
                      <a:endParaRPr lang="pt-BR" sz="200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1671113495"/>
                  </a:ext>
                </a:extLst>
              </a:tr>
              <a:tr h="481198">
                <a:tc>
                  <a:txBody>
                    <a:bodyPr/>
                    <a:lstStyle/>
                    <a:p>
                      <a:pPr algn="ctr"/>
                      <a:r>
                        <a:rPr lang="pt-BR" sz="2000" b="1">
                          <a:effectLst/>
                        </a:rPr>
                        <a:t>5</a:t>
                      </a:r>
                      <a:endParaRPr lang="pt-BR" sz="2000">
                        <a:effectLst/>
                      </a:endParaRPr>
                    </a:p>
                  </a:txBody>
                  <a:tcPr marL="0" marR="0" marT="0" marB="0">
                    <a:lnL>
                      <a:noFill/>
                    </a:lnL>
                    <a:lnR>
                      <a:noFill/>
                    </a:lnR>
                    <a:lnT>
                      <a:noFill/>
                    </a:lnT>
                    <a:lnB>
                      <a:noFill/>
                    </a:lnB>
                    <a:solidFill>
                      <a:srgbClr val="F8F9FA"/>
                    </a:solidFill>
                  </a:tcPr>
                </a:tc>
                <a:tc>
                  <a:txBody>
                    <a:bodyPr/>
                    <a:lstStyle/>
                    <a:p>
                      <a:r>
                        <a:rPr lang="pt-BR" sz="2000" dirty="0">
                          <a:effectLst/>
                        </a:rPr>
                        <a:t>ARQUITETURA DO SISTEMA</a:t>
                      </a:r>
                    </a:p>
                  </a:txBody>
                  <a:tcPr marL="0" marR="0" marT="0" marB="0">
                    <a:lnL>
                      <a:noFill/>
                    </a:lnL>
                    <a:lnR>
                      <a:noFill/>
                    </a:lnR>
                    <a:lnT>
                      <a:noFill/>
                    </a:lnT>
                    <a:lnB>
                      <a:noFill/>
                    </a:lnB>
                    <a:solidFill>
                      <a:srgbClr val="F8F9FA"/>
                    </a:solidFill>
                  </a:tcPr>
                </a:tc>
                <a:tc>
                  <a:txBody>
                    <a:bodyPr/>
                    <a:lstStyle/>
                    <a:p>
                      <a:r>
                        <a:rPr lang="pt-BR" sz="2000" dirty="0">
                          <a:effectLst/>
                        </a:rPr>
                        <a:t>Projeto Físico</a:t>
                      </a:r>
                    </a:p>
                  </a:txBody>
                  <a:tcPr marL="0" marR="0" marT="0" marB="0">
                    <a:lnL>
                      <a:noFill/>
                    </a:lnL>
                    <a:lnR>
                      <a:noFill/>
                    </a:lnR>
                    <a:lnT>
                      <a:noFill/>
                    </a:lnT>
                    <a:lnB>
                      <a:noFill/>
                    </a:lnB>
                    <a:solidFill>
                      <a:srgbClr val="F8F9FA"/>
                    </a:solidFill>
                  </a:tcPr>
                </a:tc>
                <a:tc>
                  <a:txBody>
                    <a:bodyPr/>
                    <a:lstStyle/>
                    <a:p>
                      <a:pPr algn="ctr"/>
                      <a:r>
                        <a:rPr lang="pt-BR" sz="2000" b="1">
                          <a:effectLst/>
                        </a:rPr>
                        <a:t>1 min</a:t>
                      </a:r>
                      <a:endParaRPr lang="pt-BR" sz="200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3352665252"/>
                  </a:ext>
                </a:extLst>
              </a:tr>
              <a:tr h="721798">
                <a:tc>
                  <a:txBody>
                    <a:bodyPr/>
                    <a:lstStyle/>
                    <a:p>
                      <a:pPr algn="ctr"/>
                      <a:r>
                        <a:rPr lang="pt-BR" sz="2000" b="1">
                          <a:effectLst/>
                        </a:rPr>
                        <a:t>6</a:t>
                      </a:r>
                      <a:endParaRPr lang="pt-BR" sz="2000">
                        <a:effectLst/>
                      </a:endParaRPr>
                    </a:p>
                  </a:txBody>
                  <a:tcPr marL="0" marR="0" marT="0" marB="0">
                    <a:lnL>
                      <a:noFill/>
                    </a:lnL>
                    <a:lnR>
                      <a:noFill/>
                    </a:lnR>
                    <a:lnT>
                      <a:noFill/>
                    </a:lnT>
                    <a:lnB>
                      <a:noFill/>
                    </a:lnB>
                    <a:solidFill>
                      <a:srgbClr val="F8F9FA"/>
                    </a:solidFill>
                  </a:tcPr>
                </a:tc>
                <a:tc>
                  <a:txBody>
                    <a:bodyPr/>
                    <a:lstStyle/>
                    <a:p>
                      <a:r>
                        <a:rPr lang="pt-BR" sz="2000" dirty="0">
                          <a:effectLst/>
                        </a:rPr>
                        <a:t>LISTA DOS DOCUMENTOS PRODUZIDOS</a:t>
                      </a:r>
                    </a:p>
                  </a:txBody>
                  <a:tcPr marL="0" marR="0" marT="0" marB="0">
                    <a:lnL>
                      <a:noFill/>
                    </a:lnL>
                    <a:lnR>
                      <a:noFill/>
                    </a:lnR>
                    <a:lnT>
                      <a:noFill/>
                    </a:lnT>
                    <a:lnB>
                      <a:noFill/>
                    </a:lnB>
                    <a:solidFill>
                      <a:srgbClr val="F8F9FA"/>
                    </a:solidFill>
                  </a:tcPr>
                </a:tc>
                <a:tc>
                  <a:txBody>
                    <a:bodyPr/>
                    <a:lstStyle/>
                    <a:p>
                      <a:r>
                        <a:rPr lang="pt-BR" sz="2000" dirty="0">
                          <a:effectLst/>
                        </a:rPr>
                        <a:t>Lista dos artefatos e</a:t>
                      </a:r>
                    </a:p>
                    <a:p>
                      <a:r>
                        <a:rPr lang="pt-BR" sz="2000" dirty="0">
                          <a:effectLst/>
                        </a:rPr>
                        <a:t>link para documentação completa</a:t>
                      </a:r>
                    </a:p>
                  </a:txBody>
                  <a:tcPr marL="0" marR="0" marT="0" marB="0">
                    <a:lnL>
                      <a:noFill/>
                    </a:lnL>
                    <a:lnR>
                      <a:noFill/>
                    </a:lnR>
                    <a:lnT>
                      <a:noFill/>
                    </a:lnT>
                    <a:lnB>
                      <a:noFill/>
                    </a:lnB>
                    <a:solidFill>
                      <a:srgbClr val="F8F9FA"/>
                    </a:solidFill>
                  </a:tcPr>
                </a:tc>
                <a:tc>
                  <a:txBody>
                    <a:bodyPr/>
                    <a:lstStyle/>
                    <a:p>
                      <a:pPr algn="ctr"/>
                      <a:r>
                        <a:rPr lang="pt-BR" sz="2000" b="1">
                          <a:effectLst/>
                        </a:rPr>
                        <a:t>1 min</a:t>
                      </a:r>
                      <a:endParaRPr lang="pt-BR" sz="200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53109430"/>
                  </a:ext>
                </a:extLst>
              </a:tr>
              <a:tr h="481198">
                <a:tc>
                  <a:txBody>
                    <a:bodyPr/>
                    <a:lstStyle/>
                    <a:p>
                      <a:pPr algn="ctr"/>
                      <a:r>
                        <a:rPr lang="pt-BR" sz="2000" b="1" dirty="0">
                          <a:effectLst/>
                        </a:rPr>
                        <a:t> </a:t>
                      </a:r>
                      <a:endParaRPr lang="pt-BR" sz="2000" dirty="0">
                        <a:effectLst/>
                      </a:endParaRPr>
                    </a:p>
                  </a:txBody>
                  <a:tcPr marL="0" marR="0" marT="0" marB="0">
                    <a:lnL>
                      <a:noFill/>
                    </a:lnL>
                    <a:lnR>
                      <a:noFill/>
                    </a:lnR>
                    <a:lnT>
                      <a:noFill/>
                    </a:lnT>
                    <a:lnB>
                      <a:noFill/>
                    </a:lnB>
                    <a:solidFill>
                      <a:srgbClr val="F8F9FA"/>
                    </a:solidFill>
                  </a:tcPr>
                </a:tc>
                <a:tc>
                  <a:txBody>
                    <a:bodyPr/>
                    <a:lstStyle/>
                    <a:p>
                      <a:r>
                        <a:rPr lang="pt-BR" sz="2000">
                          <a:effectLst/>
                        </a:rPr>
                        <a:t> </a:t>
                      </a:r>
                    </a:p>
                  </a:txBody>
                  <a:tcPr marL="0" marR="0" marT="0" marB="0">
                    <a:lnL>
                      <a:noFill/>
                    </a:lnL>
                    <a:lnR>
                      <a:noFill/>
                    </a:lnR>
                    <a:lnT>
                      <a:noFill/>
                    </a:lnT>
                    <a:lnB>
                      <a:noFill/>
                    </a:lnB>
                    <a:solidFill>
                      <a:srgbClr val="F8F9FA"/>
                    </a:solidFill>
                  </a:tcPr>
                </a:tc>
                <a:tc>
                  <a:txBody>
                    <a:bodyPr/>
                    <a:lstStyle/>
                    <a:p>
                      <a:r>
                        <a:rPr lang="pt-BR" sz="2000" b="1" dirty="0">
                          <a:effectLst/>
                        </a:rPr>
                        <a:t>TEMPO TOTAL DA APRESENTAÇÃO</a:t>
                      </a:r>
                      <a:endParaRPr lang="pt-BR" sz="2000" dirty="0">
                        <a:effectLst/>
                      </a:endParaRPr>
                    </a:p>
                  </a:txBody>
                  <a:tcPr marL="0" marR="0" marT="0" marB="0">
                    <a:lnL>
                      <a:noFill/>
                    </a:lnL>
                    <a:lnR>
                      <a:noFill/>
                    </a:lnR>
                    <a:lnT>
                      <a:noFill/>
                    </a:lnT>
                    <a:lnB>
                      <a:noFill/>
                    </a:lnB>
                    <a:solidFill>
                      <a:srgbClr val="F8F9FA"/>
                    </a:solidFill>
                  </a:tcPr>
                </a:tc>
                <a:tc>
                  <a:txBody>
                    <a:bodyPr/>
                    <a:lstStyle/>
                    <a:p>
                      <a:pPr algn="ctr"/>
                      <a:r>
                        <a:rPr lang="pt-BR" sz="2000" b="1" dirty="0">
                          <a:effectLst/>
                        </a:rPr>
                        <a:t>12 a</a:t>
                      </a:r>
                      <a:endParaRPr lang="pt-BR" sz="2000" dirty="0">
                        <a:effectLst/>
                      </a:endParaRPr>
                    </a:p>
                    <a:p>
                      <a:pPr algn="ctr"/>
                      <a:r>
                        <a:rPr lang="pt-BR" sz="2000" b="1" dirty="0">
                          <a:effectLst/>
                        </a:rPr>
                        <a:t>15 min</a:t>
                      </a:r>
                      <a:endParaRPr lang="pt-BR" sz="2000" dirty="0">
                        <a:effectLst/>
                      </a:endParaRPr>
                    </a:p>
                  </a:txBody>
                  <a:tcPr marL="0" marR="0" marT="0" marB="0">
                    <a:lnL>
                      <a:noFill/>
                    </a:lnL>
                    <a:lnR>
                      <a:noFill/>
                    </a:lnR>
                    <a:lnT>
                      <a:noFill/>
                    </a:lnT>
                    <a:lnB>
                      <a:noFill/>
                    </a:lnB>
                    <a:solidFill>
                      <a:srgbClr val="F8F9FA"/>
                    </a:solidFill>
                  </a:tcPr>
                </a:tc>
                <a:extLst>
                  <a:ext uri="{0D108BD9-81ED-4DB2-BD59-A6C34878D82A}">
                    <a16:rowId xmlns:a16="http://schemas.microsoft.com/office/drawing/2014/main" val="1123789974"/>
                  </a:ext>
                </a:extLst>
              </a:tr>
            </a:tbl>
          </a:graphicData>
        </a:graphic>
      </p:graphicFrame>
    </p:spTree>
    <p:extLst>
      <p:ext uri="{BB962C8B-B14F-4D97-AF65-F5344CB8AC3E}">
        <p14:creationId xmlns:p14="http://schemas.microsoft.com/office/powerpoint/2010/main" val="366776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13B87-F932-3E06-0332-97BF8D112AE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8CC1801-0296-DDDF-B3AC-38733301336F}"/>
              </a:ext>
            </a:extLst>
          </p:cNvPr>
          <p:cNvSpPr>
            <a:spLocks noGrp="1"/>
          </p:cNvSpPr>
          <p:nvPr>
            <p:ph type="title"/>
          </p:nvPr>
        </p:nvSpPr>
        <p:spPr>
          <a:xfrm>
            <a:off x="838200" y="776377"/>
            <a:ext cx="10515600" cy="5677432"/>
          </a:xfrm>
        </p:spPr>
        <p:txBody>
          <a:bodyPr>
            <a:normAutofit fontScale="90000"/>
          </a:bodyPr>
          <a:lstStyle/>
          <a:p>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a:latin typeface="Arial" panose="020B0604020202020204" pitchFamily="34" charset="0"/>
                <a:cs typeface="Arial" panose="020B0604020202020204" pitchFamily="34" charset="0"/>
              </a:rPr>
              <a:t/>
            </a:r>
            <a:br>
              <a:rPr lang="pt-BR" sz="2400" dirty="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Á</a:t>
            </a:r>
            <a:r>
              <a:rPr lang="pt-BR" sz="2400" b="1" dirty="0" smtClean="0">
                <a:latin typeface="Arial" panose="020B0604020202020204" pitchFamily="34" charset="0"/>
                <a:cs typeface="Arial" panose="020B0604020202020204" pitchFamily="34" charset="0"/>
              </a:rPr>
              <a:t>rvore de Problema</a:t>
            </a: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Causa</a:t>
            </a:r>
            <a:r>
              <a:rPr lang="pt-BR" sz="2400" dirty="0">
                <a:latin typeface="Arial" panose="020B0604020202020204" pitchFamily="34" charset="0"/>
                <a:cs typeface="Arial" panose="020B0604020202020204" pitchFamily="34" charset="0"/>
              </a:rPr>
              <a:t>:</a:t>
            </a:r>
            <a:br>
              <a:rPr lang="pt-BR" sz="2400" dirty="0">
                <a:latin typeface="Arial" panose="020B0604020202020204" pitchFamily="34" charset="0"/>
                <a:cs typeface="Arial" panose="020B0604020202020204" pitchFamily="34" charset="0"/>
              </a:rPr>
            </a:br>
            <a:r>
              <a:rPr lang="pt-BR" sz="2400" dirty="0">
                <a:latin typeface="Arial" panose="020B0604020202020204" pitchFamily="34" charset="0"/>
                <a:cs typeface="Arial" panose="020B0604020202020204" pitchFamily="34" charset="0"/>
              </a:rPr>
              <a:t>Falta de clareza na </a:t>
            </a:r>
            <a:r>
              <a:rPr lang="pt-BR" sz="2400" dirty="0" smtClean="0">
                <a:latin typeface="Arial" panose="020B0604020202020204" pitchFamily="34" charset="0"/>
                <a:cs typeface="Arial" panose="020B0604020202020204" pitchFamily="34" charset="0"/>
              </a:rPr>
              <a:t>mensagem</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Problema</a:t>
            </a:r>
            <a:r>
              <a:rPr lang="pt-BR" sz="2400" dirty="0">
                <a:latin typeface="Arial" panose="020B0604020202020204" pitchFamily="34" charset="0"/>
                <a:cs typeface="Arial" panose="020B0604020202020204" pitchFamily="34" charset="0"/>
              </a:rPr>
              <a:t>:</a:t>
            </a:r>
            <a:br>
              <a:rPr lang="pt-BR" sz="2400" dirty="0">
                <a:latin typeface="Arial" panose="020B0604020202020204" pitchFamily="34" charset="0"/>
                <a:cs typeface="Arial" panose="020B0604020202020204" pitchFamily="34" charset="0"/>
              </a:rPr>
            </a:br>
            <a:r>
              <a:rPr lang="pt-BR" sz="2400" dirty="0">
                <a:latin typeface="Arial" panose="020B0604020202020204" pitchFamily="34" charset="0"/>
                <a:cs typeface="Arial" panose="020B0604020202020204" pitchFamily="34" charset="0"/>
              </a:rPr>
              <a:t>Demora na comunicação, dificuldade para lembrar todas as datas comemorativas, dificuldade para encaminhamento de orações diárias, divulgação de eventos, convocação para tarefas da igreja, dificuldade para saber quantidade de membros que frequenta a igreja</a:t>
            </a:r>
            <a:r>
              <a:rPr lang="pt-BR" sz="2400" dirty="0" smtClean="0">
                <a:latin typeface="Arial" panose="020B0604020202020204" pitchFamily="34" charset="0"/>
                <a:cs typeface="Arial" panose="020B0604020202020204" pitchFamily="34" charset="0"/>
              </a:rPr>
              <a:t>.</a:t>
            </a:r>
            <a:r>
              <a:rPr lang="pt-BR" sz="2400" dirty="0" smtClean="0"/>
              <a:t/>
            </a:r>
            <a:br>
              <a:rPr lang="pt-BR" sz="2400" dirty="0" smtClean="0"/>
            </a:br>
            <a:r>
              <a:rPr lang="pt-BR" sz="2400" dirty="0" smtClean="0"/>
              <a:t/>
            </a:r>
            <a:br>
              <a:rPr lang="pt-BR" sz="2400" dirty="0" smtClean="0"/>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700" dirty="0">
                <a:latin typeface="Arial" panose="020B0604020202020204" pitchFamily="34" charset="0"/>
                <a:cs typeface="Arial" panose="020B0604020202020204" pitchFamily="34" charset="0"/>
              </a:rPr>
              <a:t>Solução</a:t>
            </a:r>
            <a:r>
              <a:rPr lang="pt-BR" sz="2700" dirty="0" smtClean="0">
                <a:latin typeface="Arial" panose="020B0604020202020204" pitchFamily="34" charset="0"/>
                <a:cs typeface="Arial" panose="020B0604020202020204" pitchFamily="34" charset="0"/>
              </a:rPr>
              <a:t>:</a:t>
            </a:r>
            <a:r>
              <a:rPr lang="pt-BR" sz="2700" dirty="0">
                <a:latin typeface="Arial" panose="020B0604020202020204" pitchFamily="34" charset="0"/>
                <a:cs typeface="Arial" panose="020B0604020202020204" pitchFamily="34" charset="0"/>
              </a:rPr>
              <a:t/>
            </a:r>
            <a:br>
              <a:rPr lang="pt-BR" sz="2700" dirty="0">
                <a:latin typeface="Arial" panose="020B0604020202020204" pitchFamily="34" charset="0"/>
                <a:cs typeface="Arial" panose="020B0604020202020204" pitchFamily="34" charset="0"/>
              </a:rPr>
            </a:br>
            <a:r>
              <a:rPr lang="pt-BR" sz="2700" dirty="0" smtClean="0">
                <a:latin typeface="Arial" panose="020B0604020202020204" pitchFamily="34" charset="0"/>
                <a:cs typeface="Arial" panose="020B0604020202020204" pitchFamily="34" charset="0"/>
              </a:rPr>
              <a:t>Sistema </a:t>
            </a:r>
            <a:r>
              <a:rPr lang="pt-BR" sz="2700" dirty="0">
                <a:latin typeface="Arial" panose="020B0604020202020204" pitchFamily="34" charset="0"/>
                <a:cs typeface="Arial" panose="020B0604020202020204" pitchFamily="34" charset="0"/>
              </a:rPr>
              <a:t>que agilize a comunicação para todos os membros da igreja, ajude a comunicação diária da igreja, divulgação de todos os eventos que irão acorrer </a:t>
            </a:r>
            <a:r>
              <a:rPr lang="pt-BR" dirty="0">
                <a:latin typeface="Arial" panose="020B0604020202020204" pitchFamily="34" charset="0"/>
                <a:cs typeface="Arial" panose="020B0604020202020204" pitchFamily="34" charset="0"/>
              </a:rPr>
              <a:t/>
            </a:r>
            <a:br>
              <a:rPr lang="pt-BR" dirty="0">
                <a:latin typeface="Arial" panose="020B0604020202020204" pitchFamily="34" charset="0"/>
                <a:cs typeface="Arial" panose="020B0604020202020204" pitchFamily="34" charset="0"/>
              </a:rPr>
            </a:br>
            <a:r>
              <a:rPr lang="pt-BR" dirty="0">
                <a:effectLst>
                  <a:outerShdw blurRad="38100" dist="38100" dir="2700000" algn="tl">
                    <a:srgbClr val="000000">
                      <a:alpha val="43137"/>
                    </a:srgbClr>
                  </a:outerShdw>
                </a:effectLst>
              </a:rPr>
              <a:t/>
            </a:r>
            <a:br>
              <a:rPr lang="pt-BR" dirty="0">
                <a:effectLst>
                  <a:outerShdw blurRad="38100" dist="38100" dir="2700000" algn="tl">
                    <a:srgbClr val="000000">
                      <a:alpha val="43137"/>
                    </a:srgbClr>
                  </a:outerShdw>
                </a:effectLst>
              </a:rPr>
            </a:br>
            <a:r>
              <a:rPr lang="pt-BR" dirty="0"/>
              <a:t/>
            </a:r>
            <a:br>
              <a:rPr lang="pt-BR" dirty="0"/>
            </a:b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0122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3E686-E4C6-9FF6-8330-A3FF04D351A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7FA7505-4392-4B1E-A840-6FAE4058E98B}"/>
              </a:ext>
            </a:extLst>
          </p:cNvPr>
          <p:cNvSpPr>
            <a:spLocks noGrp="1"/>
          </p:cNvSpPr>
          <p:nvPr>
            <p:ph type="title"/>
          </p:nvPr>
        </p:nvSpPr>
        <p:spPr>
          <a:xfrm>
            <a:off x="838200" y="148591"/>
            <a:ext cx="10515600" cy="4469130"/>
          </a:xfrm>
        </p:spPr>
        <p:txBody>
          <a:bodyPr>
            <a:normAutofit/>
          </a:bodyPr>
          <a:lstStyle/>
          <a:p>
            <a:r>
              <a:rPr lang="pt-BR" sz="3200" dirty="0">
                <a:latin typeface="Arial" panose="020B0604020202020204" pitchFamily="34" charset="0"/>
                <a:cs typeface="Arial" panose="020B0604020202020204" pitchFamily="34" charset="0"/>
              </a:rPr>
              <a:t>O</a:t>
            </a:r>
            <a:r>
              <a:rPr lang="pt-BR" sz="3200" dirty="0" smtClean="0">
                <a:latin typeface="Arial" panose="020B0604020202020204" pitchFamily="34" charset="0"/>
                <a:cs typeface="Arial" panose="020B0604020202020204" pitchFamily="34" charset="0"/>
              </a:rPr>
              <a:t>bjetivos: </a:t>
            </a:r>
            <a:br>
              <a:rPr lang="pt-BR" sz="3200" dirty="0" smtClean="0">
                <a:latin typeface="Arial" panose="020B0604020202020204" pitchFamily="34" charset="0"/>
                <a:cs typeface="Arial" panose="020B0604020202020204" pitchFamily="34" charset="0"/>
              </a:rPr>
            </a:br>
            <a:r>
              <a:rPr lang="pt-BR" sz="2000" dirty="0" smtClean="0">
                <a:latin typeface="Arial" panose="020B0604020202020204" pitchFamily="34" charset="0"/>
                <a:cs typeface="Arial" panose="020B0604020202020204" pitchFamily="34" charset="0"/>
              </a:rPr>
              <a:t/>
            </a:r>
            <a:br>
              <a:rPr lang="pt-BR" sz="2000" dirty="0" smtClean="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Estabelecer um sistema de comunicação integrado, claro e acessível, que garanta que 100% dos membros ativos recebam </a:t>
            </a:r>
            <a:r>
              <a:rPr lang="pt-BR" sz="3200" dirty="0" smtClean="0">
                <a:latin typeface="Arial" panose="020B0604020202020204" pitchFamily="34" charset="0"/>
                <a:cs typeface="Arial" panose="020B0604020202020204" pitchFamily="34" charset="0"/>
              </a:rPr>
              <a:t>as </a:t>
            </a:r>
            <a:r>
              <a:rPr lang="pt-BR" sz="3200" dirty="0">
                <a:latin typeface="Arial" panose="020B0604020202020204" pitchFamily="34" charset="0"/>
                <a:cs typeface="Arial" panose="020B0604020202020204" pitchFamily="34" charset="0"/>
              </a:rPr>
              <a:t>informações importantes da igreja </a:t>
            </a:r>
            <a:r>
              <a:rPr lang="pt-BR" dirty="0"/>
              <a:t/>
            </a:r>
            <a:br>
              <a:rPr lang="pt-BR" dirty="0"/>
            </a:b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650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EED6E-61D7-EAE2-11E1-F4A284DCAF1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6A8145F-3B04-DC92-B279-1B6987DD1CF4}"/>
              </a:ext>
            </a:extLst>
          </p:cNvPr>
          <p:cNvSpPr>
            <a:spLocks noGrp="1"/>
          </p:cNvSpPr>
          <p:nvPr>
            <p:ph type="title"/>
          </p:nvPr>
        </p:nvSpPr>
        <p:spPr>
          <a:xfrm>
            <a:off x="838200" y="776377"/>
            <a:ext cx="10515600" cy="5418683"/>
          </a:xfrm>
        </p:spPr>
        <p:txBody>
          <a:bodyPr>
            <a:normAutofit fontScale="90000"/>
          </a:bodyPr>
          <a:lstStyle/>
          <a:p>
            <a:r>
              <a:rPr lang="pt-BR" sz="2400" b="1" u="sng" dirty="0" smtClean="0">
                <a:latin typeface="Arial" panose="020B0604020202020204" pitchFamily="34" charset="0"/>
                <a:cs typeface="Arial" panose="020B0604020202020204" pitchFamily="34" charset="0"/>
              </a:rPr>
              <a:t>BACKLOG </a:t>
            </a:r>
            <a:r>
              <a:rPr lang="pt-BR" sz="2400" b="1" u="sng" dirty="0">
                <a:latin typeface="Arial" panose="020B0604020202020204" pitchFamily="34" charset="0"/>
                <a:cs typeface="Arial" panose="020B0604020202020204" pitchFamily="34" charset="0"/>
              </a:rPr>
              <a:t>DO </a:t>
            </a:r>
            <a:r>
              <a:rPr lang="pt-BR" sz="2400" b="1" u="sng" dirty="0" smtClean="0">
                <a:latin typeface="Arial" panose="020B0604020202020204" pitchFamily="34" charset="0"/>
                <a:cs typeface="Arial" panose="020B0604020202020204" pitchFamily="34" charset="0"/>
              </a:rPr>
              <a:t>PRODUTO</a:t>
            </a: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400" dirty="0" smtClean="0">
                <a:latin typeface="Arial" panose="020B0604020202020204" pitchFamily="34" charset="0"/>
                <a:cs typeface="Arial" panose="020B0604020202020204" pitchFamily="34" charset="0"/>
              </a:rPr>
              <a:t/>
            </a:r>
            <a:br>
              <a:rPr lang="pt-BR" sz="24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1- Cadastro </a:t>
            </a:r>
            <a:r>
              <a:rPr lang="pt-BR" sz="2800" dirty="0">
                <a:latin typeface="Arial" panose="020B0604020202020204" pitchFamily="34" charset="0"/>
                <a:cs typeface="Arial" panose="020B0604020202020204" pitchFamily="34" charset="0"/>
              </a:rPr>
              <a:t>e edição de membros com dados pessoais</a:t>
            </a:r>
            <a:br>
              <a:rPr lang="pt-BR" sz="2800" dirty="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2- Histórico </a:t>
            </a:r>
            <a:r>
              <a:rPr lang="pt-BR" sz="2800" dirty="0">
                <a:latin typeface="Arial" panose="020B0604020202020204" pitchFamily="34" charset="0"/>
                <a:cs typeface="Arial" panose="020B0604020202020204" pitchFamily="34" charset="0"/>
              </a:rPr>
              <a:t>de frequência em cultos</a:t>
            </a:r>
            <a:br>
              <a:rPr lang="pt-BR" sz="2800" dirty="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3- Cadastro </a:t>
            </a:r>
            <a:r>
              <a:rPr lang="pt-BR" sz="2800" dirty="0">
                <a:latin typeface="Arial" panose="020B0604020202020204" pitchFamily="34" charset="0"/>
                <a:cs typeface="Arial" panose="020B0604020202020204" pitchFamily="34" charset="0"/>
              </a:rPr>
              <a:t>de cultos, reuniões, retiros e eventos especiais</a:t>
            </a:r>
            <a:br>
              <a:rPr lang="pt-BR" sz="2800" dirty="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4- Envio </a:t>
            </a:r>
            <a:r>
              <a:rPr lang="pt-BR" sz="2800" dirty="0">
                <a:latin typeface="Arial" panose="020B0604020202020204" pitchFamily="34" charset="0"/>
                <a:cs typeface="Arial" panose="020B0604020202020204" pitchFamily="34" charset="0"/>
              </a:rPr>
              <a:t>automático de lembretes por e-mail ou WhatsApp</a:t>
            </a: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5- Canal </a:t>
            </a:r>
            <a:r>
              <a:rPr lang="pt-BR" sz="2800" dirty="0">
                <a:latin typeface="Arial" panose="020B0604020202020204" pitchFamily="34" charset="0"/>
                <a:cs typeface="Arial" panose="020B0604020202020204" pitchFamily="34" charset="0"/>
              </a:rPr>
              <a:t>de pedidos de oração ou atendimento pastoral</a:t>
            </a:r>
            <a:br>
              <a:rPr lang="pt-BR" sz="2800" dirty="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6- Acompanhamento </a:t>
            </a:r>
            <a:r>
              <a:rPr lang="pt-BR" sz="2800" dirty="0">
                <a:latin typeface="Arial" panose="020B0604020202020204" pitchFamily="34" charset="0"/>
                <a:cs typeface="Arial" panose="020B0604020202020204" pitchFamily="34" charset="0"/>
              </a:rPr>
              <a:t>de novos convertidos</a:t>
            </a:r>
            <a:br>
              <a:rPr lang="pt-BR" sz="2800" dirty="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
            </a:r>
            <a:br>
              <a:rPr lang="pt-BR" sz="2800" dirty="0" smtClean="0">
                <a:latin typeface="Arial" panose="020B0604020202020204" pitchFamily="34" charset="0"/>
                <a:cs typeface="Arial" panose="020B0604020202020204" pitchFamily="34" charset="0"/>
              </a:rPr>
            </a:br>
            <a:r>
              <a:rPr lang="pt-BR" sz="2800" dirty="0" smtClean="0">
                <a:latin typeface="Arial" panose="020B0604020202020204" pitchFamily="34" charset="0"/>
                <a:cs typeface="Arial" panose="020B0604020202020204" pitchFamily="34" charset="0"/>
              </a:rPr>
              <a:t>7- Agendamento </a:t>
            </a:r>
            <a:r>
              <a:rPr lang="pt-BR" sz="2800" dirty="0">
                <a:latin typeface="Arial" panose="020B0604020202020204" pitchFamily="34" charset="0"/>
                <a:cs typeface="Arial" panose="020B0604020202020204" pitchFamily="34" charset="0"/>
              </a:rPr>
              <a:t>e registro de batismos</a:t>
            </a:r>
            <a:r>
              <a:rPr lang="pt-BR" sz="2800" dirty="0" smtClean="0">
                <a:latin typeface="Arial" panose="020B0604020202020204" pitchFamily="34" charset="0"/>
                <a:cs typeface="Arial" panose="020B0604020202020204" pitchFamily="34" charset="0"/>
              </a:rPr>
              <a:t>.</a:t>
            </a:r>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642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16200000">
            <a:off x="2681211" y="-481353"/>
            <a:ext cx="5928431" cy="8401880"/>
          </a:xfrm>
        </p:spPr>
      </p:pic>
    </p:spTree>
    <p:extLst>
      <p:ext uri="{BB962C8B-B14F-4D97-AF65-F5344CB8AC3E}">
        <p14:creationId xmlns:p14="http://schemas.microsoft.com/office/powerpoint/2010/main" val="2636055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dirty="0"/>
          </a:p>
        </p:txBody>
      </p:sp>
      <p:graphicFrame>
        <p:nvGraphicFramePr>
          <p:cNvPr id="4" name="Objeto 3"/>
          <p:cNvGraphicFramePr>
            <a:graphicFrameLocks noChangeAspect="1"/>
          </p:cNvGraphicFramePr>
          <p:nvPr>
            <p:extLst>
              <p:ext uri="{D42A27DB-BD31-4B8C-83A1-F6EECF244321}">
                <p14:modId xmlns:p14="http://schemas.microsoft.com/office/powerpoint/2010/main" val="3528968188"/>
              </p:ext>
            </p:extLst>
          </p:nvPr>
        </p:nvGraphicFramePr>
        <p:xfrm>
          <a:off x="4246233" y="2472629"/>
          <a:ext cx="3699533" cy="3426038"/>
        </p:xfrm>
        <a:graphic>
          <a:graphicData uri="http://schemas.openxmlformats.org/presentationml/2006/ole">
            <mc:AlternateContent xmlns:mc="http://schemas.openxmlformats.org/markup-compatibility/2006">
              <mc:Choice xmlns:v="urn:schemas-microsoft-com:vml" Requires="v">
                <p:oleObj spid="_x0000_s2052" name="Objeto de Shell de Gerenciador" showAsIcon="1" r:id="rId3" imgW="723960" imgH="582120" progId="Package">
                  <p:embed/>
                </p:oleObj>
              </mc:Choice>
              <mc:Fallback>
                <p:oleObj name="Objeto de Shell de Gerenciador" showAsIcon="1" r:id="rId3" imgW="723960" imgH="582120" progId="Package">
                  <p:embed/>
                  <p:pic>
                    <p:nvPicPr>
                      <p:cNvPr id="0" name=""/>
                      <p:cNvPicPr/>
                      <p:nvPr/>
                    </p:nvPicPr>
                    <p:blipFill>
                      <a:blip r:embed="rId4"/>
                      <a:stretch>
                        <a:fillRect/>
                      </a:stretch>
                    </p:blipFill>
                    <p:spPr>
                      <a:xfrm>
                        <a:off x="4246233" y="2472629"/>
                        <a:ext cx="3699533" cy="3426038"/>
                      </a:xfrm>
                      <a:prstGeom prst="rect">
                        <a:avLst/>
                      </a:prstGeom>
                    </p:spPr>
                  </p:pic>
                </p:oleObj>
              </mc:Fallback>
            </mc:AlternateContent>
          </a:graphicData>
        </a:graphic>
      </p:graphicFrame>
    </p:spTree>
    <p:extLst>
      <p:ext uri="{BB962C8B-B14F-4D97-AF65-F5344CB8AC3E}">
        <p14:creationId xmlns:p14="http://schemas.microsoft.com/office/powerpoint/2010/main" val="51695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920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454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ço Reservado para Conteúdo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53606" y="892175"/>
            <a:ext cx="5284788" cy="5284788"/>
          </a:xfrm>
        </p:spPr>
      </p:pic>
    </p:spTree>
    <p:extLst>
      <p:ext uri="{BB962C8B-B14F-4D97-AF65-F5344CB8AC3E}">
        <p14:creationId xmlns:p14="http://schemas.microsoft.com/office/powerpoint/2010/main" val="398553154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153</Words>
  <Application>Microsoft Office PowerPoint</Application>
  <PresentationFormat>Widescreen</PresentationFormat>
  <Paragraphs>51</Paragraphs>
  <Slides>10</Slides>
  <Notes>0</Notes>
  <HiddenSlides>0</HiddenSlides>
  <MMClips>0</MMClips>
  <ScaleCrop>false</ScaleCrop>
  <HeadingPairs>
    <vt:vector size="8" baseType="variant">
      <vt:variant>
        <vt:lpstr>Fontes usadas</vt:lpstr>
      </vt:variant>
      <vt:variant>
        <vt:i4>6</vt:i4>
      </vt:variant>
      <vt:variant>
        <vt:lpstr>Tema</vt:lpstr>
      </vt:variant>
      <vt:variant>
        <vt:i4>1</vt:i4>
      </vt:variant>
      <vt:variant>
        <vt:lpstr>Servidores OLE inseridos</vt:lpstr>
      </vt:variant>
      <vt:variant>
        <vt:i4>1</vt:i4>
      </vt:variant>
      <vt:variant>
        <vt:lpstr>Títulos de slides</vt:lpstr>
      </vt:variant>
      <vt:variant>
        <vt:i4>10</vt:i4>
      </vt:variant>
    </vt:vector>
  </HeadingPairs>
  <TitlesOfParts>
    <vt:vector size="18" baseType="lpstr">
      <vt:lpstr>Arial</vt:lpstr>
      <vt:lpstr>Arial Black</vt:lpstr>
      <vt:lpstr>Calibri</vt:lpstr>
      <vt:lpstr>Calibri Light</vt:lpstr>
      <vt:lpstr>Montserrat</vt:lpstr>
      <vt:lpstr>Times New Roman</vt:lpstr>
      <vt:lpstr>Tema do Office</vt:lpstr>
      <vt:lpstr>Objeto de Shell de Gerenciador</vt:lpstr>
      <vt:lpstr>ATIVIDADE DE EXTENSÃO  II  Modelagem e recuperação de dados</vt:lpstr>
      <vt:lpstr>Sumário</vt:lpstr>
      <vt:lpstr>    Árvore de Problema  Causa: Falta de clareza na mensagem   Problema: Demora na comunicação, dificuldade para lembrar todas as datas comemorativas, dificuldade para encaminhamento de orações diárias, divulgação de eventos, convocação para tarefas da igreja, dificuldade para saber quantidade de membros que frequenta a igreja.   Solução: Sistema que agilize a comunicação para todos os membros da igreja, ajude a comunicação diária da igreja, divulgação de todos os eventos que irão acorrer    </vt:lpstr>
      <vt:lpstr>Objetivos:    Estabelecer um sistema de comunicação integrado, claro e acessível, que garanta que 100% dos membros ativos recebam as informações importantes da igreja  </vt:lpstr>
      <vt:lpstr>BACKLOG DO PRODUTO  1- Cadastro e edição de membros com dados pessoais  2- Histórico de frequência em cultos  3- Cadastro de cultos, reuniões, retiros e eventos especiais  4- Envio automático de lembretes por e-mail ou WhatsApp  5- Canal de pedidos de oração ou atendimento pastoral  6- Acompanhamento de novos convertidos  7- Agendamento e registro de batismos.</vt:lpstr>
      <vt:lpstr>Apresentação do PowerPoint</vt:lpstr>
      <vt:lpstr>Apresentação do PowerPoint</vt:lpstr>
      <vt:lpstr>Apresentação do PowerPoint</vt:lpstr>
      <vt:lpstr>Apresentação do PowerPoint</vt:lpstr>
      <vt:lpstr>Obrigado pela Atenção!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Estúdio 02</dc:creator>
  <cp:lastModifiedBy>Aluno</cp:lastModifiedBy>
  <cp:revision>50</cp:revision>
  <dcterms:created xsi:type="dcterms:W3CDTF">2023-02-06T13:22:50Z</dcterms:created>
  <dcterms:modified xsi:type="dcterms:W3CDTF">2025-07-08T23:24:18Z</dcterms:modified>
</cp:coreProperties>
</file>