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64" r:id="rId6"/>
    <p:sldId id="265" r:id="rId7"/>
    <p:sldId id="266" r:id="rId8"/>
    <p:sldId id="267" r:id="rId9"/>
    <p:sldId id="259" r:id="rId10"/>
    <p:sldId id="260" r:id="rId11"/>
    <p:sldId id="261" r:id="rId12"/>
    <p:sldId id="262" r:id="rId13"/>
    <p:sldId id="263" r:id="rId14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3F3BDE6-8502-495F-81A2-69B517C5550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D3C975A-EE76-4FFB-ABD1-19775990951C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C47299F-205A-4D0D-9CB7-4AE4C991E98B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777DAE0-7FFF-46BB-BB10-8C74A351D1D6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2EF6052-AD84-4212-B2D2-47FEC477230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B78C4F7-ADFE-477B-96E2-A4756D321DB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3CCFD61-239F-4F5E-86AA-540DF2526776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EFCD66E-460C-471A-919E-ADBC3FA22491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0CF69CF-4073-4854-8F9E-7B5E5D5FCBC3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838080" y="776160"/>
            <a:ext cx="10515240" cy="424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52EC8E1-06B3-48DB-A133-38560D3454ED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A7AB7A4-DD5C-47FF-A00A-705C6524028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2F04DF4-7DEA-4181-8516-6DFECAC29CD0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0835E1E-F74F-424A-9DE0-59EF60D25EC4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F6A40B3-2CD7-4918-B2B7-0A0A12BDFF6B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F5E381F-5CB8-414D-894F-36CCFB3E304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6E55AE6-2AEF-449E-8E90-5779329D04DB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BCF8B82-15B7-4F27-B970-52F99C31BCD1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A1ED520-8042-41A6-8354-DE416548EF5A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1EE8DF0-CE7A-4B52-87D3-05A6B447B43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2F7D7D4-3F94-49E7-A05F-63324A08DDF7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838080" y="776160"/>
            <a:ext cx="10515240" cy="424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D227C16-03E6-45E9-BC00-3877FE20A76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FEB3F1B-D92D-47CE-B33E-64E047A1B6DD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2FB3B33-5C97-4C11-93DC-D75179DDD2E0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078F333-0B9C-4769-8369-9964507C68AA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7" descr="Interface gráfica do usuário, Texto, Aplicativo&#10;&#10;Descrição gerada automaticamente"/>
          <p:cNvPicPr/>
          <p:nvPr/>
        </p:nvPicPr>
        <p:blipFill>
          <a:blip r:embed="rId14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8" name="CaixaDeTexto 9"/>
          <p:cNvSpPr/>
          <p:nvPr/>
        </p:nvSpPr>
        <p:spPr>
          <a:xfrm>
            <a:off x="2855520" y="273600"/>
            <a:ext cx="6460920" cy="31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1500" b="0" strike="noStrike" spc="-1">
                <a:solidFill>
                  <a:srgbClr val="FFFFFF"/>
                </a:solidFill>
                <a:latin typeface="Montserrat"/>
              </a:rPr>
              <a:t>Atividade de Extensão I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pt-BR" sz="6000" b="0" strike="noStrike" spc="-1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lang="pt-B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pt-BR" sz="1200" b="0" strike="noStrike" spc="-1">
                <a:solidFill>
                  <a:srgbClr val="8B8B8B"/>
                </a:solidFill>
                <a:latin typeface="Calibri"/>
              </a:rPr>
              <a:t>&lt;data/hora&gt;</a:t>
            </a:r>
            <a:endParaRPr lang="pt-BR" sz="1200" b="0" strike="noStrike" spc="-1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pt-BR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1DD55A8-E4CE-44D0-A68D-25FEACDD1A68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2.º nível da estrutura de tópicos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3.º nível da estrutura de tópicos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4.º nível da estrutura de tópicos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5.º nível da estrutura de tópicos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6.º nível da estrutura de tópicos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Imagem 7" descr="Interface gráfica do usuário, Texto, Aplicativo&#10;&#10;Descrição gerada automaticamente"/>
          <p:cNvPicPr/>
          <p:nvPr/>
        </p:nvPicPr>
        <p:blipFill>
          <a:blip r:embed="rId14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44" name="CaixaDeTexto 9"/>
          <p:cNvSpPr/>
          <p:nvPr/>
        </p:nvSpPr>
        <p:spPr>
          <a:xfrm>
            <a:off x="2855520" y="273600"/>
            <a:ext cx="6460920" cy="31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1500" b="0" strike="noStrike" spc="-1">
                <a:solidFill>
                  <a:srgbClr val="FFFFFF"/>
                </a:solidFill>
                <a:latin typeface="Montserrat"/>
              </a:rPr>
              <a:t>Atividade de Extensão I</a:t>
            </a:r>
            <a:endParaRPr lang="pt-BR" sz="1500" b="0" strike="noStrike" spc="-1"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77616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Editar estilos de texto Mestre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pt-BR" sz="1200" b="0" strike="noStrike" spc="-1">
                <a:solidFill>
                  <a:srgbClr val="8B8B8B"/>
                </a:solidFill>
                <a:latin typeface="Calibri"/>
              </a:rPr>
              <a:t>&lt;data/hora&gt;</a:t>
            </a:r>
            <a:endParaRPr lang="pt-BR" sz="1200" b="0" strike="noStrike" spc="-1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pt-BR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ABE482F-E988-47CE-9698-B86ADD563252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30720" y="1463040"/>
            <a:ext cx="10930320" cy="1047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pt-BR" sz="5000" b="1" strike="noStrike" spc="-1" dirty="0">
                <a:solidFill>
                  <a:srgbClr val="000000"/>
                </a:solidFill>
                <a:latin typeface="Arial"/>
              </a:rPr>
              <a:t>ATIVIDADE DE EXTENSÃO II</a:t>
            </a:r>
            <a:br>
              <a:rPr dirty="0"/>
            </a:br>
            <a:endParaRPr lang="pt-BR" sz="5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1523880" y="3048120"/>
            <a:ext cx="10194120" cy="2687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3500" lnSpcReduction="2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1" strike="noStrike" spc="-1">
                <a:solidFill>
                  <a:srgbClr val="000000"/>
                </a:solidFill>
                <a:latin typeface="Arial"/>
              </a:rPr>
              <a:t>Cursos</a:t>
            </a:r>
            <a:r>
              <a:rPr lang="pt-BR" sz="2300" b="0" strike="noStrike" spc="-1">
                <a:solidFill>
                  <a:srgbClr val="000000"/>
                </a:solidFill>
                <a:latin typeface="Arial"/>
              </a:rPr>
              <a:t>: Análise e Desenvolvimento de Sistemas e Sistemas de Informação</a:t>
            </a:r>
            <a:endParaRPr lang="pt-BR" sz="23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Instituição do 3º Setor:</a:t>
            </a:r>
            <a:r>
              <a:rPr lang="pt-BR" sz="23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 Igreja de Deus no Recanto das Emas</a:t>
            </a:r>
            <a:endParaRPr lang="pt-BR" sz="23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Equipe: </a:t>
            </a:r>
            <a:r>
              <a:rPr lang="pt-BR" sz="23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Ana Clara Nery Barros</a:t>
            </a:r>
            <a:endParaRPr lang="pt-BR" sz="23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Antônio Felipe Espíndola Assunção</a:t>
            </a:r>
            <a:endParaRPr lang="pt-BR" sz="23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Eduardo da Silva Serejo</a:t>
            </a:r>
            <a:endParaRPr lang="pt-BR" sz="23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Gabriel Luiz da Silva Clemente </a:t>
            </a:r>
            <a:endParaRPr lang="pt-BR" sz="23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Samuel Soares Santos</a:t>
            </a:r>
            <a:endParaRPr lang="pt-BR" sz="23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pt-BR" sz="23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Professor Articulador</a:t>
            </a:r>
            <a:r>
              <a:rPr lang="pt-BR" sz="23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: Antônio Carlos</a:t>
            </a:r>
            <a:endParaRPr lang="pt-BR" sz="2300" b="0" strike="noStrike" spc="-1">
              <a:latin typeface="Arial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1D89C957-E257-4AFE-A2C1-39A44A45A6BA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20000" y="126000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4400" b="1" strike="noStrike" spc="-1">
                <a:solidFill>
                  <a:srgbClr val="000000"/>
                </a:solidFill>
                <a:latin typeface="Baskerville Old Face"/>
              </a:rPr>
              <a:t>Projeto de Alta Fidelidade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CaixaDeTexto 101"/>
          <p:cNvSpPr txBox="1"/>
          <p:nvPr/>
        </p:nvSpPr>
        <p:spPr>
          <a:xfrm>
            <a:off x="900000" y="2880000"/>
            <a:ext cx="9180000" cy="346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t-BR" sz="1800" b="0" strike="noStrike" spc="-1">
                <a:latin typeface="Arial"/>
              </a:rPr>
              <a:t>https://www.figma.com/design/H8sFOXi3lDuSdd4xNydlaj?node-id=0-1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32EF9D7-C6FC-4F2C-9E55-24D6714CF3D5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38080" y="712080"/>
            <a:ext cx="10515240" cy="914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4400" b="1" strike="noStrike" spc="-1">
                <a:solidFill>
                  <a:srgbClr val="000000"/>
                </a:solidFill>
                <a:latin typeface="Baskerville Old Face"/>
              </a:rPr>
              <a:t>Documentação: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4" name="Imagem 4"/>
          <p:cNvPicPr/>
          <p:nvPr/>
        </p:nvPicPr>
        <p:blipFill>
          <a:blip r:embed="rId2"/>
          <a:stretch/>
        </p:blipFill>
        <p:spPr>
          <a:xfrm>
            <a:off x="1971720" y="2104560"/>
            <a:ext cx="7970400" cy="4753080"/>
          </a:xfrm>
          <a:prstGeom prst="rect">
            <a:avLst/>
          </a:prstGeom>
          <a:ln w="0">
            <a:noFill/>
          </a:ln>
        </p:spPr>
      </p:pic>
      <p:sp>
        <p:nvSpPr>
          <p:cNvPr id="105" name="CaixaDeTexto 5"/>
          <p:cNvSpPr/>
          <p:nvPr/>
        </p:nvSpPr>
        <p:spPr>
          <a:xfrm>
            <a:off x="1022040" y="1626840"/>
            <a:ext cx="986976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https://drive.google.com/drive/folders/17EW3qRov8qWeOBex44kiFx80i3PPj0vp?usp=sharing 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B722027-4FA1-4997-9BC4-B59CD6A57D9B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776520"/>
            <a:ext cx="10515240" cy="914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Arial"/>
              </a:rPr>
              <a:t>Obrigado pela Atenção!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7" name="Imagem 4"/>
          <p:cNvPicPr/>
          <p:nvPr/>
        </p:nvPicPr>
        <p:blipFill>
          <a:blip r:embed="rId2"/>
          <a:stretch/>
        </p:blipFill>
        <p:spPr>
          <a:xfrm>
            <a:off x="3657600" y="1815480"/>
            <a:ext cx="4876560" cy="4876560"/>
          </a:xfrm>
          <a:prstGeom prst="rect">
            <a:avLst/>
          </a:prstGeom>
          <a:ln w="0">
            <a:noFill/>
          </a:ln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429B8527-91A6-497A-8F71-E641B7B8D6CC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380" y="606838"/>
            <a:ext cx="10515240" cy="914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4000" b="1" strike="noStrike" spc="-1" dirty="0">
                <a:solidFill>
                  <a:srgbClr val="4E1358"/>
                </a:solidFill>
                <a:latin typeface="Arial Black"/>
              </a:rPr>
              <a:t>Sumário</a:t>
            </a:r>
            <a:endParaRPr lang="pt-BR" sz="4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89" name="Tabela 6"/>
          <p:cNvGraphicFramePr/>
          <p:nvPr>
            <p:extLst>
              <p:ext uri="{D42A27DB-BD31-4B8C-83A1-F6EECF244321}">
                <p14:modId xmlns:p14="http://schemas.microsoft.com/office/powerpoint/2010/main" val="633032429"/>
              </p:ext>
            </p:extLst>
          </p:nvPr>
        </p:nvGraphicFramePr>
        <p:xfrm>
          <a:off x="602410" y="1431930"/>
          <a:ext cx="10649692" cy="5359410"/>
        </p:xfrm>
        <a:graphic>
          <a:graphicData uri="http://schemas.openxmlformats.org/drawingml/2006/table">
            <a:tbl>
              <a:tblPr/>
              <a:tblGrid>
                <a:gridCol w="2782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1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17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8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1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ITEM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anchor="ctr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Assunto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anchor="ctr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Ferramenta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anchor="ctr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Tempo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 anchor="ctr"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1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lnT w="12240">
                      <a:solidFill>
                        <a:srgbClr val="000000"/>
                      </a:solidFill>
                    </a:lnT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MOTIVAÇÃO / PROBLEMA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lnT w="12240">
                      <a:solidFill>
                        <a:srgbClr val="000000"/>
                      </a:solidFill>
                    </a:lnT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Árvore de Problemas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lnT w="12240">
                      <a:solidFill>
                        <a:srgbClr val="000000"/>
                      </a:solidFill>
                    </a:lnT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 min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1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OBJETIVOS DO SISTEMA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Árvore de Objetivos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 min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8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BACKLOG DO PRODUTO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Lista das Funcionalidades,</a:t>
                      </a:r>
                      <a:endParaRPr lang="pt-BR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por objetivo específico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 min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04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PROTÓTIPO DE BAIXA/ALTA FIDELIDADE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QR Code do Protótipo</a:t>
                      </a:r>
                      <a:endParaRPr lang="pt-BR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(foco na essência do sistema e nos aspectos inovadores da solução)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de 7 a</a:t>
                      </a:r>
                      <a:endParaRPr lang="pt-BR" sz="20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 min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1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ARQUITETURA DO SISTEMA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Projeto Físico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 min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826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LISTA DOS DOCUMENTOS PRODUZIDOS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Lista dos artefatos e</a:t>
                      </a:r>
                      <a:endParaRPr lang="pt-BR" sz="2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link para documentação completa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 min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48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TEMPO TOTAL DA APRESENTAÇÃO</a:t>
                      </a:r>
                      <a:endParaRPr lang="pt-BR" sz="2000" b="0" strike="noStrike" spc="-1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12 a</a:t>
                      </a:r>
                      <a:endParaRPr lang="pt-BR" sz="2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pt-BR" sz="20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15 min</a:t>
                      </a:r>
                      <a:endParaRPr lang="pt-BR" sz="2000" b="0" strike="noStrike" spc="-1" dirty="0">
                        <a:latin typeface="Arial"/>
                      </a:endParaRPr>
                    </a:p>
                  </a:txBody>
                  <a:tcPr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36B97C77-1962-47BF-8627-4716CCBA2069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67800" y="520200"/>
            <a:ext cx="10515240" cy="914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4400" b="1" strike="noStrike" spc="-1">
                <a:solidFill>
                  <a:srgbClr val="000000"/>
                </a:solidFill>
                <a:latin typeface="Baskerville Old Face"/>
              </a:rPr>
              <a:t>Árvore de Problemas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CaixaDeTexto 2"/>
          <p:cNvSpPr/>
          <p:nvPr/>
        </p:nvSpPr>
        <p:spPr>
          <a:xfrm>
            <a:off x="137880" y="1236960"/>
            <a:ext cx="7409880" cy="547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600" b="1" strike="noStrike" spc="-1" dirty="0">
                <a:solidFill>
                  <a:srgbClr val="000000"/>
                </a:solidFill>
                <a:latin typeface="Arial"/>
              </a:rPr>
              <a:t>Problema Central: Gestão documental e organização da lista de membros </a:t>
            </a:r>
            <a:endParaRPr lang="pt-BR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pt-BR" sz="16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Causas Diretas: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Registros </a:t>
            </a:r>
            <a:r>
              <a:rPr lang="pt-BR" sz="1400" b="0" strike="noStrike" spc="-1" dirty="0" err="1">
                <a:solidFill>
                  <a:srgbClr val="000000"/>
                </a:solidFill>
                <a:latin typeface="Arial"/>
              </a:rPr>
              <a:t>despadronizados</a:t>
            </a: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Documentos apenas em papel;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Falta de responsáveis claros;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Ausência de ferramentas adequadas;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Equipe sem capacitação;</a:t>
            </a:r>
            <a:endParaRPr lang="pt-B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pt-BR" sz="1400" b="0" strike="noStrike" spc="-1" dirty="0" err="1">
                <a:solidFill>
                  <a:srgbClr val="000000"/>
                </a:solidFill>
                <a:latin typeface="Arial"/>
              </a:rPr>
              <a:t>Subcausas</a:t>
            </a: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 (Motivações):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Registros </a:t>
            </a:r>
            <a:r>
              <a:rPr lang="pt-BR" sz="1400" b="0" strike="noStrike" spc="-1" dirty="0" err="1">
                <a:solidFill>
                  <a:srgbClr val="000000"/>
                </a:solidFill>
                <a:latin typeface="Arial"/>
              </a:rPr>
              <a:t>despadronizados</a:t>
            </a: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Setores usam formatos diferentes;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Falta de modelos padronizados;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Documentos apenas em papel: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Não há digitalização;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Acesso físico limitado;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Falta de responsáveis claros: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Funções administrativas indefinidas;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Rotatividade de voluntários;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Ausência de ferramentas adequadas: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Falta de sistema de gestão;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Recursos financeiros limitados;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Equipe sem capacitação;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Ausência de treinamentos;</a:t>
            </a:r>
            <a:endParaRPr lang="pt-BR" sz="1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pt-BR" sz="1400" b="0" strike="noStrike" spc="-1" dirty="0">
                <a:solidFill>
                  <a:srgbClr val="000000"/>
                </a:solidFill>
                <a:latin typeface="Arial"/>
              </a:rPr>
              <a:t>Baixa valorização da documentação;</a:t>
            </a:r>
            <a:endParaRPr lang="pt-BR" sz="1400" b="0" strike="noStrike" spc="-1" dirty="0">
              <a:latin typeface="Arial"/>
            </a:endParaRPr>
          </a:p>
        </p:txBody>
      </p:sp>
      <p:pic>
        <p:nvPicPr>
          <p:cNvPr id="92" name="Imagem 4"/>
          <p:cNvPicPr/>
          <p:nvPr/>
        </p:nvPicPr>
        <p:blipFill>
          <a:blip r:embed="rId2"/>
          <a:stretch/>
        </p:blipFill>
        <p:spPr>
          <a:xfrm rot="21586800">
            <a:off x="5230080" y="1530000"/>
            <a:ext cx="4992120" cy="5318280"/>
          </a:xfrm>
          <a:prstGeom prst="rect">
            <a:avLst/>
          </a:prstGeom>
          <a:ln w="0">
            <a:noFill/>
          </a:ln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6E482947-9F04-4FB0-98CF-BA87F276D174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C6363-66DA-5D9D-8270-3FE000C2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 Conceitual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E333BA-E238-FDB7-2F88-F32C6A7C97F3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9A9EA80-4F75-80F7-1BF2-0ED4730FD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03" y="1603079"/>
            <a:ext cx="10726994" cy="479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48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2725C-4051-C369-EE01-85FDD90D3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 Lógico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3AC428-CC4C-D01B-2049-51658C4D4FFA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3ADAC45-90DA-4F28-0E83-E57C4056E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52" y="1690560"/>
            <a:ext cx="10884309" cy="499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21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9C9EA-49CF-5077-A905-F428E59FD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440" y="776160"/>
            <a:ext cx="10753880" cy="914400"/>
          </a:xfrm>
        </p:spPr>
        <p:txBody>
          <a:bodyPr anchor="ctr">
            <a:norm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Modelo Físico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674BB1-AD53-62A2-7B76-A5D2919FC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1825560"/>
            <a:ext cx="5131080" cy="44867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t-BR" sz="2400" b="1" dirty="0">
                <a:solidFill>
                  <a:srgbClr val="000000"/>
                </a:solidFill>
              </a:rPr>
              <a:t>Tabela Oração</a:t>
            </a:r>
            <a:br>
              <a:rPr lang="pt-BR" sz="2400" b="1" dirty="0">
                <a:solidFill>
                  <a:srgbClr val="000000"/>
                </a:solidFill>
              </a:rPr>
            </a:br>
            <a:endParaRPr lang="pt-BR" sz="24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CREATE TABLE </a:t>
            </a:r>
            <a:r>
              <a:rPr lang="pt-BR" sz="1600" dirty="0" err="1">
                <a:solidFill>
                  <a:srgbClr val="000000"/>
                </a:solidFill>
              </a:rPr>
              <a:t>PedidosOracao</a:t>
            </a:r>
            <a:r>
              <a:rPr lang="pt-BR" sz="1600" dirty="0">
                <a:solidFill>
                  <a:srgbClr val="000000"/>
                </a:solidFill>
              </a:rPr>
              <a:t> (  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 Data </a:t>
            </a:r>
            <a:r>
              <a:rPr lang="pt-BR" sz="1600" dirty="0">
                <a:solidFill>
                  <a:srgbClr val="FF0000"/>
                </a:solidFill>
              </a:rPr>
              <a:t>DATE</a:t>
            </a:r>
            <a:r>
              <a:rPr lang="pt-BR" sz="1600" dirty="0">
                <a:solidFill>
                  <a:srgbClr val="000000"/>
                </a:solidFill>
              </a:rPr>
              <a:t>,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 err="1">
                <a:solidFill>
                  <a:srgbClr val="000000"/>
                </a:solidFill>
              </a:rPr>
              <a:t>ID_Pedido</a:t>
            </a: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>
                <a:solidFill>
                  <a:srgbClr val="FF0000"/>
                </a:solidFill>
              </a:rPr>
              <a:t>INT PRIMARY KEY</a:t>
            </a:r>
            <a:r>
              <a:rPr lang="pt-BR" sz="1600" dirty="0">
                <a:solidFill>
                  <a:srgbClr val="000000"/>
                </a:solidFill>
              </a:rPr>
              <a:t>,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 Texto </a:t>
            </a:r>
            <a:r>
              <a:rPr lang="pt-BR" sz="1600" dirty="0">
                <a:solidFill>
                  <a:srgbClr val="FF0000"/>
                </a:solidFill>
              </a:rPr>
              <a:t>VARCHAR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);</a:t>
            </a:r>
          </a:p>
          <a:p>
            <a:pPr marL="0" indent="0">
              <a:buNone/>
            </a:pPr>
            <a:br>
              <a:rPr lang="pt-BR" sz="2400" b="1" dirty="0">
                <a:solidFill>
                  <a:srgbClr val="000000"/>
                </a:solidFill>
              </a:rPr>
            </a:br>
            <a:r>
              <a:rPr lang="pt-BR" sz="2400" b="1" dirty="0">
                <a:solidFill>
                  <a:srgbClr val="000000"/>
                </a:solidFill>
              </a:rPr>
              <a:t>Tabela Evento</a:t>
            </a:r>
            <a:br>
              <a:rPr lang="pt-BR" sz="2400" b="1" dirty="0">
                <a:solidFill>
                  <a:srgbClr val="000000"/>
                </a:solidFill>
              </a:rPr>
            </a:br>
            <a:endParaRPr lang="pt-BR" sz="24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CREATE TABLE Evento (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 err="1">
                <a:solidFill>
                  <a:srgbClr val="000000"/>
                </a:solidFill>
              </a:rPr>
              <a:t>ID_Eventro</a:t>
            </a: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>
                <a:solidFill>
                  <a:srgbClr val="FF0000"/>
                </a:solidFill>
              </a:rPr>
              <a:t>INT PRIMARY KEY</a:t>
            </a:r>
            <a:r>
              <a:rPr lang="pt-BR" sz="1600" dirty="0">
                <a:solidFill>
                  <a:srgbClr val="000000"/>
                </a:solidFill>
              </a:rPr>
              <a:t>,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 err="1">
                <a:solidFill>
                  <a:srgbClr val="000000"/>
                </a:solidFill>
              </a:rPr>
              <a:t>Data_Event</a:t>
            </a: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>
                <a:solidFill>
                  <a:srgbClr val="FF0000"/>
                </a:solidFill>
              </a:rPr>
              <a:t>DATE</a:t>
            </a:r>
            <a:r>
              <a:rPr lang="pt-BR" sz="1600" dirty="0">
                <a:solidFill>
                  <a:srgbClr val="000000"/>
                </a:solidFill>
              </a:rPr>
              <a:t>,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 err="1">
                <a:solidFill>
                  <a:srgbClr val="000000"/>
                </a:solidFill>
              </a:rPr>
              <a:t>Descricao</a:t>
            </a: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>
                <a:solidFill>
                  <a:srgbClr val="FF0000"/>
                </a:solidFill>
              </a:rPr>
              <a:t>VARCHAR</a:t>
            </a:r>
          </a:p>
          <a:p>
            <a:pPr marL="0" indent="0">
              <a:buNone/>
            </a:pPr>
            <a:r>
              <a:rPr lang="pt-BR" sz="1600" dirty="0">
                <a:solidFill>
                  <a:srgbClr val="000000"/>
                </a:solidFill>
              </a:rPr>
              <a:t>); 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A205BCE-7FA5-1516-9CD7-69C918A3E5BE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Tabela</a:t>
            </a:r>
            <a:r>
              <a:rPr lang="en-US" sz="2400" b="1" dirty="0"/>
              <a:t> Agenda</a:t>
            </a:r>
          </a:p>
          <a:p>
            <a:pPr marL="0" indent="0">
              <a:buNone/>
            </a:pPr>
            <a:r>
              <a:rPr lang="en-US" sz="1600" dirty="0"/>
              <a:t>CREATE TABLE Agenda (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err="1"/>
              <a:t>Ag_Data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DATE PRIMARY KEY</a:t>
            </a:r>
            <a:r>
              <a:rPr lang="en-US" sz="1600" dirty="0"/>
              <a:t>,</a:t>
            </a:r>
          </a:p>
          <a:p>
            <a:pPr marL="0" indent="0">
              <a:buNone/>
            </a:pPr>
            <a:r>
              <a:rPr lang="en-US" sz="1600" dirty="0" err="1"/>
              <a:t>Compromissos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VARCHAR</a:t>
            </a:r>
          </a:p>
          <a:p>
            <a:pPr marL="0" indent="0">
              <a:buNone/>
            </a:pP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2400" b="1" dirty="0" err="1"/>
              <a:t>Tabela</a:t>
            </a:r>
            <a:r>
              <a:rPr lang="en-US" sz="2400" b="1" dirty="0"/>
              <a:t> </a:t>
            </a:r>
            <a:r>
              <a:rPr lang="en-US" sz="2400" b="1" dirty="0" err="1"/>
              <a:t>Doação</a:t>
            </a:r>
            <a:endParaRPr lang="en-US" sz="2400" b="1" dirty="0"/>
          </a:p>
          <a:p>
            <a:pPr marL="0" indent="0">
              <a:buNone/>
            </a:pPr>
            <a:r>
              <a:rPr lang="en-US" sz="1600" dirty="0"/>
              <a:t>CREATE TABLE </a:t>
            </a:r>
            <a:r>
              <a:rPr lang="en-US" sz="1600" dirty="0" err="1">
                <a:solidFill>
                  <a:srgbClr val="FF0000"/>
                </a:solidFill>
              </a:rPr>
              <a:t>Doacao</a:t>
            </a:r>
            <a:r>
              <a:rPr lang="en-US" sz="1600" dirty="0"/>
              <a:t> (</a:t>
            </a:r>
          </a:p>
          <a:p>
            <a:pPr marL="0" indent="0">
              <a:buNone/>
            </a:pPr>
            <a:r>
              <a:rPr lang="en-US" sz="1600" dirty="0"/>
              <a:t>Tipo </a:t>
            </a:r>
            <a:r>
              <a:rPr lang="en-US" sz="1600" dirty="0">
                <a:solidFill>
                  <a:srgbClr val="FF0000"/>
                </a:solidFill>
              </a:rPr>
              <a:t>XML</a:t>
            </a:r>
            <a:r>
              <a:rPr lang="en-US" sz="1600" dirty="0"/>
              <a:t>,</a:t>
            </a:r>
          </a:p>
          <a:p>
            <a:pPr marL="0" indent="0">
              <a:buNone/>
            </a:pPr>
            <a:r>
              <a:rPr lang="en-US" sz="1600" dirty="0" err="1"/>
              <a:t>Data_Doac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DATETIME</a:t>
            </a:r>
            <a:r>
              <a:rPr lang="en-US" sz="1600" dirty="0"/>
              <a:t>,</a:t>
            </a:r>
          </a:p>
          <a:p>
            <a:pPr marL="0" indent="0">
              <a:buNone/>
            </a:pPr>
            <a:r>
              <a:rPr lang="en-US" sz="1600" dirty="0" err="1"/>
              <a:t>Doador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INT</a:t>
            </a:r>
            <a:r>
              <a:rPr lang="en-US" sz="1600" dirty="0"/>
              <a:t>,</a:t>
            </a:r>
          </a:p>
          <a:p>
            <a:pPr marL="0" indent="0">
              <a:buNone/>
            </a:pPr>
            <a:r>
              <a:rPr lang="en-US" sz="1600" dirty="0" err="1"/>
              <a:t>ID_Doacao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INT</a:t>
            </a:r>
            <a:r>
              <a:rPr lang="en-US" sz="1600" dirty="0"/>
              <a:t>,</a:t>
            </a:r>
          </a:p>
          <a:p>
            <a:pPr marL="0" indent="0">
              <a:buNone/>
            </a:pPr>
            <a:r>
              <a:rPr lang="en-US" sz="1600" dirty="0"/>
              <a:t>Valor </a:t>
            </a:r>
            <a:r>
              <a:rPr lang="en-US" sz="1600" dirty="0">
                <a:solidFill>
                  <a:srgbClr val="FF0000"/>
                </a:solidFill>
              </a:rPr>
              <a:t>DECIMAL</a:t>
            </a:r>
            <a:r>
              <a:rPr lang="en-US" sz="1600" dirty="0"/>
              <a:t>,</a:t>
            </a:r>
          </a:p>
          <a:p>
            <a:pPr marL="0" indent="0">
              <a:buNone/>
            </a:pPr>
            <a:r>
              <a:rPr lang="en-US" sz="1600" dirty="0"/>
              <a:t>PRIMARY KEY (</a:t>
            </a:r>
            <a:r>
              <a:rPr lang="en-US" sz="1600" dirty="0" err="1"/>
              <a:t>Doador</a:t>
            </a:r>
            <a:r>
              <a:rPr lang="en-US" sz="1600" dirty="0"/>
              <a:t>, </a:t>
            </a:r>
            <a:r>
              <a:rPr lang="en-US" sz="1600" dirty="0" err="1"/>
              <a:t>ID_Doacao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r>
              <a:rPr lang="en-US" sz="1600" dirty="0"/>
              <a:t>);</a:t>
            </a: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08229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F5D31F-E921-C0E7-38FE-B99E01DED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0000"/>
                </a:solidFill>
              </a:rPr>
              <a:t>Modelo Físico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024151-00B9-B065-80E3-C1329CBAB813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522169" y="1825560"/>
            <a:ext cx="5131080" cy="49341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2600" b="1" dirty="0"/>
              <a:t>Tabela Galeria</a:t>
            </a:r>
          </a:p>
          <a:p>
            <a:pPr marL="0" indent="0">
              <a:buNone/>
            </a:pPr>
            <a:r>
              <a:rPr lang="pt-BR" sz="1700" dirty="0"/>
              <a:t>CREATE TABLE </a:t>
            </a:r>
            <a:r>
              <a:rPr lang="pt-BR" sz="1700" dirty="0" err="1"/>
              <a:t>Galeria_Foto</a:t>
            </a:r>
            <a:r>
              <a:rPr lang="pt-BR" sz="1700" dirty="0"/>
              <a:t> (</a:t>
            </a:r>
          </a:p>
          <a:p>
            <a:pPr marL="0" indent="0">
              <a:buNone/>
            </a:pPr>
            <a:r>
              <a:rPr lang="pt-BR" sz="1700" dirty="0" err="1"/>
              <a:t>ID_Midia</a:t>
            </a:r>
            <a:r>
              <a:rPr lang="pt-BR" sz="1700" dirty="0"/>
              <a:t> </a:t>
            </a:r>
            <a:r>
              <a:rPr lang="pt-BR" sz="1700" dirty="0">
                <a:solidFill>
                  <a:srgbClr val="FF0000"/>
                </a:solidFill>
              </a:rPr>
              <a:t>INT</a:t>
            </a:r>
            <a:r>
              <a:rPr lang="pt-BR" sz="1700" dirty="0"/>
              <a:t>,</a:t>
            </a:r>
          </a:p>
          <a:p>
            <a:pPr marL="0" indent="0">
              <a:buNone/>
            </a:pPr>
            <a:r>
              <a:rPr lang="pt-BR" sz="1700" dirty="0" err="1"/>
              <a:t>Tipo_Arquivo</a:t>
            </a:r>
            <a:r>
              <a:rPr lang="pt-BR" sz="1700" dirty="0"/>
              <a:t> </a:t>
            </a:r>
            <a:r>
              <a:rPr lang="pt-BR" sz="1700" dirty="0">
                <a:solidFill>
                  <a:srgbClr val="FF0000"/>
                </a:solidFill>
              </a:rPr>
              <a:t>XML</a:t>
            </a:r>
            <a:r>
              <a:rPr lang="pt-BR" sz="1700" dirty="0"/>
              <a:t>,</a:t>
            </a:r>
          </a:p>
          <a:p>
            <a:pPr marL="0" indent="0">
              <a:buNone/>
            </a:pPr>
            <a:r>
              <a:rPr lang="pt-BR" sz="1700" dirty="0" err="1"/>
              <a:t>ID_Evento</a:t>
            </a:r>
            <a:r>
              <a:rPr lang="pt-BR" sz="1700" dirty="0"/>
              <a:t> </a:t>
            </a:r>
            <a:r>
              <a:rPr lang="pt-BR" sz="1700" dirty="0">
                <a:solidFill>
                  <a:srgbClr val="FF0000"/>
                </a:solidFill>
              </a:rPr>
              <a:t>INT</a:t>
            </a:r>
            <a:r>
              <a:rPr lang="pt-BR" sz="1700" dirty="0"/>
              <a:t>,</a:t>
            </a:r>
          </a:p>
          <a:p>
            <a:pPr marL="0" indent="0">
              <a:buNone/>
            </a:pPr>
            <a:r>
              <a:rPr lang="pt-BR" sz="1700" dirty="0" err="1"/>
              <a:t>Data_Foto</a:t>
            </a:r>
            <a:r>
              <a:rPr lang="pt-BR" sz="1700" dirty="0"/>
              <a:t> </a:t>
            </a:r>
            <a:r>
              <a:rPr lang="pt-BR" sz="1700" dirty="0">
                <a:solidFill>
                  <a:srgbClr val="FF0000"/>
                </a:solidFill>
              </a:rPr>
              <a:t>DATE</a:t>
            </a:r>
            <a:r>
              <a:rPr lang="pt-BR" sz="1700" dirty="0"/>
              <a:t>,</a:t>
            </a:r>
          </a:p>
          <a:p>
            <a:pPr marL="0" indent="0">
              <a:buNone/>
            </a:pPr>
            <a:r>
              <a:rPr lang="pt-BR" sz="1700" dirty="0"/>
              <a:t>Arquivo </a:t>
            </a:r>
            <a:r>
              <a:rPr lang="pt-BR" sz="1700" dirty="0">
                <a:solidFill>
                  <a:srgbClr val="FF0000"/>
                </a:solidFill>
              </a:rPr>
              <a:t>XML</a:t>
            </a:r>
            <a:r>
              <a:rPr lang="pt-BR" sz="1700" dirty="0"/>
              <a:t>,</a:t>
            </a:r>
          </a:p>
          <a:p>
            <a:pPr marL="0" indent="0">
              <a:buNone/>
            </a:pPr>
            <a:r>
              <a:rPr lang="pt-BR" sz="1700" dirty="0"/>
              <a:t>PRIMARY KEY (</a:t>
            </a:r>
            <a:r>
              <a:rPr lang="pt-BR" sz="1700" dirty="0" err="1"/>
              <a:t>ID_Midia</a:t>
            </a:r>
            <a:r>
              <a:rPr lang="pt-BR" sz="1700" dirty="0"/>
              <a:t>, </a:t>
            </a:r>
            <a:r>
              <a:rPr lang="pt-BR" sz="1700" dirty="0" err="1"/>
              <a:t>ID_Evento</a:t>
            </a:r>
            <a:r>
              <a:rPr lang="pt-BR" sz="1700" dirty="0"/>
              <a:t>)</a:t>
            </a:r>
          </a:p>
          <a:p>
            <a:pPr marL="0" indent="0">
              <a:buNone/>
            </a:pPr>
            <a:r>
              <a:rPr lang="pt-BR" sz="1700" dirty="0"/>
              <a:t>);</a:t>
            </a:r>
            <a:r>
              <a:rPr lang="pt-BR" b="1" dirty="0"/>
              <a:t> </a:t>
            </a:r>
          </a:p>
          <a:p>
            <a:pPr marL="0" indent="0">
              <a:buNone/>
            </a:pPr>
            <a:r>
              <a:rPr lang="pt-BR" b="1" dirty="0"/>
              <a:t>Tabela Sistema</a:t>
            </a:r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r>
              <a:rPr lang="pt-BR" sz="1800" dirty="0"/>
              <a:t>CREATE TABLE </a:t>
            </a:r>
            <a:r>
              <a:rPr lang="pt-BR" sz="1800" dirty="0" err="1"/>
              <a:t>AcessoSistema</a:t>
            </a:r>
            <a:r>
              <a:rPr lang="pt-BR" sz="1800" dirty="0"/>
              <a:t> (</a:t>
            </a:r>
          </a:p>
          <a:p>
            <a:pPr marL="0" indent="0">
              <a:buNone/>
            </a:pPr>
            <a:r>
              <a:rPr lang="pt-BR" sz="1800" dirty="0"/>
              <a:t>    </a:t>
            </a:r>
            <a:r>
              <a:rPr lang="pt-BR" sz="1800" dirty="0" err="1"/>
              <a:t>ID_Acesso</a:t>
            </a:r>
            <a:r>
              <a:rPr lang="pt-BR" sz="1800" dirty="0"/>
              <a:t> </a:t>
            </a:r>
            <a:r>
              <a:rPr lang="pt-BR" sz="1800" dirty="0">
                <a:solidFill>
                  <a:srgbClr val="FF0000"/>
                </a:solidFill>
              </a:rPr>
              <a:t>INT PRIMARY KEY</a:t>
            </a:r>
            <a:r>
              <a:rPr lang="pt-BR" sz="1800" dirty="0"/>
              <a:t>,</a:t>
            </a:r>
          </a:p>
          <a:p>
            <a:pPr marL="0" indent="0">
              <a:buNone/>
            </a:pPr>
            <a:r>
              <a:rPr lang="pt-BR" sz="1800" dirty="0"/>
              <a:t>    Senha </a:t>
            </a:r>
            <a:r>
              <a:rPr lang="pt-BR" sz="1800" dirty="0">
                <a:solidFill>
                  <a:srgbClr val="FF0000"/>
                </a:solidFill>
              </a:rPr>
              <a:t>VARCHAR,</a:t>
            </a:r>
          </a:p>
          <a:p>
            <a:pPr marL="0" indent="0">
              <a:buNone/>
            </a:pPr>
            <a:r>
              <a:rPr lang="pt-BR" sz="1800" dirty="0"/>
              <a:t>    Login </a:t>
            </a:r>
            <a:r>
              <a:rPr lang="pt-BR" sz="1800" dirty="0">
                <a:solidFill>
                  <a:srgbClr val="FF0000"/>
                </a:solidFill>
              </a:rPr>
              <a:t>VARCHAR,</a:t>
            </a:r>
          </a:p>
          <a:p>
            <a:pPr marL="0" indent="0">
              <a:buNone/>
            </a:pPr>
            <a:r>
              <a:rPr lang="pt-BR" sz="1800" dirty="0"/>
              <a:t>    </a:t>
            </a:r>
            <a:r>
              <a:rPr lang="pt-BR" sz="1800" dirty="0" err="1"/>
              <a:t>Tipo_Usuario</a:t>
            </a:r>
            <a:r>
              <a:rPr lang="pt-BR" sz="1800" dirty="0"/>
              <a:t> </a:t>
            </a:r>
            <a:r>
              <a:rPr lang="pt-BR" sz="1800" dirty="0">
                <a:solidFill>
                  <a:srgbClr val="FF0000"/>
                </a:solidFill>
              </a:rPr>
              <a:t>VARCHAR</a:t>
            </a:r>
          </a:p>
          <a:p>
            <a:pPr marL="0" indent="0">
              <a:buNone/>
            </a:pPr>
            <a:r>
              <a:rPr lang="pt-BR" sz="1800" dirty="0"/>
              <a:t>);</a:t>
            </a:r>
          </a:p>
          <a:p>
            <a:pPr marL="0" indent="0">
              <a:buNone/>
            </a:pPr>
            <a:endParaRPr lang="pt-BR" sz="1700" dirty="0"/>
          </a:p>
          <a:p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EA910DE-BDA6-08AD-4E71-1CCDFFAC4546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2040" y="1465007"/>
            <a:ext cx="5261280" cy="45277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b="1" dirty="0"/>
              <a:t>Tabela Membro</a:t>
            </a:r>
          </a:p>
          <a:p>
            <a:pPr marL="0" indent="0">
              <a:buNone/>
            </a:pPr>
            <a:r>
              <a:rPr lang="pt-BR" sz="1300" dirty="0"/>
              <a:t>CREATE TABLE Membro (</a:t>
            </a:r>
          </a:p>
          <a:p>
            <a:pPr marL="0" indent="0">
              <a:buNone/>
            </a:pPr>
            <a:r>
              <a:rPr lang="pt-BR" sz="1300" dirty="0" err="1"/>
              <a:t>endereco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VARCHAR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 err="1"/>
              <a:t>email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VARCHAR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/>
              <a:t>CPF </a:t>
            </a:r>
            <a:r>
              <a:rPr lang="pt-BR" sz="1300" dirty="0">
                <a:solidFill>
                  <a:srgbClr val="FF0000"/>
                </a:solidFill>
              </a:rPr>
              <a:t>VARCHAR,</a:t>
            </a:r>
          </a:p>
          <a:p>
            <a:pPr marL="0" indent="0">
              <a:buNone/>
            </a:pPr>
            <a:r>
              <a:rPr lang="pt-BR" sz="1300" dirty="0"/>
              <a:t>Telefone </a:t>
            </a:r>
            <a:r>
              <a:rPr lang="pt-BR" sz="1300" dirty="0">
                <a:solidFill>
                  <a:srgbClr val="FF0000"/>
                </a:solidFill>
              </a:rPr>
              <a:t>VARCHAR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 err="1"/>
              <a:t>Id_membro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INT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/>
              <a:t>Nome </a:t>
            </a:r>
            <a:r>
              <a:rPr lang="pt-BR" sz="1300" dirty="0">
                <a:solidFill>
                  <a:srgbClr val="FF0000"/>
                </a:solidFill>
              </a:rPr>
              <a:t>VARCHAR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 err="1"/>
              <a:t>Data_nasc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DATE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 err="1"/>
              <a:t>Nacionaldiade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VARCHAR,</a:t>
            </a:r>
          </a:p>
          <a:p>
            <a:pPr marL="0" indent="0">
              <a:buNone/>
            </a:pPr>
            <a:r>
              <a:rPr lang="pt-BR" sz="1300" dirty="0"/>
              <a:t>Escolaridade </a:t>
            </a:r>
            <a:r>
              <a:rPr lang="pt-BR" sz="1300" dirty="0">
                <a:solidFill>
                  <a:srgbClr val="FF0000"/>
                </a:solidFill>
              </a:rPr>
              <a:t>VARCHAR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/>
              <a:t>ID_ADM </a:t>
            </a:r>
            <a:r>
              <a:rPr lang="pt-BR" sz="1300" dirty="0">
                <a:solidFill>
                  <a:srgbClr val="FF0000"/>
                </a:solidFill>
              </a:rPr>
              <a:t>INT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 err="1"/>
              <a:t>Nivel_Acesso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INT,</a:t>
            </a:r>
          </a:p>
          <a:p>
            <a:pPr marL="0" indent="0">
              <a:buNone/>
            </a:pPr>
            <a:r>
              <a:rPr lang="pt-BR" sz="1300" dirty="0" err="1"/>
              <a:t>ID_Tes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INT</a:t>
            </a:r>
            <a:r>
              <a:rPr lang="pt-BR" sz="1300" dirty="0"/>
              <a:t>,</a:t>
            </a:r>
          </a:p>
          <a:p>
            <a:pPr marL="0" indent="0">
              <a:buNone/>
            </a:pPr>
            <a:r>
              <a:rPr lang="pt-BR" sz="1300" dirty="0" err="1"/>
              <a:t>Membro_TIPO</a:t>
            </a:r>
            <a:r>
              <a:rPr lang="pt-BR" sz="1300" dirty="0"/>
              <a:t> </a:t>
            </a:r>
            <a:r>
              <a:rPr lang="pt-BR" sz="1300" dirty="0">
                <a:solidFill>
                  <a:srgbClr val="FF0000"/>
                </a:solidFill>
              </a:rPr>
              <a:t>INT</a:t>
            </a:r>
            <a:r>
              <a:rPr lang="pt-BR" sz="1300" dirty="0"/>
              <a:t>, PRIMARY KEY (CPF, </a:t>
            </a:r>
            <a:r>
              <a:rPr lang="pt-BR" sz="1300" dirty="0" err="1"/>
              <a:t>Id_membro</a:t>
            </a:r>
            <a:r>
              <a:rPr lang="pt-BR" sz="1300" dirty="0"/>
              <a:t>, ID_ADM, </a:t>
            </a:r>
            <a:r>
              <a:rPr lang="pt-BR" sz="1300" dirty="0" err="1"/>
              <a:t>ID_Tes</a:t>
            </a:r>
            <a:r>
              <a:rPr lang="pt-BR" sz="1300" dirty="0"/>
              <a:t>)</a:t>
            </a:r>
          </a:p>
          <a:p>
            <a:pPr marL="0" indent="0">
              <a:buNone/>
            </a:pPr>
            <a:r>
              <a:rPr lang="pt-BR" sz="1300" dirty="0"/>
              <a:t>);</a:t>
            </a:r>
          </a:p>
          <a:p>
            <a:pPr marL="0" indent="0"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798438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38080" y="579240"/>
            <a:ext cx="10515240" cy="914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4400" b="1" strike="noStrike" spc="-1">
                <a:solidFill>
                  <a:srgbClr val="000000"/>
                </a:solidFill>
                <a:latin typeface="Baskerville Old Face"/>
              </a:rPr>
              <a:t>Objetivos do Sistema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Retângulo 3"/>
          <p:cNvSpPr/>
          <p:nvPr/>
        </p:nvSpPr>
        <p:spPr>
          <a:xfrm>
            <a:off x="5976360" y="3244320"/>
            <a:ext cx="239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</a:rPr>
              <a:t> 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95" name="Retângulo 4"/>
          <p:cNvSpPr/>
          <p:nvPr/>
        </p:nvSpPr>
        <p:spPr>
          <a:xfrm>
            <a:off x="5976360" y="3244320"/>
            <a:ext cx="239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</a:rPr>
              <a:t> 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96" name="Retângulo 5"/>
          <p:cNvSpPr/>
          <p:nvPr/>
        </p:nvSpPr>
        <p:spPr>
          <a:xfrm>
            <a:off x="5976360" y="3244320"/>
            <a:ext cx="239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</a:rPr>
              <a:t> 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97" name="Retângulo 6"/>
          <p:cNvSpPr/>
          <p:nvPr/>
        </p:nvSpPr>
        <p:spPr>
          <a:xfrm>
            <a:off x="5976360" y="3244320"/>
            <a:ext cx="2390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</a:rPr>
              <a:t> 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98" name="CaixaDeTexto 97"/>
          <p:cNvSpPr txBox="1"/>
          <p:nvPr/>
        </p:nvSpPr>
        <p:spPr>
          <a:xfrm>
            <a:off x="622169" y="1404594"/>
            <a:ext cx="11077831" cy="759540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t-BR" sz="1400" b="0" strike="noStrike" spc="-1" dirty="0">
                <a:latin typeface="Arial"/>
              </a:rPr>
              <a:t>🎯 Objetivo Geral:</a:t>
            </a:r>
          </a:p>
          <a:p>
            <a:r>
              <a:rPr lang="pt-BR" sz="1400" b="0" strike="noStrike" spc="-1" dirty="0">
                <a:latin typeface="Arial"/>
              </a:rPr>
              <a:t>Melhorar a gestão administrativa, financeira e comunitária da Igreja de Deus no Recanto das Emas, promovendo maior organização, integração e transparência nas atividades e ações sociais.</a:t>
            </a:r>
          </a:p>
          <a:p>
            <a:br>
              <a:rPr sz="1400" dirty="0"/>
            </a:br>
            <a:r>
              <a:rPr lang="pt-BR" sz="1400" b="0" strike="noStrike" spc="-1" dirty="0">
                <a:latin typeface="Arial"/>
              </a:rPr>
              <a:t>📌 Organizar o cadastro de membros</a:t>
            </a:r>
          </a:p>
          <a:p>
            <a:r>
              <a:rPr lang="pt-BR" sz="1400" b="0" strike="noStrike" spc="-1" dirty="0">
                <a:latin typeface="Arial"/>
              </a:rPr>
              <a:t>Implementar um sistema de registro digital que permita classificar membros por ministério, idade e frequência, facilitando o acompanhamento pastoral e a segmentação de ações.</a:t>
            </a:r>
          </a:p>
          <a:p>
            <a:endParaRPr lang="pt-BR" sz="1400" b="0" strike="noStrike" spc="-1" dirty="0">
              <a:latin typeface="Arial"/>
            </a:endParaRPr>
          </a:p>
          <a:p>
            <a:r>
              <a:rPr lang="pt-BR" sz="1400" b="0" strike="noStrike" spc="-1" dirty="0">
                <a:latin typeface="Arial"/>
              </a:rPr>
              <a:t>📌 Aprimorar a gestão financeira e documental</a:t>
            </a:r>
          </a:p>
          <a:p>
            <a:r>
              <a:rPr lang="pt-BR" sz="1400" b="0" strike="noStrike" spc="-1" dirty="0">
                <a:latin typeface="Arial"/>
              </a:rPr>
              <a:t>Digitalizar documentos da tesouraria e registrar lançamentos de dízimos e ofertas, garantindo maior controle, segurança e transparência nas movimentações financeiras da igreja.</a:t>
            </a:r>
          </a:p>
          <a:p>
            <a:endParaRPr lang="pt-BR" sz="1400" b="0" strike="noStrike" spc="-1" dirty="0">
              <a:latin typeface="Arial"/>
            </a:endParaRPr>
          </a:p>
          <a:p>
            <a:r>
              <a:rPr lang="pt-BR" sz="1400" b="0" strike="noStrike" spc="-1" dirty="0">
                <a:latin typeface="Arial"/>
              </a:rPr>
              <a:t>📌 Fortalecer as ações sociais da igreja</a:t>
            </a:r>
          </a:p>
          <a:p>
            <a:r>
              <a:rPr lang="pt-BR" sz="1400" b="0" strike="noStrike" spc="-1" dirty="0">
                <a:latin typeface="Arial"/>
              </a:rPr>
              <a:t>Criar uma base de dados para cadastrar famílias atendidas em ações sociais e acompanhar o impacto de projetos como o futebol infantil e a distribuição de alimentos.</a:t>
            </a:r>
          </a:p>
          <a:p>
            <a:endParaRPr lang="pt-BR" sz="1400" b="0" strike="noStrike" spc="-1" dirty="0">
              <a:latin typeface="Arial"/>
            </a:endParaRPr>
          </a:p>
          <a:p>
            <a:r>
              <a:rPr lang="pt-BR" sz="1400" b="0" strike="noStrike" spc="-1" dirty="0">
                <a:latin typeface="Arial"/>
              </a:rPr>
              <a:t>📌 Gerenciar a programação de eventos e cultos</a:t>
            </a:r>
          </a:p>
          <a:p>
            <a:r>
              <a:rPr lang="pt-BR" sz="1400" b="0" strike="noStrike" spc="-1" dirty="0">
                <a:latin typeface="Arial"/>
              </a:rPr>
              <a:t>Desenvolver uma agenda digital para organizar os cultos semanais e eventos especiais, com lembretes automatizados para membros e líderes.</a:t>
            </a:r>
          </a:p>
          <a:p>
            <a:endParaRPr lang="pt-BR" sz="1400" b="0" strike="noStrike" spc="-1" dirty="0">
              <a:latin typeface="Arial"/>
            </a:endParaRPr>
          </a:p>
          <a:p>
            <a:r>
              <a:rPr lang="pt-BR" sz="1400" b="0" strike="noStrike" spc="-1" dirty="0">
                <a:latin typeface="Arial"/>
              </a:rPr>
              <a:t>📌 Facilitar a comunicação interna com os membros</a:t>
            </a:r>
          </a:p>
          <a:p>
            <a:r>
              <a:rPr lang="pt-BR" sz="1400" b="0" strike="noStrike" spc="-1" dirty="0">
                <a:latin typeface="Arial"/>
              </a:rPr>
              <a:t>Estabelecer um canal centralizado para envio de avisos, solicitações e informações gerais via WhatsApp e/ou portal da igreja.</a:t>
            </a:r>
          </a:p>
          <a:p>
            <a:endParaRPr lang="pt-BR" sz="1800" b="0" strike="noStrike" spc="-1" dirty="0">
              <a:latin typeface="Arial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D82804C7-D20F-4C45-A421-C8D0DCB19F6A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776520"/>
            <a:ext cx="10515240" cy="914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4400" b="1" strike="noStrike" spc="-1">
                <a:solidFill>
                  <a:srgbClr val="000000"/>
                </a:solidFill>
                <a:latin typeface="Baskerville Old Face"/>
              </a:rPr>
              <a:t>Backlog</a:t>
            </a:r>
            <a:endParaRPr lang="pt-BR" sz="4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0" name="Imagem 4"/>
          <p:cNvPicPr/>
          <p:nvPr/>
        </p:nvPicPr>
        <p:blipFill>
          <a:blip r:embed="rId2"/>
          <a:stretch/>
        </p:blipFill>
        <p:spPr>
          <a:xfrm>
            <a:off x="58320" y="1690560"/>
            <a:ext cx="12075120" cy="5564880"/>
          </a:xfrm>
          <a:prstGeom prst="rect">
            <a:avLst/>
          </a:prstGeom>
          <a:ln w="0">
            <a:noFill/>
          </a:ln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37C25113-ED23-43E1-B118-8002046939FE}"/>
              </a:ext>
            </a:extLst>
          </p:cNvPr>
          <p:cNvSpPr/>
          <p:nvPr/>
        </p:nvSpPr>
        <p:spPr>
          <a:xfrm>
            <a:off x="6942841" y="367644"/>
            <a:ext cx="122549" cy="150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762</Words>
  <Application>Microsoft Office PowerPoint</Application>
  <PresentationFormat>Widescreen</PresentationFormat>
  <Paragraphs>163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23" baseType="lpstr">
      <vt:lpstr>Arial</vt:lpstr>
      <vt:lpstr>Arial Black</vt:lpstr>
      <vt:lpstr>Baskerville Old Face</vt:lpstr>
      <vt:lpstr>Calibri</vt:lpstr>
      <vt:lpstr>Calibri Light</vt:lpstr>
      <vt:lpstr>Montserrat</vt:lpstr>
      <vt:lpstr>Symbol</vt:lpstr>
      <vt:lpstr>Times New Roman</vt:lpstr>
      <vt:lpstr>Wingdings</vt:lpstr>
      <vt:lpstr>Office Theme</vt:lpstr>
      <vt:lpstr>Office Theme</vt:lpstr>
      <vt:lpstr>ATIVIDADE DE EXTENSÃO II </vt:lpstr>
      <vt:lpstr>Sumário</vt:lpstr>
      <vt:lpstr>Árvore de Problemas</vt:lpstr>
      <vt:lpstr>Modelo Conceitual</vt:lpstr>
      <vt:lpstr>Modelo Lógico</vt:lpstr>
      <vt:lpstr>Modelo Físico</vt:lpstr>
      <vt:lpstr>Modelo Físico</vt:lpstr>
      <vt:lpstr>Objetivos do Sistema</vt:lpstr>
      <vt:lpstr>Backlog</vt:lpstr>
      <vt:lpstr>Projeto de Alta Fidelidade</vt:lpstr>
      <vt:lpstr>Documentação:</vt:lpstr>
      <vt:lpstr>Obrigado pela Atenção!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Estúdio 02</dc:creator>
  <dc:description/>
  <cp:lastModifiedBy>Eduardo Serejo</cp:lastModifiedBy>
  <cp:revision>48</cp:revision>
  <dcterms:created xsi:type="dcterms:W3CDTF">2023-02-06T13:22:50Z</dcterms:created>
  <dcterms:modified xsi:type="dcterms:W3CDTF">2025-12-02T21:29:25Z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8</vt:i4>
  </property>
</Properties>
</file>