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63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8572C-FFB6-8E41-A039-37886677E09A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87A60D-E0EB-DE45-8191-720CC8CFC2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303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 0"/>
          <p:cNvSpPr/>
          <p:nvPr/>
        </p:nvSpPr>
        <p:spPr>
          <a:xfrm>
            <a:off x="1000125" y="1810941"/>
            <a:ext cx="714375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SAÚDE MENTAL E BEM-ESTAR NO TRABALHO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1937742" y="3053953"/>
            <a:ext cx="5268516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Ergonomia, Pausas e Prevenção do Burnout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17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5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IMPORTÂNCIA DA SAÚDE MENTAL</a:t>
            </a:r>
            <a:endParaRPr lang="en-US" sz="2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012082"/>
            <a:ext cx="171450" cy="1714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85825" y="1976363"/>
            <a:ext cx="3543300" cy="7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saúde mental é indispensável no ambiente profissional, afetando diretamente a produtividade.</a:t>
            </a:r>
            <a:endParaRPr lang="en-US" sz="125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946434"/>
            <a:ext cx="171450" cy="17145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85825" y="2910715"/>
            <a:ext cx="3543300" cy="480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Ambientes saudáveis reduzem o estresse e aumentam a satisfação do colaborador.</a:t>
            </a:r>
            <a:endParaRPr lang="en-US" sz="125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640773"/>
            <a:ext cx="171450" cy="17145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885825" y="3605054"/>
            <a:ext cx="3543300" cy="480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 bem-estar no trabalho é uma responsabilidade compartilhada por todos.</a:t>
            </a:r>
            <a:endParaRPr lang="en-US" sz="125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2125" y="2094012"/>
            <a:ext cx="2143125" cy="2143125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7906" y="2615505"/>
            <a:ext cx="1071563" cy="107156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17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5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ERGONOMIA NO TRABALHO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392596" y="1215358"/>
            <a:ext cx="8001000" cy="1158522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pt-BR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ergonomia busca proporcionar mais segurança, conforto e qualidade de vida, contribuindo para a prevenção de doenças ocupacionais, redução do desgaste físico e mental. Além disso, promove maior bem-estar aos colaboradores, aumentando a eficiência, a produtividade e o desempenho nas tarefas realizadas.</a:t>
            </a: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endParaRPr lang="en-US" sz="15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329" y="3083394"/>
            <a:ext cx="571500" cy="5715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71500" y="3719187"/>
            <a:ext cx="2381241" cy="208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Segurança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571500" y="4056729"/>
            <a:ext cx="2381241" cy="36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Proteção contra lesões e desgastes físicos.</a:t>
            </a:r>
            <a:endParaRPr lang="en-US" sz="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785" y="3083394"/>
            <a:ext cx="714375" cy="5715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381366" y="3719187"/>
            <a:ext cx="2381241" cy="208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Conforto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3381366" y="4056729"/>
            <a:ext cx="2381241" cy="36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Ambiente adaptado às necessidades do corpo.</a:t>
            </a:r>
            <a:endParaRPr lang="en-US" sz="9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115" y="3083394"/>
            <a:ext cx="571500" cy="5715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191231" y="3719187"/>
            <a:ext cx="2381269" cy="208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Eficiência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6191231" y="4056729"/>
            <a:ext cx="2381269" cy="360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Melhor desempenho com menos esforço físico.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17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5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DICAS PRÁTICAS DE ERGONOMIA</a:t>
            </a:r>
            <a:endParaRPr lang="en-US" sz="2450" dirty="0"/>
          </a:p>
        </p:txBody>
      </p:sp>
      <p:sp>
        <p:nvSpPr>
          <p:cNvPr id="4" name="Shape 1"/>
          <p:cNvSpPr/>
          <p:nvPr/>
        </p:nvSpPr>
        <p:spPr>
          <a:xfrm>
            <a:off x="571500" y="1275159"/>
            <a:ext cx="3857625" cy="179129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13" y="2069902"/>
            <a:ext cx="535781" cy="428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5906" y="1937742"/>
            <a:ext cx="2678906" cy="208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Postura Correta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1535906" y="2218134"/>
            <a:ext cx="2678906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Ajuste sua postura ao sentar, ficar em pé ou manusear cargas no dia a dia.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4714875" y="1275159"/>
            <a:ext cx="3857625" cy="179129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88" y="2069902"/>
            <a:ext cx="482203" cy="42862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625703" y="1837730"/>
            <a:ext cx="2732484" cy="208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Organização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5625703" y="2118122"/>
            <a:ext cx="2732484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Organize seu espaço de trabalho para facilitar o alcance de ferramentas e materiais.</a:t>
            </a:r>
            <a:endParaRPr lang="en-US" sz="1050" dirty="0"/>
          </a:p>
        </p:txBody>
      </p:sp>
      <p:sp>
        <p:nvSpPr>
          <p:cNvPr id="12" name="Shape 7"/>
          <p:cNvSpPr/>
          <p:nvPr/>
        </p:nvSpPr>
        <p:spPr>
          <a:xfrm>
            <a:off x="571500" y="3352205"/>
            <a:ext cx="3857625" cy="179129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813" y="4146947"/>
            <a:ext cx="375047" cy="42862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75172" y="3914775"/>
            <a:ext cx="2839641" cy="208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Alongamentos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1375172" y="4195167"/>
            <a:ext cx="2839641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Realize alongamentos rápidos antes e durante as atividades para relaxar a musculatura.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4714875" y="3352205"/>
            <a:ext cx="3857625" cy="1791295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9188" y="4146947"/>
            <a:ext cx="428625" cy="42862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572125" y="4014788"/>
            <a:ext cx="2786063" cy="208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Cuidado com Pesos</a:t>
            </a:r>
            <a:endParaRPr lang="en-US" sz="1200" dirty="0"/>
          </a:p>
        </p:txBody>
      </p:sp>
      <p:sp>
        <p:nvSpPr>
          <p:cNvPr id="19" name="Text 12"/>
          <p:cNvSpPr/>
          <p:nvPr/>
        </p:nvSpPr>
        <p:spPr>
          <a:xfrm>
            <a:off x="5572125" y="4295180"/>
            <a:ext cx="27860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Evite erguer materiais pesados sem o suporte adequado ou técnica correta.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17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5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PAUSAS NO EXPEDIENTE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1581448" y="1591270"/>
            <a:ext cx="694730" cy="4179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5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5-10</a:t>
            </a:r>
            <a:endParaRPr lang="en-US" sz="2450" dirty="0"/>
          </a:p>
        </p:txBody>
      </p:sp>
      <p:sp>
        <p:nvSpPr>
          <p:cNvPr id="5" name="Text 2"/>
          <p:cNvSpPr/>
          <p:nvPr/>
        </p:nvSpPr>
        <p:spPr>
          <a:xfrm>
            <a:off x="1637705" y="2009180"/>
            <a:ext cx="582216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MINUTOS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3000375" y="1407709"/>
            <a:ext cx="5000625" cy="960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700" i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"Pequenas pausas são essenciais para recarregar sua energia e manter o foco durante o dia."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71500" y="3245048"/>
            <a:ext cx="2476481" cy="1643063"/>
          </a:xfrm>
          <a:prstGeom prst="rect">
            <a:avLst/>
          </a:prstGeom>
          <a:solidFill>
            <a:srgbClr val="F39C12">
              <a:alpha val="10000"/>
            </a:srgbClr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006" y="3459361"/>
            <a:ext cx="321469" cy="2857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14375" y="3995142"/>
            <a:ext cx="2190731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Redução de Cansaço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714375" y="4282678"/>
            <a:ext cx="219073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Diminui o esgotamento mental acumulado ao longo das horas.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3333731" y="3245048"/>
            <a:ext cx="2476509" cy="1643063"/>
          </a:xfrm>
          <a:prstGeom prst="rect">
            <a:avLst/>
          </a:prstGeom>
          <a:solidFill>
            <a:srgbClr val="F39C12">
              <a:alpha val="10000"/>
            </a:srgbClr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097" y="3459361"/>
            <a:ext cx="285750" cy="2857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476606" y="3995142"/>
            <a:ext cx="2190759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Melhoria do Foco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3476606" y="4282678"/>
            <a:ext cx="21907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Ajuda a retomar as atividades com maior clareza e concentração.</a:t>
            </a:r>
            <a:endParaRPr lang="en-US" sz="850" dirty="0"/>
          </a:p>
        </p:txBody>
      </p:sp>
      <p:sp>
        <p:nvSpPr>
          <p:cNvPr id="15" name="Shape 10"/>
          <p:cNvSpPr/>
          <p:nvPr/>
        </p:nvSpPr>
        <p:spPr>
          <a:xfrm>
            <a:off x="6095991" y="3245048"/>
            <a:ext cx="2476481" cy="1643063"/>
          </a:xfrm>
          <a:prstGeom prst="rect">
            <a:avLst/>
          </a:prstGeom>
          <a:solidFill>
            <a:srgbClr val="F39C12">
              <a:alpha val="10000"/>
            </a:srgbClr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7075" y="3459361"/>
            <a:ext cx="214313" cy="2857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238866" y="3995142"/>
            <a:ext cx="2190731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Criatividade</a:t>
            </a:r>
            <a:endParaRPr lang="en-US" sz="1000" dirty="0"/>
          </a:p>
        </p:txBody>
      </p:sp>
      <p:sp>
        <p:nvSpPr>
          <p:cNvPr id="18" name="Text 12"/>
          <p:cNvSpPr/>
          <p:nvPr/>
        </p:nvSpPr>
        <p:spPr>
          <a:xfrm>
            <a:off x="6238866" y="4282678"/>
            <a:ext cx="219073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Momentos de descanso favorecem o surgimento de novas ideias.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572500" cy="417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5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SÍNDROME DE BURNOUT</a:t>
            </a:r>
            <a:endParaRPr lang="en-US" sz="2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813" y="1498597"/>
            <a:ext cx="714375" cy="7143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357312" y="2546356"/>
            <a:ext cx="6429375" cy="10801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Caracteriza-se pelo </a:t>
            </a: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esgotamento físico e mental extremo</a:t>
            </a:r>
            <a:r>
              <a:rPr lang="en-US" sz="19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ocasionado pelo excesso de trabalho e estresse crônico não gerenciado.</a:t>
            </a:r>
            <a:endParaRPr lang="en-US" sz="1900" dirty="0"/>
          </a:p>
        </p:txBody>
      </p:sp>
      <p:sp>
        <p:nvSpPr>
          <p:cNvPr id="6" name="Shape 2"/>
          <p:cNvSpPr/>
          <p:nvPr/>
        </p:nvSpPr>
        <p:spPr>
          <a:xfrm>
            <a:off x="1428750" y="3912794"/>
            <a:ext cx="6286500" cy="717947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7" name="Shape 3"/>
          <p:cNvSpPr/>
          <p:nvPr/>
        </p:nvSpPr>
        <p:spPr>
          <a:xfrm>
            <a:off x="1428750" y="3912794"/>
            <a:ext cx="6286500" cy="35719"/>
          </a:xfrm>
          <a:prstGeom prst="rect">
            <a:avLst/>
          </a:prstGeom>
          <a:solidFill>
            <a:srgbClr val="F39C12"/>
          </a:solidFill>
          <a:ln/>
        </p:spPr>
      </p:sp>
      <p:sp>
        <p:nvSpPr>
          <p:cNvPr id="8" name="Text 4"/>
          <p:cNvSpPr/>
          <p:nvPr/>
        </p:nvSpPr>
        <p:spPr>
          <a:xfrm>
            <a:off x="1714500" y="4144966"/>
            <a:ext cx="5715000" cy="4679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39C1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Reconhecer os sinais precocemente é vital para evitar o agravamento do quadro.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507596"/>
            <a:ext cx="8572500" cy="417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5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SINAIS DE ALERTA DO BURNOUT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857250" y="1259085"/>
            <a:ext cx="2312790" cy="319959"/>
          </a:xfrm>
          <a:prstGeom prst="rect">
            <a:avLst/>
          </a:prstGeom>
          <a:noFill/>
          <a:ln/>
        </p:spPr>
        <p:txBody>
          <a:bodyPr wrap="square" lIns="0" tIns="0" rIns="0" bIns="42545" rtlCol="0" anchor="t">
            <a:sp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E67E2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Sintomas Físicos</a:t>
            </a:r>
            <a:endParaRPr lang="en-US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50" y="1779687"/>
            <a:ext cx="178594" cy="14287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43000" y="1753790"/>
            <a:ext cx="231814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Cansaço excessivo e exaustão</a:t>
            </a:r>
            <a:endParaRPr lang="en-US" sz="12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2117229"/>
            <a:ext cx="178594" cy="14287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142999" y="2091333"/>
            <a:ext cx="2256183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Insônia e distúrbios do sono</a:t>
            </a:r>
            <a:endParaRPr lang="en-US" sz="12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" y="2454771"/>
            <a:ext cx="178594" cy="14287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143000" y="2428874"/>
            <a:ext cx="2455664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Dores musculares e de cabeça</a:t>
            </a:r>
            <a:endParaRPr lang="en-US" sz="12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2792313"/>
            <a:ext cx="178594" cy="142875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1142999" y="2766416"/>
            <a:ext cx="3044687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Alterações nos batimentos e pressão</a:t>
            </a:r>
            <a:endParaRPr lang="en-US" sz="1200" dirty="0"/>
          </a:p>
        </p:txBody>
      </p:sp>
      <p:sp>
        <p:nvSpPr>
          <p:cNvPr id="13" name="Text 6"/>
          <p:cNvSpPr/>
          <p:nvPr/>
        </p:nvSpPr>
        <p:spPr>
          <a:xfrm>
            <a:off x="1143000" y="2995106"/>
            <a:ext cx="264318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Problemas gastrointestinais</a:t>
            </a:r>
            <a:endParaRPr lang="en-US" sz="1200" dirty="0"/>
          </a:p>
        </p:txBody>
      </p:sp>
      <p:sp>
        <p:nvSpPr>
          <p:cNvPr id="14" name="Text 7"/>
          <p:cNvSpPr/>
          <p:nvPr/>
        </p:nvSpPr>
        <p:spPr>
          <a:xfrm>
            <a:off x="5072063" y="1259085"/>
            <a:ext cx="2455664" cy="319959"/>
          </a:xfrm>
          <a:prstGeom prst="rect">
            <a:avLst/>
          </a:prstGeom>
          <a:noFill/>
          <a:ln/>
        </p:spPr>
        <p:txBody>
          <a:bodyPr wrap="square" lIns="0" tIns="0" rIns="0" bIns="42545" rtlCol="0" anchor="t">
            <a:sp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E67E2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Sintomas Mentais</a:t>
            </a:r>
            <a:endParaRPr lang="en-US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2063" y="1779687"/>
            <a:ext cx="178594" cy="14287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5357812" y="1753791"/>
            <a:ext cx="2318147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Dificuldade de concentração</a:t>
            </a:r>
            <a:endParaRPr lang="en-US" sz="12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2063" y="2117229"/>
            <a:ext cx="178594" cy="142875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5357812" y="2091333"/>
            <a:ext cx="2388083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Sentimento de incompetência</a:t>
            </a:r>
            <a:endParaRPr lang="en-US" sz="1200" dirty="0"/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72063" y="2454771"/>
            <a:ext cx="178594" cy="142875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5357813" y="2428875"/>
            <a:ext cx="2455664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Negatividade e isolamento</a:t>
            </a:r>
            <a:endParaRPr lang="en-US" sz="120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72063" y="2792313"/>
            <a:ext cx="178594" cy="142875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5357813" y="2766417"/>
            <a:ext cx="2520604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Alterações repentinas de humor</a:t>
            </a:r>
            <a:endParaRPr lang="en-US" sz="1200" dirty="0"/>
          </a:p>
        </p:txBody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72063" y="3129855"/>
            <a:ext cx="178594" cy="142875"/>
          </a:xfrm>
          <a:prstGeom prst="rect">
            <a:avLst/>
          </a:prstGeom>
        </p:spPr>
      </p:pic>
      <p:sp>
        <p:nvSpPr>
          <p:cNvPr id="24" name="Text 12"/>
          <p:cNvSpPr/>
          <p:nvPr/>
        </p:nvSpPr>
        <p:spPr>
          <a:xfrm>
            <a:off x="5357813" y="3103959"/>
            <a:ext cx="2388082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Sentimento de derrota</a:t>
            </a:r>
            <a:endParaRPr lang="en-US" sz="1200" dirty="0"/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863D4D05-EDF8-EC46-9999-3C26180A5FDE}"/>
              </a:ext>
            </a:extLst>
          </p:cNvPr>
          <p:cNvCxnSpPr>
            <a:cxnSpLocks/>
          </p:cNvCxnSpPr>
          <p:nvPr/>
        </p:nvCxnSpPr>
        <p:spPr>
          <a:xfrm flipH="1">
            <a:off x="4294841" y="1207828"/>
            <a:ext cx="31931" cy="2740645"/>
          </a:xfrm>
          <a:prstGeom prst="straightConnector1">
            <a:avLst/>
          </a:prstGeom>
          <a:ln>
            <a:noFill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00150" y="338268"/>
            <a:ext cx="6743700" cy="4875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F39C1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CUIDAR É UM DEVER DE TODOS</a:t>
            </a:r>
            <a:endParaRPr lang="en-US" sz="2850" dirty="0"/>
          </a:p>
        </p:txBody>
      </p:sp>
      <p:sp>
        <p:nvSpPr>
          <p:cNvPr id="4" name="Text 1"/>
          <p:cNvSpPr/>
          <p:nvPr/>
        </p:nvSpPr>
        <p:spPr>
          <a:xfrm>
            <a:off x="1366242" y="1311604"/>
            <a:ext cx="6411516" cy="2800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Esteja atento aos sinais em </a:t>
            </a:r>
            <a:r>
              <a:rPr lang="en-US" sz="1400" b="1" dirty="0">
                <a:solidFill>
                  <a:srgbClr val="F39C1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você mesmo</a:t>
            </a: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 também nos seus </a:t>
            </a:r>
            <a:r>
              <a:rPr lang="en-US" sz="1400" b="1" dirty="0">
                <a:solidFill>
                  <a:srgbClr val="F39C1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colegas</a:t>
            </a: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357313" y="1934533"/>
            <a:ext cx="6429375" cy="5600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Um ambiente saudável melhora a </a:t>
            </a:r>
            <a:r>
              <a:rPr lang="en-US" sz="1400" b="1" dirty="0">
                <a:solidFill>
                  <a:srgbClr val="F39C1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qualidade de vida</a:t>
            </a: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 o sucesso da empresa.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570732" y="2837492"/>
            <a:ext cx="6002536" cy="2800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Cuidar uns dos outros é a melhor maneira de </a:t>
            </a:r>
            <a:r>
              <a:rPr lang="en-US" sz="1400" b="1" dirty="0">
                <a:solidFill>
                  <a:srgbClr val="F39C1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evoluirmos juntos</a:t>
            </a: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5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515" y="3525970"/>
            <a:ext cx="892969" cy="7143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523653" y="4482967"/>
            <a:ext cx="2096691" cy="208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6666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Obrigado pela atenção!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Microsoft Office PowerPoint</Application>
  <PresentationFormat>Apresentação na tela (16:9)</PresentationFormat>
  <Paragraphs>62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Montserrat Bold</vt:lpstr>
      <vt:lpstr>Open Sans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Victor</cp:lastModifiedBy>
  <cp:revision>2</cp:revision>
  <dcterms:created xsi:type="dcterms:W3CDTF">2026-05-21T00:28:22Z</dcterms:created>
  <dcterms:modified xsi:type="dcterms:W3CDTF">2026-06-19T19:53:49Z</dcterms:modified>
</cp:coreProperties>
</file>