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4630400" cy="8229600"/>
  <p:notesSz cx="8229600" cy="146304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Unbounded" panose="020B0604020202020204" charset="0"/>
      <p:regular r:id="rId26"/>
      <p:bold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8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‹nº›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5" name="Google Shape;41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Google Shape;25;p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" name="Google Shape;33;p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8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Google Shape;41;p9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1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0 master">
  <p:cSld name="Slide 10 mast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" name="Google Shape;49;p11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1 master">
  <p:cSld name="Slide 11 mast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" name="Google Shape;53;p1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2 master">
  <p:cSld name="Slide 12 mast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" name="Google Shape;57;p1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3 master">
  <p:cSld name="Slide 13 mast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1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4 master">
  <p:cSld name="Slide 14 mast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5 master">
  <p:cSld name="Slide 15 mast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6 master">
  <p:cSld name="Slide 16 mast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7 master">
  <p:cSld name="Slide 17 mast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" name="Google Shape;77;p18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8 master">
  <p:cSld name="Slide 18 mast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19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9 master">
  <p:cSld name="Slide 19 mast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2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gov.br/empresas-e-negocios/pt-br/empreendedor/quero-ser-mei/atividades-permitida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2"/>
          <p:cNvSpPr/>
          <p:nvPr/>
        </p:nvSpPr>
        <p:spPr>
          <a:xfrm>
            <a:off x="793790" y="955477"/>
            <a:ext cx="7556421" cy="212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4450"/>
              <a:buFont typeface="Unbounded"/>
              <a:buNone/>
            </a:pPr>
            <a:r>
              <a:rPr lang="en-US" sz="44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Guia Prático: Tudo o que você precisa saber sobre o MEI</a:t>
            </a:r>
            <a:endParaRPr sz="4450" b="0" i="0" u="none" strike="noStrike" cap="none"/>
          </a:p>
        </p:txBody>
      </p:sp>
      <p:sp>
        <p:nvSpPr>
          <p:cNvPr id="94" name="Google Shape;94;p22"/>
          <p:cNvSpPr/>
          <p:nvPr/>
        </p:nvSpPr>
        <p:spPr>
          <a:xfrm>
            <a:off x="793790" y="3421975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50"/>
              <a:buFont typeface="Open Sans"/>
              <a:buNone/>
            </a:pPr>
            <a:r>
              <a:rPr lang="en-US" sz="1750" b="0" i="1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Transformando o seu corre em uma empresa de verdade.</a:t>
            </a:r>
            <a:endParaRPr sz="1750" b="0" i="0" u="none" strike="noStrike" cap="none"/>
          </a:p>
        </p:txBody>
      </p:sp>
      <p:sp>
        <p:nvSpPr>
          <p:cNvPr id="95" name="Google Shape;95;p22"/>
          <p:cNvSpPr/>
          <p:nvPr/>
        </p:nvSpPr>
        <p:spPr>
          <a:xfrm>
            <a:off x="793790" y="4040029"/>
            <a:ext cx="3664744" cy="1685092"/>
          </a:xfrm>
          <a:prstGeom prst="roundRect">
            <a:avLst>
              <a:gd name="adj" fmla="val 565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2"/>
          <p:cNvSpPr/>
          <p:nvPr/>
        </p:nvSpPr>
        <p:spPr>
          <a:xfrm>
            <a:off x="1028224" y="427446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00"/>
              <a:buFont typeface="Unbounded"/>
              <a:buNone/>
            </a:pPr>
            <a:r>
              <a:rPr lang="en-US" sz="22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Formalização</a:t>
            </a:r>
            <a:endParaRPr sz="2200" b="0" i="0" u="none" strike="noStrike" cap="none"/>
          </a:p>
        </p:txBody>
      </p:sp>
      <p:sp>
        <p:nvSpPr>
          <p:cNvPr id="97" name="Google Shape;97;p22"/>
          <p:cNvSpPr/>
          <p:nvPr/>
        </p:nvSpPr>
        <p:spPr>
          <a:xfrm>
            <a:off x="1028224" y="4764881"/>
            <a:ext cx="3195876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Por que sair da informalidade?</a:t>
            </a:r>
            <a:endParaRPr sz="1750" b="0" i="0" u="none" strike="noStrike" cap="none"/>
          </a:p>
        </p:txBody>
      </p:sp>
      <p:sp>
        <p:nvSpPr>
          <p:cNvPr id="98" name="Google Shape;98;p22"/>
          <p:cNvSpPr/>
          <p:nvPr/>
        </p:nvSpPr>
        <p:spPr>
          <a:xfrm>
            <a:off x="4685348" y="4040029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2"/>
          <p:cNvSpPr/>
          <p:nvPr/>
        </p:nvSpPr>
        <p:spPr>
          <a:xfrm>
            <a:off x="4919782" y="427446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00"/>
              <a:buFont typeface="Unbounded"/>
              <a:buNone/>
            </a:pPr>
            <a:r>
              <a:rPr lang="en-US" sz="22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 que é MEI</a:t>
            </a:r>
            <a:endParaRPr sz="2200" b="0" i="0" u="none" strike="noStrike" cap="none"/>
          </a:p>
        </p:txBody>
      </p:sp>
      <p:sp>
        <p:nvSpPr>
          <p:cNvPr id="100" name="Google Shape;100;p22"/>
          <p:cNvSpPr/>
          <p:nvPr/>
        </p:nvSpPr>
        <p:spPr>
          <a:xfrm>
            <a:off x="4919782" y="4764881"/>
            <a:ext cx="3195995" cy="7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Entenda o regime simplificado</a:t>
            </a:r>
            <a:endParaRPr sz="1750" b="0" i="0" u="none" strike="noStrike" cap="none"/>
          </a:p>
        </p:txBody>
      </p:sp>
      <p:sp>
        <p:nvSpPr>
          <p:cNvPr id="101" name="Google Shape;101;p22"/>
          <p:cNvSpPr/>
          <p:nvPr/>
        </p:nvSpPr>
        <p:spPr>
          <a:xfrm>
            <a:off x="793790" y="5951934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2"/>
          <p:cNvSpPr/>
          <p:nvPr/>
        </p:nvSpPr>
        <p:spPr>
          <a:xfrm>
            <a:off x="1028224" y="618636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00"/>
              <a:buFont typeface="Unbounded"/>
              <a:buNone/>
            </a:pPr>
            <a:r>
              <a:rPr lang="en-US" sz="22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Para quem é</a:t>
            </a:r>
            <a:endParaRPr sz="2200" b="0" i="0" u="none" strike="noStrike" cap="none"/>
          </a:p>
        </p:txBody>
      </p:sp>
      <p:sp>
        <p:nvSpPr>
          <p:cNvPr id="103" name="Google Shape;103;p22"/>
          <p:cNvSpPr/>
          <p:nvPr/>
        </p:nvSpPr>
        <p:spPr>
          <a:xfrm>
            <a:off x="1028224" y="6676787"/>
            <a:ext cx="7087553" cy="36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50"/>
              <a:buFont typeface="Open Sans"/>
              <a:buNone/>
            </a:pPr>
            <a:r>
              <a:rPr lang="en-US" sz="17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Descubra se você se encaixa</a:t>
            </a:r>
            <a:endParaRPr sz="175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3"/>
          <p:cNvSpPr/>
          <p:nvPr/>
        </p:nvSpPr>
        <p:spPr>
          <a:xfrm>
            <a:off x="6035278" y="1642467"/>
            <a:ext cx="8046244" cy="98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2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050"/>
              <a:buFont typeface="Unbounded"/>
              <a:buNone/>
            </a:pPr>
            <a:r>
              <a:rPr lang="en-US" sz="30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 que é o Microempreendedor Individual?</a:t>
            </a:r>
            <a:endParaRPr sz="3050" b="0" i="0" u="none" strike="noStrike" cap="none"/>
          </a:p>
        </p:txBody>
      </p:sp>
      <p:sp>
        <p:nvSpPr>
          <p:cNvPr id="111" name="Google Shape;111;p23"/>
          <p:cNvSpPr/>
          <p:nvPr/>
        </p:nvSpPr>
        <p:spPr>
          <a:xfrm>
            <a:off x="6035278" y="2785229"/>
            <a:ext cx="8046244" cy="795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666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MEI é a forma mais simples — e acessível — de ter o seu próprio CNPJ. Foi criado justamente para tirar trabalhadores autônomos da informalidade, oferecendo um caminho seguro e descomplicado para quem já trabalha por conta própria.</a:t>
            </a:r>
            <a:endParaRPr sz="1500" b="0" i="0" u="none" strike="noStrike" cap="none"/>
          </a:p>
        </p:txBody>
      </p:sp>
      <p:sp>
        <p:nvSpPr>
          <p:cNvPr id="112" name="Google Shape;112;p23"/>
          <p:cNvSpPr/>
          <p:nvPr/>
        </p:nvSpPr>
        <p:spPr>
          <a:xfrm>
            <a:off x="6035278" y="3702963"/>
            <a:ext cx="8046244" cy="889159"/>
          </a:xfrm>
          <a:prstGeom prst="roundRect">
            <a:avLst>
              <a:gd name="adj" fmla="val 12341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3"/>
          <p:cNvSpPr/>
          <p:nvPr/>
        </p:nvSpPr>
        <p:spPr>
          <a:xfrm>
            <a:off x="6012418" y="3702963"/>
            <a:ext cx="91440" cy="889159"/>
          </a:xfrm>
          <a:prstGeom prst="roundRect">
            <a:avLst>
              <a:gd name="adj" fmla="val 72036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3"/>
          <p:cNvSpPr/>
          <p:nvPr/>
        </p:nvSpPr>
        <p:spPr>
          <a:xfrm>
            <a:off x="6283523" y="3882628"/>
            <a:ext cx="1960364" cy="25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🪪</a:t>
            </a: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CNPJ próprio</a:t>
            </a:r>
            <a:endParaRPr sz="1500" b="0" i="0" u="none" strike="noStrike" cap="none"/>
          </a:p>
        </p:txBody>
      </p:sp>
      <p:sp>
        <p:nvSpPr>
          <p:cNvPr id="115" name="Google Shape;115;p23"/>
          <p:cNvSpPr/>
          <p:nvPr/>
        </p:nvSpPr>
        <p:spPr>
          <a:xfrm>
            <a:off x="6283523" y="4200287"/>
            <a:ext cx="7618333" cy="21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Seu negócio ganha identidade jurídica, credibilidade e acesso a crédito.</a:t>
            </a:r>
            <a:endParaRPr sz="1200" b="0" i="0" u="none" strike="noStrike" cap="none"/>
          </a:p>
        </p:txBody>
      </p:sp>
      <p:sp>
        <p:nvSpPr>
          <p:cNvPr id="116" name="Google Shape;116;p23"/>
          <p:cNvSpPr/>
          <p:nvPr/>
        </p:nvSpPr>
        <p:spPr>
          <a:xfrm>
            <a:off x="6035278" y="4700468"/>
            <a:ext cx="8046244" cy="889159"/>
          </a:xfrm>
          <a:prstGeom prst="roundRect">
            <a:avLst>
              <a:gd name="adj" fmla="val 12341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3"/>
          <p:cNvSpPr/>
          <p:nvPr/>
        </p:nvSpPr>
        <p:spPr>
          <a:xfrm>
            <a:off x="6012418" y="4700468"/>
            <a:ext cx="91440" cy="889159"/>
          </a:xfrm>
          <a:prstGeom prst="roundRect">
            <a:avLst>
              <a:gd name="adj" fmla="val 72036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3"/>
          <p:cNvSpPr/>
          <p:nvPr/>
        </p:nvSpPr>
        <p:spPr>
          <a:xfrm>
            <a:off x="6283523" y="4880134"/>
            <a:ext cx="2782610" cy="25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📋</a:t>
            </a: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Regime simplificado</a:t>
            </a:r>
            <a:endParaRPr sz="1500" b="0" i="0" u="none" strike="noStrike" cap="none"/>
          </a:p>
        </p:txBody>
      </p:sp>
      <p:sp>
        <p:nvSpPr>
          <p:cNvPr id="119" name="Google Shape;119;p23"/>
          <p:cNvSpPr/>
          <p:nvPr/>
        </p:nvSpPr>
        <p:spPr>
          <a:xfrm>
            <a:off x="6283523" y="5197793"/>
            <a:ext cx="7618333" cy="21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Tudo em uma única guia mensal — o famoso </a:t>
            </a:r>
            <a:r>
              <a:rPr lang="en-US" sz="12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DAS</a:t>
            </a: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simples de pagar.</a:t>
            </a:r>
            <a:endParaRPr sz="1200" b="0" i="0" u="none" strike="noStrike" cap="none"/>
          </a:p>
        </p:txBody>
      </p:sp>
      <p:sp>
        <p:nvSpPr>
          <p:cNvPr id="120" name="Google Shape;120;p23"/>
          <p:cNvSpPr/>
          <p:nvPr/>
        </p:nvSpPr>
        <p:spPr>
          <a:xfrm>
            <a:off x="6035278" y="5697974"/>
            <a:ext cx="8046244" cy="889159"/>
          </a:xfrm>
          <a:prstGeom prst="roundRect">
            <a:avLst>
              <a:gd name="adj" fmla="val 12341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3"/>
          <p:cNvSpPr/>
          <p:nvPr/>
        </p:nvSpPr>
        <p:spPr>
          <a:xfrm>
            <a:off x="6012418" y="5697974"/>
            <a:ext cx="91440" cy="889159"/>
          </a:xfrm>
          <a:prstGeom prst="roundRect">
            <a:avLst>
              <a:gd name="adj" fmla="val 72036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3"/>
          <p:cNvSpPr/>
          <p:nvPr/>
        </p:nvSpPr>
        <p:spPr>
          <a:xfrm>
            <a:off x="6283523" y="5877639"/>
            <a:ext cx="2697123" cy="25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🛡️</a:t>
            </a: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Direitos garantidos</a:t>
            </a:r>
            <a:endParaRPr sz="1500" b="0" i="0" u="none" strike="noStrike" cap="none"/>
          </a:p>
        </p:txBody>
      </p:sp>
      <p:sp>
        <p:nvSpPr>
          <p:cNvPr id="123" name="Google Shape;123;p23"/>
          <p:cNvSpPr/>
          <p:nvPr/>
        </p:nvSpPr>
        <p:spPr>
          <a:xfrm>
            <a:off x="6283523" y="6195298"/>
            <a:ext cx="7618333" cy="21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Aposentadoria, auxílio-doença e licença-maternidade passam a fazer parte da sua vida.</a:t>
            </a:r>
            <a:endParaRPr sz="1200" b="0" i="0" u="none" strike="noStrike" cap="non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7075" y="176275"/>
            <a:ext cx="2522176" cy="25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12968" y="176275"/>
            <a:ext cx="2522176" cy="25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97075" y="2792162"/>
            <a:ext cx="2522176" cy="25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2968" y="2792162"/>
            <a:ext cx="2522176" cy="25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97075" y="5408048"/>
            <a:ext cx="2522176" cy="25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12968" y="5408048"/>
            <a:ext cx="2522176" cy="252217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/>
          <p:nvPr/>
        </p:nvSpPr>
        <p:spPr>
          <a:xfrm>
            <a:off x="7474074" y="299711"/>
            <a:ext cx="1498200" cy="362700"/>
          </a:xfrm>
          <a:prstGeom prst="roundRect">
            <a:avLst>
              <a:gd name="adj" fmla="val 21567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187725" tIns="187725" rIns="187725" bIns="187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4"/>
          <p:cNvSpPr/>
          <p:nvPr/>
        </p:nvSpPr>
        <p:spPr>
          <a:xfrm>
            <a:off x="7613657" y="369381"/>
            <a:ext cx="1218600" cy="2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1428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37"/>
              <a:buFont typeface="Open Sans"/>
              <a:buNone/>
            </a:pPr>
            <a:r>
              <a:rPr lang="en-US" sz="1437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É PARA VOCÊ?</a:t>
            </a:r>
            <a:endParaRPr sz="1437" b="0" i="0" u="none" strike="noStrike" cap="none"/>
          </a:p>
        </p:txBody>
      </p:sp>
      <p:sp>
        <p:nvSpPr>
          <p:cNvPr id="137" name="Google Shape;137;p24"/>
          <p:cNvSpPr/>
          <p:nvPr/>
        </p:nvSpPr>
        <p:spPr>
          <a:xfrm>
            <a:off x="7474074" y="708932"/>
            <a:ext cx="5254200" cy="21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4517"/>
              <a:buFont typeface="Unbounded"/>
              <a:buNone/>
            </a:pPr>
            <a:r>
              <a:rPr lang="en-US" sz="4517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Descubra quem pode ser MEI</a:t>
            </a:r>
            <a:endParaRPr sz="4517" b="0" i="0" u="none" strike="noStrike" cap="none"/>
          </a:p>
        </p:txBody>
      </p:sp>
      <p:pic>
        <p:nvPicPr>
          <p:cNvPr id="138" name="Google Shape;138;p2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1344" y="3029448"/>
            <a:ext cx="349083" cy="34908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4"/>
          <p:cNvSpPr/>
          <p:nvPr/>
        </p:nvSpPr>
        <p:spPr>
          <a:xfrm>
            <a:off x="8230665" y="3022237"/>
            <a:ext cx="4497600" cy="7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59"/>
              <a:buFont typeface="Unbounded"/>
              <a:buNone/>
            </a:pPr>
            <a:r>
              <a:rPr lang="en-US" sz="2259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Quem pode se cadastrar</a:t>
            </a:r>
            <a:endParaRPr sz="2259" b="0" i="0" u="none" strike="noStrike" cap="none"/>
          </a:p>
        </p:txBody>
      </p:sp>
      <p:sp>
        <p:nvSpPr>
          <p:cNvPr id="140" name="Google Shape;140;p24"/>
          <p:cNvSpPr/>
          <p:nvPr/>
        </p:nvSpPr>
        <p:spPr>
          <a:xfrm>
            <a:off x="8230665" y="3866106"/>
            <a:ext cx="4497600" cy="8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45"/>
              <a:buFont typeface="Open Sans"/>
              <a:buNone/>
            </a:pPr>
            <a:r>
              <a:rPr lang="en-US" sz="1745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Maiores de 18 anos (ou emancipados) que exercem atividades permitidas pela legislação.</a:t>
            </a:r>
            <a:endParaRPr sz="1745" b="0" i="0" u="none" strike="noStrike" cap="none"/>
          </a:p>
        </p:txBody>
      </p:sp>
      <p:pic>
        <p:nvPicPr>
          <p:cNvPr id="141" name="Google Shape;141;p2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1344" y="4944287"/>
            <a:ext cx="349083" cy="34908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/>
          <p:nvPr/>
        </p:nvSpPr>
        <p:spPr>
          <a:xfrm>
            <a:off x="8230665" y="4937074"/>
            <a:ext cx="39126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59"/>
              <a:buFont typeface="Unbounded"/>
              <a:buNone/>
            </a:pPr>
            <a:r>
              <a:rPr lang="en-US" sz="2259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Para quem é indicado</a:t>
            </a:r>
            <a:endParaRPr sz="2259" b="0" i="0" u="none" strike="noStrike" cap="none"/>
          </a:p>
        </p:txBody>
      </p:sp>
      <p:sp>
        <p:nvSpPr>
          <p:cNvPr id="143" name="Google Shape;143;p24"/>
          <p:cNvSpPr/>
          <p:nvPr/>
        </p:nvSpPr>
        <p:spPr>
          <a:xfrm>
            <a:off x="8230665" y="5417189"/>
            <a:ext cx="4497600" cy="8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45"/>
              <a:buFont typeface="Open Sans"/>
              <a:buNone/>
            </a:pPr>
            <a:r>
              <a:rPr lang="en-US" sz="1745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Cabeleireiros, eletricistas, vendedores, freelancers e qualquer profissional autônomo.</a:t>
            </a:r>
            <a:endParaRPr sz="1745" b="0" i="0" u="none" strike="noStrike" cap="none"/>
          </a:p>
        </p:txBody>
      </p:sp>
      <p:pic>
        <p:nvPicPr>
          <p:cNvPr id="144" name="Google Shape;144;p24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1344" y="6495370"/>
            <a:ext cx="349083" cy="349083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/>
          <p:nvPr/>
        </p:nvSpPr>
        <p:spPr>
          <a:xfrm>
            <a:off x="8230665" y="6488160"/>
            <a:ext cx="32226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59"/>
              <a:buFont typeface="Unbounded"/>
              <a:buNone/>
            </a:pPr>
            <a:r>
              <a:rPr lang="en-US" sz="2259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 grande objetivo</a:t>
            </a:r>
            <a:endParaRPr sz="2259" b="0" i="0" u="none" strike="noStrike" cap="none"/>
          </a:p>
        </p:txBody>
      </p:sp>
      <p:sp>
        <p:nvSpPr>
          <p:cNvPr id="146" name="Google Shape;146;p24"/>
          <p:cNvSpPr/>
          <p:nvPr/>
        </p:nvSpPr>
        <p:spPr>
          <a:xfrm>
            <a:off x="8230665" y="6968275"/>
            <a:ext cx="4497600" cy="8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45"/>
              <a:buFont typeface="Open Sans"/>
              <a:buNone/>
            </a:pPr>
            <a:r>
              <a:rPr lang="en-US" sz="1745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Profissionalizar o negócio, emitir notas fiscais e ter </a:t>
            </a:r>
            <a:r>
              <a:rPr lang="en-US" sz="1745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direitos trabalhistas garantidos</a:t>
            </a:r>
            <a:r>
              <a:rPr lang="en-US" sz="1745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745" b="0" i="0" u="none" strike="noStrike" cap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5"/>
          <p:cNvSpPr/>
          <p:nvPr/>
        </p:nvSpPr>
        <p:spPr>
          <a:xfrm>
            <a:off x="3402449" y="1034772"/>
            <a:ext cx="4919901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200"/>
              <a:buFont typeface="Unbounded"/>
              <a:buNone/>
            </a:pPr>
            <a:r>
              <a:rPr lang="en-US" sz="22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Quanto o MEI pode ganhar?</a:t>
            </a:r>
            <a:endParaRPr sz="2200" b="0" i="0" u="none" strike="noStrike" cap="none"/>
          </a:p>
        </p:txBody>
      </p:sp>
      <p:sp>
        <p:nvSpPr>
          <p:cNvPr id="153" name="Google Shape;153;p25"/>
          <p:cNvSpPr/>
          <p:nvPr/>
        </p:nvSpPr>
        <p:spPr>
          <a:xfrm>
            <a:off x="3402449" y="1502450"/>
            <a:ext cx="7825502" cy="17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Open Sans"/>
              <a:buNone/>
            </a:pPr>
            <a:r>
              <a:rPr lang="en-US" sz="11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Entendendo o limite de faturamento anual para o Microempreendedor Individual.</a:t>
            </a:r>
            <a:endParaRPr sz="1100" b="0" i="0" u="none" strike="noStrike" cap="none"/>
          </a:p>
        </p:txBody>
      </p:sp>
      <p:pic>
        <p:nvPicPr>
          <p:cNvPr id="154" name="Google Shape;154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2449" y="1736288"/>
            <a:ext cx="7825740" cy="444831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/>
          <p:nvPr/>
        </p:nvSpPr>
        <p:spPr>
          <a:xfrm>
            <a:off x="5240629" y="2684027"/>
            <a:ext cx="251956" cy="19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30475" rIns="30475" bIns="30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"/>
              <a:buFont typeface="Arial"/>
              <a:buNone/>
            </a:pPr>
            <a:r>
              <a:rPr lang="en-US" sz="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81k</a:t>
            </a:r>
            <a:endParaRPr sz="650" b="0" i="0" u="none" strike="noStrike" cap="none"/>
          </a:p>
        </p:txBody>
      </p:sp>
      <p:sp>
        <p:nvSpPr>
          <p:cNvPr id="156" name="Google Shape;156;p25"/>
          <p:cNvSpPr/>
          <p:nvPr/>
        </p:nvSpPr>
        <p:spPr>
          <a:xfrm>
            <a:off x="8874273" y="2073496"/>
            <a:ext cx="347041" cy="19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30475" rIns="30475" bIns="304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"/>
              <a:buFont typeface="Arial"/>
              <a:buNone/>
            </a:pPr>
            <a:r>
              <a:rPr lang="en-US" sz="6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97.2k</a:t>
            </a:r>
            <a:endParaRPr sz="650" b="0" i="0" u="none" strike="noStrike" cap="none"/>
          </a:p>
        </p:txBody>
      </p:sp>
      <p:sp>
        <p:nvSpPr>
          <p:cNvPr id="157" name="Google Shape;157;p25"/>
          <p:cNvSpPr/>
          <p:nvPr/>
        </p:nvSpPr>
        <p:spPr>
          <a:xfrm>
            <a:off x="3402449" y="6182201"/>
            <a:ext cx="2570678" cy="1012627"/>
          </a:xfrm>
          <a:prstGeom prst="roundRect">
            <a:avLst>
              <a:gd name="adj" fmla="val 4704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5"/>
          <p:cNvSpPr/>
          <p:nvPr/>
        </p:nvSpPr>
        <p:spPr>
          <a:xfrm>
            <a:off x="3531037" y="6310789"/>
            <a:ext cx="1417558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Unbounded"/>
              <a:buNone/>
            </a:pPr>
            <a:r>
              <a:rPr lang="en-US" sz="11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Limite Anual</a:t>
            </a:r>
            <a:endParaRPr sz="1100" b="0" i="0" u="none" strike="noStrike" cap="none"/>
          </a:p>
        </p:txBody>
      </p:sp>
      <p:sp>
        <p:nvSpPr>
          <p:cNvPr id="159" name="Google Shape;159;p25"/>
          <p:cNvSpPr/>
          <p:nvPr/>
        </p:nvSpPr>
        <p:spPr>
          <a:xfrm>
            <a:off x="3531037" y="6521887"/>
            <a:ext cx="2313503" cy="40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850"/>
              <a:buFont typeface="Open Sans"/>
              <a:buNone/>
            </a:pP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faturamento bruto máximo permitido é de </a:t>
            </a:r>
            <a:r>
              <a:rPr lang="en-US" sz="8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R$ 81.000 por ano</a:t>
            </a: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o que equivale a uma média de R$ 6.750 por mês.</a:t>
            </a:r>
            <a:endParaRPr sz="850" b="0" i="0" u="none" strike="noStrike" cap="none"/>
          </a:p>
        </p:txBody>
      </p:sp>
      <p:sp>
        <p:nvSpPr>
          <p:cNvPr id="160" name="Google Shape;160;p25"/>
          <p:cNvSpPr/>
          <p:nvPr/>
        </p:nvSpPr>
        <p:spPr>
          <a:xfrm>
            <a:off x="6029801" y="6182201"/>
            <a:ext cx="2570678" cy="1012627"/>
          </a:xfrm>
          <a:prstGeom prst="roundRect">
            <a:avLst>
              <a:gd name="adj" fmla="val 4704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5"/>
          <p:cNvSpPr/>
          <p:nvPr/>
        </p:nvSpPr>
        <p:spPr>
          <a:xfrm>
            <a:off x="6158389" y="6310789"/>
            <a:ext cx="1717358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Unbounded"/>
              <a:buNone/>
            </a:pPr>
            <a:r>
              <a:rPr lang="en-US" sz="11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Regra de Transição</a:t>
            </a:r>
            <a:endParaRPr sz="1100" b="0" i="0" u="none" strike="noStrike" cap="none"/>
          </a:p>
        </p:txBody>
      </p:sp>
      <p:sp>
        <p:nvSpPr>
          <p:cNvPr id="162" name="Google Shape;162;p25"/>
          <p:cNvSpPr/>
          <p:nvPr/>
        </p:nvSpPr>
        <p:spPr>
          <a:xfrm>
            <a:off x="6158389" y="6521887"/>
            <a:ext cx="2313503" cy="408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850"/>
              <a:buFont typeface="Open Sans"/>
              <a:buNone/>
            </a:pP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 você se formalizar no meio do ano, o limite de faturamento é </a:t>
            </a:r>
            <a:r>
              <a:rPr lang="en-US" sz="8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proporcional</a:t>
            </a: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aos meses restantes até o final do exercício.</a:t>
            </a:r>
            <a:endParaRPr sz="850" b="0" i="0" u="none" strike="noStrike" cap="none"/>
          </a:p>
        </p:txBody>
      </p:sp>
      <p:sp>
        <p:nvSpPr>
          <p:cNvPr id="163" name="Google Shape;163;p25"/>
          <p:cNvSpPr/>
          <p:nvPr/>
        </p:nvSpPr>
        <p:spPr>
          <a:xfrm>
            <a:off x="8657153" y="6182201"/>
            <a:ext cx="2570797" cy="1012627"/>
          </a:xfrm>
          <a:prstGeom prst="roundRect">
            <a:avLst>
              <a:gd name="adj" fmla="val 4704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5"/>
          <p:cNvSpPr/>
          <p:nvPr/>
        </p:nvSpPr>
        <p:spPr>
          <a:xfrm>
            <a:off x="8785741" y="6310789"/>
            <a:ext cx="1976795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Unbounded"/>
              <a:buNone/>
            </a:pPr>
            <a:r>
              <a:rPr lang="en-US" sz="11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Margem de Tolerância</a:t>
            </a:r>
            <a:endParaRPr sz="1100" b="0" i="0" u="none" strike="noStrike" cap="none"/>
          </a:p>
        </p:txBody>
      </p:sp>
      <p:sp>
        <p:nvSpPr>
          <p:cNvPr id="165" name="Google Shape;165;p25"/>
          <p:cNvSpPr/>
          <p:nvPr/>
        </p:nvSpPr>
        <p:spPr>
          <a:xfrm>
            <a:off x="8785741" y="6521887"/>
            <a:ext cx="2313623" cy="544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850"/>
              <a:buFont typeface="Open Sans"/>
              <a:buNone/>
            </a:pP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Você tem uma tolerância de </a:t>
            </a:r>
            <a:r>
              <a:rPr lang="en-US" sz="8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até 20%</a:t>
            </a: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sobre o limite (chegando a R$ 97.200). Se ultrapassar, será preciso migrar para </a:t>
            </a:r>
            <a:r>
              <a:rPr lang="en-US" sz="8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Microempresa (ME)</a:t>
            </a:r>
            <a:r>
              <a:rPr lang="en-US" sz="8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850" b="0" i="0" u="none" strike="noStrike" cap="non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/>
          <p:nvPr/>
        </p:nvSpPr>
        <p:spPr>
          <a:xfrm>
            <a:off x="6066115" y="1674495"/>
            <a:ext cx="950714" cy="282654"/>
          </a:xfrm>
          <a:prstGeom prst="roundRect">
            <a:avLst>
              <a:gd name="adj" fmla="val 19690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6165413" y="1724144"/>
            <a:ext cx="752118" cy="18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000"/>
              <a:buFont typeface="Open Sans"/>
              <a:buNone/>
            </a:pPr>
            <a:r>
              <a:rPr lang="en-US" sz="10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RESTRIÇÕES</a:t>
            </a:r>
            <a:endParaRPr sz="1000" b="0" i="0" u="none" strike="noStrike" cap="none"/>
          </a:p>
        </p:txBody>
      </p:sp>
      <p:sp>
        <p:nvSpPr>
          <p:cNvPr id="174" name="Google Shape;174;p26"/>
          <p:cNvSpPr/>
          <p:nvPr/>
        </p:nvSpPr>
        <p:spPr>
          <a:xfrm>
            <a:off x="6066115" y="2005489"/>
            <a:ext cx="6528078" cy="517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1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250"/>
              <a:buFont typeface="Unbounded"/>
              <a:buNone/>
            </a:pPr>
            <a:r>
              <a:rPr lang="en-US" sz="32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Quem NÃO pode ser MEI?</a:t>
            </a:r>
            <a:endParaRPr sz="3250" b="0" i="0" u="none" strike="noStrike" cap="none"/>
          </a:p>
        </p:txBody>
      </p:sp>
      <p:sp>
        <p:nvSpPr>
          <p:cNvPr id="175" name="Google Shape;175;p26"/>
          <p:cNvSpPr/>
          <p:nvPr/>
        </p:nvSpPr>
        <p:spPr>
          <a:xfrm>
            <a:off x="6066115" y="2704386"/>
            <a:ext cx="7984569" cy="57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Entenda as condições que impedem sua formalização como Microempreendedor Individual.</a:t>
            </a:r>
            <a:endParaRPr sz="1600" b="0" i="0" u="none" strike="noStrike" cap="none"/>
          </a:p>
        </p:txBody>
      </p:sp>
      <p:sp>
        <p:nvSpPr>
          <p:cNvPr id="176" name="Google Shape;176;p26"/>
          <p:cNvSpPr/>
          <p:nvPr/>
        </p:nvSpPr>
        <p:spPr>
          <a:xfrm>
            <a:off x="6066115" y="3413522"/>
            <a:ext cx="3931801" cy="1395770"/>
          </a:xfrm>
          <a:prstGeom prst="roundRect">
            <a:avLst>
              <a:gd name="adj" fmla="val 7861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6"/>
          <p:cNvSpPr/>
          <p:nvPr/>
        </p:nvSpPr>
        <p:spPr>
          <a:xfrm>
            <a:off x="6043255" y="3413522"/>
            <a:ext cx="91440" cy="1395770"/>
          </a:xfrm>
          <a:prstGeom prst="roundRect">
            <a:avLst>
              <a:gd name="adj" fmla="val 7607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6"/>
          <p:cNvSpPr/>
          <p:nvPr/>
        </p:nvSpPr>
        <p:spPr>
          <a:xfrm>
            <a:off x="6323171" y="3601998"/>
            <a:ext cx="3138011" cy="25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Sócio de Outra Empresa</a:t>
            </a:r>
            <a:endParaRPr sz="1600" b="0" i="0" u="none" strike="noStrike" cap="none"/>
          </a:p>
        </p:txBody>
      </p:sp>
      <p:sp>
        <p:nvSpPr>
          <p:cNvPr id="179" name="Google Shape;179;p26"/>
          <p:cNvSpPr/>
          <p:nvPr/>
        </p:nvSpPr>
        <p:spPr>
          <a:xfrm>
            <a:off x="6323171" y="3933230"/>
            <a:ext cx="3486269" cy="687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Você não pode ser sócio, administrador ou titular de outra empresa, mesmo que não tenha fins lucrativos.</a:t>
            </a:r>
            <a:endParaRPr sz="1300" b="0" i="0" u="none" strike="noStrike" cap="none"/>
          </a:p>
        </p:txBody>
      </p:sp>
      <p:sp>
        <p:nvSpPr>
          <p:cNvPr id="180" name="Google Shape;180;p26"/>
          <p:cNvSpPr/>
          <p:nvPr/>
        </p:nvSpPr>
        <p:spPr>
          <a:xfrm>
            <a:off x="10118765" y="3413522"/>
            <a:ext cx="3931920" cy="1395770"/>
          </a:xfrm>
          <a:prstGeom prst="roundRect">
            <a:avLst>
              <a:gd name="adj" fmla="val 7861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6"/>
          <p:cNvSpPr/>
          <p:nvPr/>
        </p:nvSpPr>
        <p:spPr>
          <a:xfrm>
            <a:off x="10095905" y="3413522"/>
            <a:ext cx="91440" cy="1395770"/>
          </a:xfrm>
          <a:prstGeom prst="roundRect">
            <a:avLst>
              <a:gd name="adj" fmla="val 7607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6"/>
          <p:cNvSpPr/>
          <p:nvPr/>
        </p:nvSpPr>
        <p:spPr>
          <a:xfrm>
            <a:off x="10375821" y="3601998"/>
            <a:ext cx="2938463" cy="25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Limite de Funcionários</a:t>
            </a:r>
            <a:endParaRPr sz="1600" b="0" i="0" u="none" strike="noStrike" cap="none"/>
          </a:p>
        </p:txBody>
      </p:sp>
      <p:sp>
        <p:nvSpPr>
          <p:cNvPr id="183" name="Google Shape;183;p26"/>
          <p:cNvSpPr/>
          <p:nvPr/>
        </p:nvSpPr>
        <p:spPr>
          <a:xfrm>
            <a:off x="10375821" y="3933230"/>
            <a:ext cx="3486388" cy="687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MEI pode ter, no máximo, </a:t>
            </a:r>
            <a:r>
              <a:rPr lang="en-US" sz="13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1 funcionário</a:t>
            </a: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contratado, cujo salário deve ser o piso da categoria ou o mínimo vigente.</a:t>
            </a:r>
            <a:endParaRPr sz="1300" b="0" i="0" u="none" strike="noStrike" cap="none"/>
          </a:p>
        </p:txBody>
      </p:sp>
      <p:sp>
        <p:nvSpPr>
          <p:cNvPr id="184" name="Google Shape;184;p26"/>
          <p:cNvSpPr/>
          <p:nvPr/>
        </p:nvSpPr>
        <p:spPr>
          <a:xfrm>
            <a:off x="6066115" y="4930140"/>
            <a:ext cx="3931801" cy="1624965"/>
          </a:xfrm>
          <a:prstGeom prst="roundRect">
            <a:avLst>
              <a:gd name="adj" fmla="val 6753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6"/>
          <p:cNvSpPr/>
          <p:nvPr/>
        </p:nvSpPr>
        <p:spPr>
          <a:xfrm>
            <a:off x="6043255" y="4930140"/>
            <a:ext cx="91440" cy="1624965"/>
          </a:xfrm>
          <a:prstGeom prst="roundRect">
            <a:avLst>
              <a:gd name="adj" fmla="val 7607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6"/>
          <p:cNvSpPr/>
          <p:nvPr/>
        </p:nvSpPr>
        <p:spPr>
          <a:xfrm>
            <a:off x="6323171" y="5118616"/>
            <a:ext cx="2108835" cy="25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Servidor Público</a:t>
            </a:r>
            <a:endParaRPr sz="1600" b="0" i="0" u="none" strike="noStrike" cap="none"/>
          </a:p>
        </p:txBody>
      </p:sp>
      <p:sp>
        <p:nvSpPr>
          <p:cNvPr id="187" name="Google Shape;187;p26"/>
          <p:cNvSpPr/>
          <p:nvPr/>
        </p:nvSpPr>
        <p:spPr>
          <a:xfrm>
            <a:off x="6323171" y="5449848"/>
            <a:ext cx="3486269" cy="916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Servidores federais e de alguns estados/municípios possuem restrições legais para abrir um MEI. Verifique a legislação específica do seu cargo.</a:t>
            </a:r>
            <a:endParaRPr sz="1300" b="0" i="0" u="none" strike="noStrike" cap="none"/>
          </a:p>
        </p:txBody>
      </p:sp>
      <p:sp>
        <p:nvSpPr>
          <p:cNvPr id="188" name="Google Shape;188;p26"/>
          <p:cNvSpPr/>
          <p:nvPr/>
        </p:nvSpPr>
        <p:spPr>
          <a:xfrm>
            <a:off x="10118765" y="4930140"/>
            <a:ext cx="3931920" cy="1624965"/>
          </a:xfrm>
          <a:prstGeom prst="roundRect">
            <a:avLst>
              <a:gd name="adj" fmla="val 6753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6"/>
          <p:cNvSpPr/>
          <p:nvPr/>
        </p:nvSpPr>
        <p:spPr>
          <a:xfrm>
            <a:off x="10095905" y="4930140"/>
            <a:ext cx="91440" cy="1624965"/>
          </a:xfrm>
          <a:prstGeom prst="roundRect">
            <a:avLst>
              <a:gd name="adj" fmla="val 7607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6"/>
          <p:cNvSpPr/>
          <p:nvPr/>
        </p:nvSpPr>
        <p:spPr>
          <a:xfrm>
            <a:off x="10375821" y="5118616"/>
            <a:ext cx="3177659" cy="25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Atividade Não Permitida</a:t>
            </a:r>
            <a:endParaRPr sz="1600" b="0" i="0" u="none" strike="noStrike" cap="none"/>
          </a:p>
        </p:txBody>
      </p:sp>
      <p:sp>
        <p:nvSpPr>
          <p:cNvPr id="191" name="Google Shape;191;p26"/>
          <p:cNvSpPr/>
          <p:nvPr/>
        </p:nvSpPr>
        <p:spPr>
          <a:xfrm>
            <a:off x="10375821" y="5449848"/>
            <a:ext cx="3486388" cy="687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Sua ocupação deve estar na </a:t>
            </a:r>
            <a:r>
              <a:rPr lang="en-US" sz="1300" b="0" i="0" u="sng" strike="noStrike" cap="none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lista de atividades permitidas</a:t>
            </a: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 Algumas profissões regulamentadas não se encaixam.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579239" y="1239322"/>
            <a:ext cx="7985522" cy="1034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1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250"/>
              <a:buFont typeface="Unbounded"/>
              <a:buNone/>
            </a:pPr>
            <a:r>
              <a:rPr lang="en-US" sz="32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Benefícios de ser MEI: Muito além do papel</a:t>
            </a:r>
            <a:endParaRPr sz="3250" b="0" i="0" u="none" strike="noStrike" cap="none"/>
          </a:p>
        </p:txBody>
      </p:sp>
      <p:sp>
        <p:nvSpPr>
          <p:cNvPr id="199" name="Google Shape;199;p27"/>
          <p:cNvSpPr/>
          <p:nvPr/>
        </p:nvSpPr>
        <p:spPr>
          <a:xfrm>
            <a:off x="579239" y="2455069"/>
            <a:ext cx="7985522" cy="28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6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Por que a formalização abre portas para o seu negócio.</a:t>
            </a:r>
            <a:endParaRPr sz="1600" b="0" i="0" u="none" strike="noStrike" cap="none"/>
          </a:p>
        </p:txBody>
      </p:sp>
      <p:sp>
        <p:nvSpPr>
          <p:cNvPr id="200" name="Google Shape;200;p27"/>
          <p:cNvSpPr/>
          <p:nvPr/>
        </p:nvSpPr>
        <p:spPr>
          <a:xfrm>
            <a:off x="579239" y="2877264"/>
            <a:ext cx="3932396" cy="2239923"/>
          </a:xfrm>
          <a:prstGeom prst="roundRect">
            <a:avLst>
              <a:gd name="adj" fmla="val 310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7"/>
          <p:cNvSpPr/>
          <p:nvPr/>
        </p:nvSpPr>
        <p:spPr>
          <a:xfrm>
            <a:off x="752356" y="3050381"/>
            <a:ext cx="496491" cy="496491"/>
          </a:xfrm>
          <a:prstGeom prst="roundRect">
            <a:avLst>
              <a:gd name="adj" fmla="val 1841541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2" name="Google Shape;202;p2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8921" y="3186827"/>
            <a:ext cx="223361" cy="22336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7"/>
          <p:cNvSpPr/>
          <p:nvPr/>
        </p:nvSpPr>
        <p:spPr>
          <a:xfrm>
            <a:off x="752356" y="3667601"/>
            <a:ext cx="3586163" cy="517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Emissão de Nota Fiscal (NF-e)</a:t>
            </a:r>
            <a:endParaRPr sz="1600" b="0" i="0" u="none" strike="noStrike" cap="none"/>
          </a:p>
        </p:txBody>
      </p:sp>
      <p:sp>
        <p:nvSpPr>
          <p:cNvPr id="204" name="Google Shape;204;p27"/>
          <p:cNvSpPr/>
          <p:nvPr/>
        </p:nvSpPr>
        <p:spPr>
          <a:xfrm>
            <a:off x="752356" y="4257199"/>
            <a:ext cx="3586163" cy="68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Essencial para vender para outras empresas e participar de licitações públicas, expandindo seu alcance no mercado.</a:t>
            </a:r>
            <a:endParaRPr sz="1300" b="0" i="0" u="none" strike="noStrike" cap="none"/>
          </a:p>
        </p:txBody>
      </p:sp>
      <p:sp>
        <p:nvSpPr>
          <p:cNvPr id="205" name="Google Shape;205;p27"/>
          <p:cNvSpPr/>
          <p:nvPr/>
        </p:nvSpPr>
        <p:spPr>
          <a:xfrm>
            <a:off x="4632365" y="2877264"/>
            <a:ext cx="3932396" cy="2239923"/>
          </a:xfrm>
          <a:prstGeom prst="roundRect">
            <a:avLst>
              <a:gd name="adj" fmla="val 310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7"/>
          <p:cNvSpPr/>
          <p:nvPr/>
        </p:nvSpPr>
        <p:spPr>
          <a:xfrm>
            <a:off x="4805482" y="3050381"/>
            <a:ext cx="496491" cy="496491"/>
          </a:xfrm>
          <a:prstGeom prst="roundRect">
            <a:avLst>
              <a:gd name="adj" fmla="val 1841541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2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2046" y="3186827"/>
            <a:ext cx="223361" cy="22336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/>
          <p:nvPr/>
        </p:nvSpPr>
        <p:spPr>
          <a:xfrm>
            <a:off x="4805482" y="3667601"/>
            <a:ext cx="3581043" cy="258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Acesso a Crédito Facilitado</a:t>
            </a:r>
            <a:endParaRPr sz="1600" b="0" i="0" u="none" strike="noStrike" cap="none"/>
          </a:p>
        </p:txBody>
      </p:sp>
      <p:sp>
        <p:nvSpPr>
          <p:cNvPr id="209" name="Google Shape;209;p27"/>
          <p:cNvSpPr/>
          <p:nvPr/>
        </p:nvSpPr>
        <p:spPr>
          <a:xfrm>
            <a:off x="4805482" y="3998595"/>
            <a:ext cx="3586163" cy="915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Bancos oferecem linhas de empréstimo e financiamentos com juros bem menores, impulsionando o crescimento da sua empresa.</a:t>
            </a:r>
            <a:endParaRPr sz="1300" b="0" i="0" u="none" strike="noStrike" cap="none"/>
          </a:p>
        </p:txBody>
      </p:sp>
      <p:sp>
        <p:nvSpPr>
          <p:cNvPr id="210" name="Google Shape;210;p27"/>
          <p:cNvSpPr/>
          <p:nvPr/>
        </p:nvSpPr>
        <p:spPr>
          <a:xfrm>
            <a:off x="579239" y="5237917"/>
            <a:ext cx="7985522" cy="1752362"/>
          </a:xfrm>
          <a:prstGeom prst="roundRect">
            <a:avLst>
              <a:gd name="adj" fmla="val 3967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752356" y="5411033"/>
            <a:ext cx="496491" cy="496491"/>
          </a:xfrm>
          <a:prstGeom prst="roundRect">
            <a:avLst>
              <a:gd name="adj" fmla="val 1841541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" name="Google Shape;212;p2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921" y="5547479"/>
            <a:ext cx="223361" cy="22336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7"/>
          <p:cNvSpPr/>
          <p:nvPr/>
        </p:nvSpPr>
        <p:spPr>
          <a:xfrm>
            <a:off x="752356" y="6028253"/>
            <a:ext cx="3172182" cy="258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Conta Bancária Jurídica</a:t>
            </a:r>
            <a:endParaRPr sz="1600" b="0" i="0" u="none" strike="noStrike" cap="none"/>
          </a:p>
        </p:txBody>
      </p:sp>
      <p:sp>
        <p:nvSpPr>
          <p:cNvPr id="214" name="Google Shape;214;p27"/>
          <p:cNvSpPr/>
          <p:nvPr/>
        </p:nvSpPr>
        <p:spPr>
          <a:xfrm>
            <a:off x="752356" y="6359247"/>
            <a:ext cx="7639288" cy="457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Facilidade para separar suas finanças pessoais das empresariais, garantindo maior controle e profissionalismo.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/>
          <p:nvPr/>
        </p:nvSpPr>
        <p:spPr>
          <a:xfrm>
            <a:off x="858679" y="1013936"/>
            <a:ext cx="10229493" cy="58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02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650"/>
              <a:buFont typeface="Unbounded"/>
              <a:buNone/>
            </a:pPr>
            <a:r>
              <a:rPr lang="en-US" sz="3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Menos Burocracia, Mais Resultado</a:t>
            </a:r>
            <a:endParaRPr sz="3650" b="0" i="0" u="none" strike="noStrike" cap="none"/>
          </a:p>
        </p:txBody>
      </p:sp>
      <p:sp>
        <p:nvSpPr>
          <p:cNvPr id="221" name="Google Shape;221;p28"/>
          <p:cNvSpPr/>
          <p:nvPr/>
        </p:nvSpPr>
        <p:spPr>
          <a:xfrm>
            <a:off x="858679" y="1907500"/>
            <a:ext cx="12913043" cy="34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722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00"/>
              <a:buFont typeface="Open Sans"/>
              <a:buNone/>
            </a:pPr>
            <a:r>
              <a:rPr lang="en-US" sz="18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Como funciona o pagamento de impostos simplificado.</a:t>
            </a:r>
            <a:endParaRPr sz="1800" b="0" i="0" u="none" strike="noStrike" cap="none"/>
          </a:p>
        </p:txBody>
      </p:sp>
      <p:sp>
        <p:nvSpPr>
          <p:cNvPr id="222" name="Google Shape;222;p28"/>
          <p:cNvSpPr/>
          <p:nvPr/>
        </p:nvSpPr>
        <p:spPr>
          <a:xfrm>
            <a:off x="858679" y="2422565"/>
            <a:ext cx="4201478" cy="2875478"/>
          </a:xfrm>
          <a:prstGeom prst="roundRect">
            <a:avLst>
              <a:gd name="adj" fmla="val 27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1053346" y="2617232"/>
            <a:ext cx="561380" cy="561380"/>
          </a:xfrm>
          <a:prstGeom prst="roundRect">
            <a:avLst>
              <a:gd name="adj" fmla="val 16286803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4" name="Google Shape;224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7770" y="2771537"/>
            <a:ext cx="252532" cy="25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8"/>
          <p:cNvSpPr/>
          <p:nvPr/>
        </p:nvSpPr>
        <p:spPr>
          <a:xfrm>
            <a:off x="1053346" y="3332917"/>
            <a:ext cx="3812143" cy="58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00"/>
              <a:buFont typeface="Unbounded"/>
              <a:buNone/>
            </a:pPr>
            <a:r>
              <a:rPr lang="en-US" sz="1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Impostos Unificados (DAS)</a:t>
            </a:r>
            <a:endParaRPr sz="1800" b="0" i="0" u="none" strike="noStrike" cap="none"/>
          </a:p>
        </p:txBody>
      </p:sp>
      <p:sp>
        <p:nvSpPr>
          <p:cNvPr id="226" name="Google Shape;226;p28"/>
          <p:cNvSpPr/>
          <p:nvPr/>
        </p:nvSpPr>
        <p:spPr>
          <a:xfrm>
            <a:off x="1053346" y="4010382"/>
            <a:ext cx="3812143" cy="1092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27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Em vez de várias guias, você paga todos os seus impostos em um único boleto, o Documento de Arrecadação do Simples Nacional (DAS).</a:t>
            </a:r>
            <a:endParaRPr sz="1450" b="0" i="0" u="none" strike="noStrike" cap="none"/>
          </a:p>
        </p:txBody>
      </p:sp>
      <p:sp>
        <p:nvSpPr>
          <p:cNvPr id="227" name="Google Shape;227;p28"/>
          <p:cNvSpPr/>
          <p:nvPr/>
        </p:nvSpPr>
        <p:spPr>
          <a:xfrm>
            <a:off x="5214461" y="2422565"/>
            <a:ext cx="4201478" cy="2875478"/>
          </a:xfrm>
          <a:prstGeom prst="roundRect">
            <a:avLst>
              <a:gd name="adj" fmla="val 27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8"/>
          <p:cNvSpPr/>
          <p:nvPr/>
        </p:nvSpPr>
        <p:spPr>
          <a:xfrm>
            <a:off x="5409128" y="2617232"/>
            <a:ext cx="561380" cy="561380"/>
          </a:xfrm>
          <a:prstGeom prst="roundRect">
            <a:avLst>
              <a:gd name="adj" fmla="val 16286803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p2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3553" y="2771537"/>
            <a:ext cx="252532" cy="25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8"/>
          <p:cNvSpPr/>
          <p:nvPr/>
        </p:nvSpPr>
        <p:spPr>
          <a:xfrm>
            <a:off x="5409128" y="3332917"/>
            <a:ext cx="2528530" cy="29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00"/>
              <a:buFont typeface="Unbounded"/>
              <a:buNone/>
            </a:pPr>
            <a:r>
              <a:rPr lang="en-US" sz="1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Valor Baixo e Fixo</a:t>
            </a:r>
            <a:endParaRPr sz="1800" b="0" i="0" u="none" strike="noStrike" cap="none"/>
          </a:p>
        </p:txBody>
      </p:sp>
      <p:sp>
        <p:nvSpPr>
          <p:cNvPr id="231" name="Google Shape;231;p28"/>
          <p:cNvSpPr/>
          <p:nvPr/>
        </p:nvSpPr>
        <p:spPr>
          <a:xfrm>
            <a:off x="5409128" y="3717965"/>
            <a:ext cx="3812143" cy="1092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27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custo mensal é reduzido e não sofre alterações com o seu faturamento, desde que você permaneça dentro do limite anual estabelecido para o MEI.</a:t>
            </a:r>
            <a:endParaRPr sz="1450" b="0" i="0" u="none" strike="noStrike" cap="none"/>
          </a:p>
        </p:txBody>
      </p:sp>
      <p:sp>
        <p:nvSpPr>
          <p:cNvPr id="232" name="Google Shape;232;p28"/>
          <p:cNvSpPr/>
          <p:nvPr/>
        </p:nvSpPr>
        <p:spPr>
          <a:xfrm>
            <a:off x="9570244" y="2422565"/>
            <a:ext cx="4201478" cy="2875478"/>
          </a:xfrm>
          <a:prstGeom prst="roundRect">
            <a:avLst>
              <a:gd name="adj" fmla="val 27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8"/>
          <p:cNvSpPr/>
          <p:nvPr/>
        </p:nvSpPr>
        <p:spPr>
          <a:xfrm>
            <a:off x="9764911" y="2617232"/>
            <a:ext cx="561380" cy="561380"/>
          </a:xfrm>
          <a:prstGeom prst="roundRect">
            <a:avLst>
              <a:gd name="adj" fmla="val 16286803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2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19335" y="2771537"/>
            <a:ext cx="252532" cy="25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8"/>
          <p:cNvSpPr/>
          <p:nvPr/>
        </p:nvSpPr>
        <p:spPr>
          <a:xfrm>
            <a:off x="9764911" y="3332917"/>
            <a:ext cx="3812143" cy="584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00"/>
              <a:buFont typeface="Unbounded"/>
              <a:buNone/>
            </a:pPr>
            <a:r>
              <a:rPr lang="en-US" sz="1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Isenção de Tributos Federais</a:t>
            </a:r>
            <a:endParaRPr sz="1800" b="0" i="0" u="none" strike="noStrike" cap="none"/>
          </a:p>
        </p:txBody>
      </p:sp>
      <p:sp>
        <p:nvSpPr>
          <p:cNvPr id="236" name="Google Shape;236;p28"/>
          <p:cNvSpPr/>
          <p:nvPr/>
        </p:nvSpPr>
        <p:spPr>
          <a:xfrm>
            <a:off x="9764911" y="4010382"/>
            <a:ext cx="3812143" cy="1092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27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Como MEI, você é isento de diversos impostos federais importantes, como IRPJ, PIS, Cofins, IPI e CSLL, aliviando sua carga tributária.</a:t>
            </a:r>
            <a:endParaRPr sz="1450" b="0" i="0" u="none" strike="noStrike" cap="none"/>
          </a:p>
        </p:txBody>
      </p:sp>
      <p:sp>
        <p:nvSpPr>
          <p:cNvPr id="237" name="Google Shape;237;p28"/>
          <p:cNvSpPr/>
          <p:nvPr/>
        </p:nvSpPr>
        <p:spPr>
          <a:xfrm>
            <a:off x="858679" y="5452348"/>
            <a:ext cx="12913043" cy="1763316"/>
          </a:xfrm>
          <a:prstGeom prst="roundRect">
            <a:avLst>
              <a:gd name="adj" fmla="val 4458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8"/>
          <p:cNvSpPr/>
          <p:nvPr/>
        </p:nvSpPr>
        <p:spPr>
          <a:xfrm>
            <a:off x="1053346" y="5647015"/>
            <a:ext cx="561380" cy="561380"/>
          </a:xfrm>
          <a:prstGeom prst="roundRect">
            <a:avLst>
              <a:gd name="adj" fmla="val 16286803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9" name="Google Shape;239;p2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07770" y="5801320"/>
            <a:ext cx="252532" cy="25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8"/>
          <p:cNvSpPr/>
          <p:nvPr/>
        </p:nvSpPr>
        <p:spPr>
          <a:xfrm>
            <a:off x="1053346" y="6362700"/>
            <a:ext cx="3845719" cy="29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00"/>
              <a:buFont typeface="Unbounded"/>
              <a:buNone/>
            </a:pPr>
            <a:r>
              <a:rPr lang="en-US" sz="1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Excelente Custo-Benefício</a:t>
            </a:r>
            <a:endParaRPr sz="1800" b="0" i="0" u="none" strike="noStrike" cap="none"/>
          </a:p>
        </p:txBody>
      </p:sp>
      <p:sp>
        <p:nvSpPr>
          <p:cNvPr id="241" name="Google Shape;241;p28"/>
          <p:cNvSpPr/>
          <p:nvPr/>
        </p:nvSpPr>
        <p:spPr>
          <a:xfrm>
            <a:off x="1053346" y="6747748"/>
            <a:ext cx="12523708" cy="27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827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É a maneira mais acessível e vantajosa de formalizar e manter uma empresa legalizada no Brasil, com segurança jurídica e acesso a benefícios.</a:t>
            </a:r>
            <a:endParaRPr sz="1450" b="0" i="0" u="none" strike="noStrike" cap="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9"/>
          <p:cNvSpPr/>
          <p:nvPr/>
        </p:nvSpPr>
        <p:spPr>
          <a:xfrm>
            <a:off x="507325" y="1639491"/>
            <a:ext cx="8129349" cy="906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5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850"/>
              <a:buFont typeface="Unbounded"/>
              <a:buNone/>
            </a:pPr>
            <a:r>
              <a:rPr lang="en-US" sz="2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Proteção Previdenciária: Você não está sozinho</a:t>
            </a:r>
            <a:endParaRPr sz="2850" b="0" i="0" u="none" strike="noStrike" cap="none"/>
          </a:p>
        </p:txBody>
      </p:sp>
      <p:sp>
        <p:nvSpPr>
          <p:cNvPr id="249" name="Google Shape;249;p29"/>
          <p:cNvSpPr/>
          <p:nvPr/>
        </p:nvSpPr>
        <p:spPr>
          <a:xfrm>
            <a:off x="507325" y="2684502"/>
            <a:ext cx="8129349" cy="18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Open Sans"/>
              <a:buNone/>
            </a:pPr>
            <a:r>
              <a:rPr lang="en-US" sz="11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Como o MEI garante seus direitos junto ao INSS.</a:t>
            </a:r>
            <a:endParaRPr sz="1100" b="0" i="0" u="none" strike="noStrike" cap="none"/>
          </a:p>
        </p:txBody>
      </p:sp>
      <p:sp>
        <p:nvSpPr>
          <p:cNvPr id="250" name="Google Shape;250;p29"/>
          <p:cNvSpPr/>
          <p:nvPr/>
        </p:nvSpPr>
        <p:spPr>
          <a:xfrm>
            <a:off x="507325" y="3051020"/>
            <a:ext cx="8129349" cy="25718"/>
          </a:xfrm>
          <a:prstGeom prst="rect">
            <a:avLst/>
          </a:prstGeom>
          <a:solidFill>
            <a:srgbClr val="333F70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9"/>
          <p:cNvSpPr/>
          <p:nvPr/>
        </p:nvSpPr>
        <p:spPr>
          <a:xfrm>
            <a:off x="507325" y="3180874"/>
            <a:ext cx="8129349" cy="1074658"/>
          </a:xfrm>
          <a:prstGeom prst="roundRect">
            <a:avLst>
              <a:gd name="adj" fmla="val 5665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"/>
          <p:cNvSpPr/>
          <p:nvPr/>
        </p:nvSpPr>
        <p:spPr>
          <a:xfrm>
            <a:off x="522565" y="3196114"/>
            <a:ext cx="8098869" cy="144899"/>
          </a:xfrm>
          <a:prstGeom prst="roundRect">
            <a:avLst>
              <a:gd name="adj" fmla="val 29395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9"/>
          <p:cNvSpPr/>
          <p:nvPr/>
        </p:nvSpPr>
        <p:spPr>
          <a:xfrm>
            <a:off x="667464" y="3433643"/>
            <a:ext cx="2845356" cy="22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Unbounded"/>
              <a:buNone/>
            </a:pPr>
            <a:r>
              <a:rPr lang="en-US" sz="1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Aposentadoria por Idade</a:t>
            </a:r>
            <a:endParaRPr sz="1400" b="0" i="0" u="none" strike="noStrike" cap="none"/>
          </a:p>
        </p:txBody>
      </p:sp>
      <p:sp>
        <p:nvSpPr>
          <p:cNvPr id="254" name="Google Shape;254;p29"/>
          <p:cNvSpPr/>
          <p:nvPr/>
        </p:nvSpPr>
        <p:spPr>
          <a:xfrm>
            <a:off x="667464" y="3715583"/>
            <a:ext cx="7809071" cy="37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Open Sans"/>
              <a:buNone/>
            </a:pPr>
            <a:r>
              <a:rPr lang="en-US" sz="11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Garantia de um futuro mais tranquilo após o tempo de contribuição. No INSS, a aposentadoria por idade exige idade mínima de 62 anos para mulheres e 65 anos para homens, além de 15 anos de contribuição.</a:t>
            </a:r>
            <a:endParaRPr sz="1100" b="0" i="0" u="none" strike="noStrike" cap="none"/>
          </a:p>
        </p:txBody>
      </p:sp>
      <p:sp>
        <p:nvSpPr>
          <p:cNvPr id="255" name="Google Shape;255;p29"/>
          <p:cNvSpPr/>
          <p:nvPr/>
        </p:nvSpPr>
        <p:spPr>
          <a:xfrm>
            <a:off x="724733" y="4348162"/>
            <a:ext cx="7911941" cy="1074658"/>
          </a:xfrm>
          <a:prstGeom prst="roundRect">
            <a:avLst>
              <a:gd name="adj" fmla="val 5665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9"/>
          <p:cNvSpPr/>
          <p:nvPr/>
        </p:nvSpPr>
        <p:spPr>
          <a:xfrm>
            <a:off x="739973" y="4363403"/>
            <a:ext cx="7881461" cy="144899"/>
          </a:xfrm>
          <a:prstGeom prst="roundRect">
            <a:avLst>
              <a:gd name="adj" fmla="val 29395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9"/>
          <p:cNvSpPr/>
          <p:nvPr/>
        </p:nvSpPr>
        <p:spPr>
          <a:xfrm>
            <a:off x="884873" y="4600932"/>
            <a:ext cx="1811893" cy="22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Unbounded"/>
              <a:buNone/>
            </a:pPr>
            <a:r>
              <a:rPr lang="en-US" sz="1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Auxílio-Doença</a:t>
            </a:r>
            <a:endParaRPr sz="1400" b="0" i="0" u="none" strike="noStrike" cap="none"/>
          </a:p>
        </p:txBody>
      </p:sp>
      <p:sp>
        <p:nvSpPr>
          <p:cNvPr id="258" name="Google Shape;258;p29"/>
          <p:cNvSpPr/>
          <p:nvPr/>
        </p:nvSpPr>
        <p:spPr>
          <a:xfrm>
            <a:off x="884873" y="4882872"/>
            <a:ext cx="7591663" cy="37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Open Sans"/>
              <a:buNone/>
            </a:pPr>
            <a:r>
              <a:rPr lang="en-US" sz="11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Proteção financeira durante o afastamento por saúde ou acidente, ajudando a manter sua estabilidade enquanto você se recupera. A duração do benefício varia conforme o tempo necessário para a recuperação.</a:t>
            </a:r>
            <a:endParaRPr sz="1100" b="0" i="0" u="none" strike="noStrike" cap="none"/>
          </a:p>
        </p:txBody>
      </p:sp>
      <p:sp>
        <p:nvSpPr>
          <p:cNvPr id="259" name="Google Shape;259;p29"/>
          <p:cNvSpPr/>
          <p:nvPr/>
        </p:nvSpPr>
        <p:spPr>
          <a:xfrm>
            <a:off x="942142" y="5515451"/>
            <a:ext cx="7694533" cy="1074658"/>
          </a:xfrm>
          <a:prstGeom prst="roundRect">
            <a:avLst>
              <a:gd name="adj" fmla="val 5665"/>
            </a:avLst>
          </a:prstGeom>
          <a:solidFill>
            <a:srgbClr val="FFFFFF"/>
          </a:solidFill>
          <a:ln w="152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9"/>
          <p:cNvSpPr/>
          <p:nvPr/>
        </p:nvSpPr>
        <p:spPr>
          <a:xfrm>
            <a:off x="957382" y="5530691"/>
            <a:ext cx="7664053" cy="144899"/>
          </a:xfrm>
          <a:prstGeom prst="roundRect">
            <a:avLst>
              <a:gd name="adj" fmla="val 29395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9"/>
          <p:cNvSpPr/>
          <p:nvPr/>
        </p:nvSpPr>
        <p:spPr>
          <a:xfrm>
            <a:off x="1102281" y="5768221"/>
            <a:ext cx="2223016" cy="226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Unbounded"/>
              <a:buNone/>
            </a:pPr>
            <a:r>
              <a:rPr lang="en-US" sz="1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Segurança Familiar</a:t>
            </a:r>
            <a:endParaRPr sz="1400" b="0" i="0" u="none" strike="noStrike" cap="none"/>
          </a:p>
        </p:txBody>
      </p:sp>
      <p:sp>
        <p:nvSpPr>
          <p:cNvPr id="262" name="Google Shape;262;p29"/>
          <p:cNvSpPr/>
          <p:nvPr/>
        </p:nvSpPr>
        <p:spPr>
          <a:xfrm>
            <a:off x="1102281" y="6050161"/>
            <a:ext cx="7374255" cy="37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1818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0"/>
              <a:buFont typeface="Open Sans"/>
              <a:buNone/>
            </a:pPr>
            <a:r>
              <a:rPr lang="en-US" sz="11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Direito à pensão por morte para cônjuge e filhos menores de idade, assegurando amparo financeiro à família em um momento delicado.</a:t>
            </a:r>
            <a:endParaRPr sz="1100" b="0" i="0" u="none" strike="noStrike"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0"/>
          <p:cNvSpPr/>
          <p:nvPr/>
        </p:nvSpPr>
        <p:spPr>
          <a:xfrm>
            <a:off x="6026944" y="1608892"/>
            <a:ext cx="1632704" cy="258723"/>
          </a:xfrm>
          <a:prstGeom prst="roundRect">
            <a:avLst>
              <a:gd name="adj" fmla="val 20060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0"/>
          <p:cNvSpPr/>
          <p:nvPr/>
        </p:nvSpPr>
        <p:spPr>
          <a:xfrm>
            <a:off x="6119574" y="1655207"/>
            <a:ext cx="1447443" cy="166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950"/>
              <a:buFont typeface="Open Sans"/>
              <a:buNone/>
            </a:pPr>
            <a:r>
              <a:rPr lang="en-US" sz="9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BENEFÍCIOS ESPECÍFICOS</a:t>
            </a:r>
            <a:endParaRPr sz="950" b="0" i="0" u="none" strike="noStrike" cap="none"/>
          </a:p>
        </p:txBody>
      </p:sp>
      <p:sp>
        <p:nvSpPr>
          <p:cNvPr id="271" name="Google Shape;271;p30"/>
          <p:cNvSpPr/>
          <p:nvPr/>
        </p:nvSpPr>
        <p:spPr>
          <a:xfrm>
            <a:off x="6026944" y="1909643"/>
            <a:ext cx="6516886" cy="48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000"/>
              <a:buFont typeface="Unbounded"/>
              <a:buNone/>
            </a:pPr>
            <a:r>
              <a:rPr lang="en-US" sz="30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Direitos Especiais e Prazos</a:t>
            </a:r>
            <a:endParaRPr sz="3000" b="0" i="0" u="none" strike="noStrike" cap="none"/>
          </a:p>
        </p:txBody>
      </p:sp>
      <p:sp>
        <p:nvSpPr>
          <p:cNvPr id="272" name="Google Shape;272;p30"/>
          <p:cNvSpPr/>
          <p:nvPr/>
        </p:nvSpPr>
        <p:spPr>
          <a:xfrm>
            <a:off x="6026944" y="2549962"/>
            <a:ext cx="8062913" cy="20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Entendendo o Salário-Maternidade e as regras.</a:t>
            </a:r>
            <a:endParaRPr sz="1200" b="0" i="0" u="none" strike="noStrike" cap="none"/>
          </a:p>
        </p:txBody>
      </p:sp>
      <p:sp>
        <p:nvSpPr>
          <p:cNvPr id="273" name="Google Shape;273;p30"/>
          <p:cNvSpPr/>
          <p:nvPr/>
        </p:nvSpPr>
        <p:spPr>
          <a:xfrm>
            <a:off x="6026944" y="2875836"/>
            <a:ext cx="3978831" cy="2027515"/>
          </a:xfrm>
          <a:prstGeom prst="roundRect">
            <a:avLst>
              <a:gd name="adj" fmla="val 3200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0"/>
          <p:cNvSpPr/>
          <p:nvPr/>
        </p:nvSpPr>
        <p:spPr>
          <a:xfrm>
            <a:off x="6188988" y="3037880"/>
            <a:ext cx="463272" cy="463272"/>
          </a:xfrm>
          <a:prstGeom prst="roundRect">
            <a:avLst>
              <a:gd name="adj" fmla="val 1973589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3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16385" y="3165277"/>
            <a:ext cx="208478" cy="208478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0"/>
          <p:cNvSpPr/>
          <p:nvPr/>
        </p:nvSpPr>
        <p:spPr>
          <a:xfrm>
            <a:off x="6188988" y="3606284"/>
            <a:ext cx="2523530" cy="24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Salário-Maternidade</a:t>
            </a:r>
            <a:endParaRPr sz="1500" b="0" i="0" u="none" strike="noStrike" cap="none"/>
          </a:p>
        </p:txBody>
      </p:sp>
      <p:sp>
        <p:nvSpPr>
          <p:cNvPr id="277" name="Google Shape;277;p30"/>
          <p:cNvSpPr/>
          <p:nvPr/>
        </p:nvSpPr>
        <p:spPr>
          <a:xfrm>
            <a:off x="6188988" y="3910727"/>
            <a:ext cx="3654743" cy="83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Um benefício essencial para as empreendedoras que decidem ter filhos ou adotar, garantindo suporte financeiro durante um período tão importante.</a:t>
            </a:r>
            <a:endParaRPr sz="1200" b="0" i="0" u="none" strike="noStrike" cap="none"/>
          </a:p>
        </p:txBody>
      </p:sp>
      <p:sp>
        <p:nvSpPr>
          <p:cNvPr id="278" name="Google Shape;278;p30"/>
          <p:cNvSpPr/>
          <p:nvPr/>
        </p:nvSpPr>
        <p:spPr>
          <a:xfrm>
            <a:off x="10110907" y="2875836"/>
            <a:ext cx="3978950" cy="2027515"/>
          </a:xfrm>
          <a:prstGeom prst="roundRect">
            <a:avLst>
              <a:gd name="adj" fmla="val 3200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0"/>
          <p:cNvSpPr/>
          <p:nvPr/>
        </p:nvSpPr>
        <p:spPr>
          <a:xfrm>
            <a:off x="10272951" y="3037880"/>
            <a:ext cx="463272" cy="463272"/>
          </a:xfrm>
          <a:prstGeom prst="roundRect">
            <a:avLst>
              <a:gd name="adj" fmla="val 1973589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0" name="Google Shape;280;p3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0348" y="3165277"/>
            <a:ext cx="208478" cy="208478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0"/>
          <p:cNvSpPr/>
          <p:nvPr/>
        </p:nvSpPr>
        <p:spPr>
          <a:xfrm>
            <a:off x="10272951" y="3606284"/>
            <a:ext cx="3063597" cy="24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Carência para Benefícios</a:t>
            </a:r>
            <a:endParaRPr sz="1500" b="0" i="0" u="none" strike="noStrike" cap="none"/>
          </a:p>
        </p:txBody>
      </p:sp>
      <p:sp>
        <p:nvSpPr>
          <p:cNvPr id="282" name="Google Shape;282;p30"/>
          <p:cNvSpPr/>
          <p:nvPr/>
        </p:nvSpPr>
        <p:spPr>
          <a:xfrm>
            <a:off x="10272951" y="3910727"/>
            <a:ext cx="3654862" cy="83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Para acessar este e outros direitos previdenciários, é fundamental estar em dia com o pagamento mensal do DAS (Documento de Arrecadação do Simples Nacional).</a:t>
            </a:r>
            <a:endParaRPr sz="1200" b="0" i="0" u="none" strike="noStrike" cap="none"/>
          </a:p>
        </p:txBody>
      </p:sp>
      <p:sp>
        <p:nvSpPr>
          <p:cNvPr id="283" name="Google Shape;283;p30"/>
          <p:cNvSpPr/>
          <p:nvPr/>
        </p:nvSpPr>
        <p:spPr>
          <a:xfrm>
            <a:off x="6026944" y="5008483"/>
            <a:ext cx="8062913" cy="1612225"/>
          </a:xfrm>
          <a:prstGeom prst="roundRect">
            <a:avLst>
              <a:gd name="adj" fmla="val 402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6188988" y="5170527"/>
            <a:ext cx="463272" cy="463272"/>
          </a:xfrm>
          <a:prstGeom prst="roundRect">
            <a:avLst>
              <a:gd name="adj" fmla="val 19735891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5" name="Google Shape;285;p3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16385" y="5297924"/>
            <a:ext cx="208478" cy="208478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/>
          <p:nvPr/>
        </p:nvSpPr>
        <p:spPr>
          <a:xfrm>
            <a:off x="6188988" y="5738932"/>
            <a:ext cx="1930718" cy="24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Unbounded"/>
              <a:buNone/>
            </a:pPr>
            <a:r>
              <a:rPr lang="en-US" sz="15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Custo Reduzido</a:t>
            </a:r>
            <a:endParaRPr sz="1500" b="0" i="0" u="none" strike="noStrike" cap="none"/>
          </a:p>
        </p:txBody>
      </p:sp>
      <p:sp>
        <p:nvSpPr>
          <p:cNvPr id="287" name="Google Shape;287;p30"/>
          <p:cNvSpPr/>
          <p:nvPr/>
        </p:nvSpPr>
        <p:spPr>
          <a:xfrm>
            <a:off x="6188988" y="6043374"/>
            <a:ext cx="7738824" cy="41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Toda essa proteção é garantida com uma alíquota de apenas 5% do salário mínimo, inclusa no boleto mensal do MEI, tornando-o muito acessível.</a:t>
            </a:r>
            <a:endParaRPr sz="1200" b="0" i="0" u="none" strike="noStrike" cap="non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1"/>
          <p:cNvSpPr/>
          <p:nvPr/>
        </p:nvSpPr>
        <p:spPr>
          <a:xfrm>
            <a:off x="1482923" y="616982"/>
            <a:ext cx="11664553" cy="235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SzPts val="1300"/>
              <a:buFont typeface="Arial"/>
              <a:buNone/>
            </a:pPr>
            <a:endParaRPr sz="1300" b="0" i="0" u="none" strike="noStrike" cap="none"/>
          </a:p>
        </p:txBody>
      </p:sp>
      <p:sp>
        <p:nvSpPr>
          <p:cNvPr id="294" name="Google Shape;294;p31"/>
          <p:cNvSpPr/>
          <p:nvPr/>
        </p:nvSpPr>
        <p:spPr>
          <a:xfrm>
            <a:off x="1482923" y="978932"/>
            <a:ext cx="6791325" cy="528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75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300"/>
              <a:buFont typeface="Unbounded"/>
              <a:buNone/>
            </a:pPr>
            <a:r>
              <a:rPr lang="en-US" sz="33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Etapas para Abrir um MEI</a:t>
            </a:r>
            <a:endParaRPr sz="3300" b="0" i="0" u="none" strike="noStrike" cap="none"/>
          </a:p>
        </p:txBody>
      </p:sp>
      <p:sp>
        <p:nvSpPr>
          <p:cNvPr id="295" name="Google Shape;295;p31"/>
          <p:cNvSpPr/>
          <p:nvPr/>
        </p:nvSpPr>
        <p:spPr>
          <a:xfrm>
            <a:off x="1482923" y="1696164"/>
            <a:ext cx="11664553" cy="47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Formalizar-se como Microempreendedor Individual é mais simples do que parece. Veja como funciona cada etapa do cadastro no Portal do Empreendedor.</a:t>
            </a:r>
            <a:endParaRPr sz="1300" b="0" i="0" u="none" strike="noStrike" cap="none"/>
          </a:p>
        </p:txBody>
      </p:sp>
      <p:pic>
        <p:nvPicPr>
          <p:cNvPr id="296" name="Google Shape;296;p3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923" y="2309813"/>
            <a:ext cx="11664553" cy="503836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1"/>
          <p:cNvSpPr/>
          <p:nvPr/>
        </p:nvSpPr>
        <p:spPr>
          <a:xfrm>
            <a:off x="4266428" y="5510719"/>
            <a:ext cx="1731953" cy="63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Preencher dados</a:t>
            </a:r>
            <a:endParaRPr sz="1950" b="0" i="0" u="none" strike="noStrike" cap="none"/>
          </a:p>
        </p:txBody>
      </p:sp>
      <p:sp>
        <p:nvSpPr>
          <p:cNvPr id="298" name="Google Shape;298;p31"/>
          <p:cNvSpPr/>
          <p:nvPr/>
        </p:nvSpPr>
        <p:spPr>
          <a:xfrm>
            <a:off x="4266428" y="6231329"/>
            <a:ext cx="1731953" cy="6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96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Informar dados pessoais e contato</a:t>
            </a:r>
            <a:endParaRPr sz="1550" b="0" i="0" u="none" strike="noStrike" cap="none"/>
          </a:p>
        </p:txBody>
      </p:sp>
      <p:sp>
        <p:nvSpPr>
          <p:cNvPr id="299" name="Google Shape;299;p31"/>
          <p:cNvSpPr/>
          <p:nvPr/>
        </p:nvSpPr>
        <p:spPr>
          <a:xfrm>
            <a:off x="8713639" y="5195276"/>
            <a:ext cx="1731953" cy="9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Assinar declarações</a:t>
            </a:r>
            <a:endParaRPr sz="1950" b="0" i="0" u="none" strike="noStrike" cap="none"/>
          </a:p>
        </p:txBody>
      </p:sp>
      <p:sp>
        <p:nvSpPr>
          <p:cNvPr id="300" name="Google Shape;300;p31"/>
          <p:cNvSpPr/>
          <p:nvPr/>
        </p:nvSpPr>
        <p:spPr>
          <a:xfrm>
            <a:off x="8713639" y="6231329"/>
            <a:ext cx="1731953" cy="6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96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Confirmar e validar as declarações</a:t>
            </a:r>
            <a:endParaRPr sz="1550" b="0" i="0" u="none" strike="noStrike" cap="none"/>
          </a:p>
        </p:txBody>
      </p:sp>
      <p:sp>
        <p:nvSpPr>
          <p:cNvPr id="301" name="Google Shape;301;p31"/>
          <p:cNvSpPr/>
          <p:nvPr/>
        </p:nvSpPr>
        <p:spPr>
          <a:xfrm>
            <a:off x="2048343" y="2764443"/>
            <a:ext cx="1731954" cy="63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Acessar o Portal</a:t>
            </a:r>
            <a:endParaRPr sz="1950" b="0" i="0" u="none" strike="noStrike" cap="none"/>
          </a:p>
        </p:txBody>
      </p:sp>
      <p:sp>
        <p:nvSpPr>
          <p:cNvPr id="302" name="Google Shape;302;p31"/>
          <p:cNvSpPr/>
          <p:nvPr/>
        </p:nvSpPr>
        <p:spPr>
          <a:xfrm>
            <a:off x="2048343" y="3485053"/>
            <a:ext cx="1731954" cy="4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96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Entrar no Portal do Empreendedor</a:t>
            </a:r>
            <a:endParaRPr sz="1550" b="0" i="0" u="none" strike="noStrike" cap="none"/>
          </a:p>
        </p:txBody>
      </p:sp>
      <p:sp>
        <p:nvSpPr>
          <p:cNvPr id="303" name="Google Shape;303;p31"/>
          <p:cNvSpPr/>
          <p:nvPr/>
        </p:nvSpPr>
        <p:spPr>
          <a:xfrm>
            <a:off x="10865657" y="2764443"/>
            <a:ext cx="1731953" cy="63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Receber CCMEI</a:t>
            </a:r>
            <a:endParaRPr sz="1950" b="0" i="0" u="none" strike="noStrike" cap="none"/>
          </a:p>
        </p:txBody>
      </p:sp>
      <p:sp>
        <p:nvSpPr>
          <p:cNvPr id="304" name="Google Shape;304;p31"/>
          <p:cNvSpPr/>
          <p:nvPr/>
        </p:nvSpPr>
        <p:spPr>
          <a:xfrm>
            <a:off x="10865657" y="3485053"/>
            <a:ext cx="1731953" cy="66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96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Emitir o comprovante oficial</a:t>
            </a:r>
            <a:endParaRPr sz="1550" b="0" i="0" u="none" strike="noStrike" cap="none"/>
          </a:p>
        </p:txBody>
      </p:sp>
      <p:sp>
        <p:nvSpPr>
          <p:cNvPr id="305" name="Google Shape;305;p31"/>
          <p:cNvSpPr/>
          <p:nvPr/>
        </p:nvSpPr>
        <p:spPr>
          <a:xfrm>
            <a:off x="6517635" y="2764443"/>
            <a:ext cx="1731953" cy="63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50"/>
              <a:buFont typeface="Unbounded"/>
              <a:buNone/>
            </a:pPr>
            <a:r>
              <a:rPr lang="en-US" sz="19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Escolher CNAE</a:t>
            </a:r>
            <a:endParaRPr sz="1950" b="0" i="0" u="none" strike="noStrike" cap="none"/>
          </a:p>
        </p:txBody>
      </p:sp>
      <p:sp>
        <p:nvSpPr>
          <p:cNvPr id="306" name="Google Shape;306;p31"/>
          <p:cNvSpPr/>
          <p:nvPr/>
        </p:nvSpPr>
        <p:spPr>
          <a:xfrm>
            <a:off x="6517635" y="3485053"/>
            <a:ext cx="1731953" cy="4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967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Selecionar a atividade principal</a:t>
            </a:r>
            <a:endParaRPr sz="1550" b="0" i="0" u="none" strike="noStrike" cap="none"/>
          </a:p>
        </p:txBody>
      </p:sp>
      <p:sp>
        <p:nvSpPr>
          <p:cNvPr id="307" name="Google Shape;307;p31"/>
          <p:cNvSpPr/>
          <p:nvPr/>
        </p:nvSpPr>
        <p:spPr>
          <a:xfrm>
            <a:off x="1482923" y="7489865"/>
            <a:ext cx="11664553" cy="235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Todo o processo é feito </a:t>
            </a:r>
            <a:r>
              <a:rPr lang="en-US" sz="13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100% online</a:t>
            </a: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de forma gratuita, pelo portal oficial do governo federal.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2"/>
          <p:cNvSpPr/>
          <p:nvPr/>
        </p:nvSpPr>
        <p:spPr>
          <a:xfrm>
            <a:off x="1591747" y="490061"/>
            <a:ext cx="2073593" cy="25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Etapa 1</a:t>
            </a:r>
            <a:endParaRPr sz="1600" b="0" i="0" u="none" strike="noStrike" cap="none"/>
          </a:p>
        </p:txBody>
      </p:sp>
      <p:sp>
        <p:nvSpPr>
          <p:cNvPr id="314" name="Google Shape;314;p32"/>
          <p:cNvSpPr/>
          <p:nvPr/>
        </p:nvSpPr>
        <p:spPr>
          <a:xfrm>
            <a:off x="1591747" y="797719"/>
            <a:ext cx="8808125" cy="51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1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250"/>
              <a:buFont typeface="Unbounded"/>
              <a:buNone/>
            </a:pPr>
            <a:r>
              <a:rPr lang="en-US" sz="32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Acesse o Portal do Empreendedor</a:t>
            </a:r>
            <a:endParaRPr sz="3250" b="0" i="0" u="none" strike="noStrike" cap="none"/>
          </a:p>
        </p:txBody>
      </p:sp>
      <p:sp>
        <p:nvSpPr>
          <p:cNvPr id="315" name="Google Shape;315;p32"/>
          <p:cNvSpPr/>
          <p:nvPr/>
        </p:nvSpPr>
        <p:spPr>
          <a:xfrm>
            <a:off x="1591747" y="3271242"/>
            <a:ext cx="3743325" cy="45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cadastro é feito </a:t>
            </a:r>
            <a:r>
              <a:rPr lang="en-US" sz="13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gratuitamente</a:t>
            </a: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no portal oficial do governo:</a:t>
            </a:r>
            <a:endParaRPr sz="1300" b="0" i="0" u="none" strike="noStrike" cap="none"/>
          </a:p>
        </p:txBody>
      </p:sp>
      <p:sp>
        <p:nvSpPr>
          <p:cNvPr id="316" name="Google Shape;316;p32"/>
          <p:cNvSpPr/>
          <p:nvPr/>
        </p:nvSpPr>
        <p:spPr>
          <a:xfrm>
            <a:off x="1591747" y="3867031"/>
            <a:ext cx="3743325" cy="1273493"/>
          </a:xfrm>
          <a:prstGeom prst="roundRect">
            <a:avLst>
              <a:gd name="adj" fmla="val 5471"/>
            </a:avLst>
          </a:prstGeom>
          <a:solidFill>
            <a:srgbClr val="C1F1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3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7601" y="4104442"/>
            <a:ext cx="207288" cy="16585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2"/>
          <p:cNvSpPr/>
          <p:nvPr/>
        </p:nvSpPr>
        <p:spPr>
          <a:xfrm>
            <a:off x="2130743" y="4029789"/>
            <a:ext cx="3038475" cy="91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gov.br/empreendedor</a:t>
            </a:r>
            <a:r>
              <a:rPr lang="en-US"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— Clique em "Quero ser MEI" e depois em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"Formalize-se"</a:t>
            </a:r>
            <a:r>
              <a:rPr lang="en-US"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para iniciar o processo de formalização.</a:t>
            </a:r>
            <a:endParaRPr sz="1300" b="0" i="0" u="none" strike="noStrike" cap="none"/>
          </a:p>
        </p:txBody>
      </p:sp>
      <p:sp>
        <p:nvSpPr>
          <p:cNvPr id="319" name="Google Shape;319;p32"/>
          <p:cNvSpPr/>
          <p:nvPr/>
        </p:nvSpPr>
        <p:spPr>
          <a:xfrm>
            <a:off x="1591747" y="5276969"/>
            <a:ext cx="3743325" cy="689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portal reúne todos os serviços do MEI em um só lugar: emissão de comprovante, pagamento do DAS, envio de declaração e muito mais.</a:t>
            </a:r>
            <a:endParaRPr sz="1300" b="0" i="0" u="none" strike="noStrike" cap="none"/>
          </a:p>
        </p:txBody>
      </p:sp>
      <p:pic>
        <p:nvPicPr>
          <p:cNvPr id="320" name="Google Shape;320;p3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7266" y="1634371"/>
            <a:ext cx="7298769" cy="3484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7266" y="5255181"/>
            <a:ext cx="7298769" cy="2347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3"/>
          <p:cNvSpPr/>
          <p:nvPr/>
        </p:nvSpPr>
        <p:spPr>
          <a:xfrm>
            <a:off x="1316950" y="972383"/>
            <a:ext cx="2173248" cy="27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Etapa 2</a:t>
            </a:r>
            <a:endParaRPr sz="1700" b="0" i="0" u="none" strike="noStrike" cap="none"/>
          </a:p>
        </p:txBody>
      </p:sp>
      <p:sp>
        <p:nvSpPr>
          <p:cNvPr id="328" name="Google Shape;328;p33"/>
          <p:cNvSpPr/>
          <p:nvPr/>
        </p:nvSpPr>
        <p:spPr>
          <a:xfrm>
            <a:off x="1316950" y="1297186"/>
            <a:ext cx="8493919" cy="543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400"/>
              <a:buFont typeface="Unbounded"/>
              <a:buNone/>
            </a:pPr>
            <a:r>
              <a:rPr lang="en-US" sz="3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Preencha seus Dados Pessoais</a:t>
            </a:r>
            <a:endParaRPr sz="3400" b="0" i="0" u="none" strike="noStrike" cap="none"/>
          </a:p>
        </p:txBody>
      </p:sp>
      <p:pic>
        <p:nvPicPr>
          <p:cNvPr id="329" name="Google Shape;329;p3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6950" y="2333149"/>
            <a:ext cx="6394847" cy="463105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3"/>
          <p:cNvSpPr/>
          <p:nvPr/>
        </p:nvSpPr>
        <p:spPr>
          <a:xfrm>
            <a:off x="10018990" y="2160151"/>
            <a:ext cx="3302079" cy="614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117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Separe os documentos antes de começar:</a:t>
            </a:r>
            <a:endParaRPr sz="1700" b="0" i="0" u="none" strike="noStrike" cap="none"/>
          </a:p>
        </p:txBody>
      </p:sp>
      <p:sp>
        <p:nvSpPr>
          <p:cNvPr id="331" name="Google Shape;331;p33"/>
          <p:cNvSpPr/>
          <p:nvPr/>
        </p:nvSpPr>
        <p:spPr>
          <a:xfrm>
            <a:off x="10018990" y="2924175"/>
            <a:ext cx="3302079" cy="1305520"/>
          </a:xfrm>
          <a:prstGeom prst="roundRect">
            <a:avLst>
              <a:gd name="adj" fmla="val 5593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3"/>
          <p:cNvSpPr/>
          <p:nvPr/>
        </p:nvSpPr>
        <p:spPr>
          <a:xfrm>
            <a:off x="10200442" y="3105626"/>
            <a:ext cx="2187893" cy="27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Dados Pessoais</a:t>
            </a:r>
            <a:endParaRPr sz="1700" b="0" i="0" u="none" strike="noStrike" cap="none"/>
          </a:p>
        </p:txBody>
      </p:sp>
      <p:sp>
        <p:nvSpPr>
          <p:cNvPr id="333" name="Google Shape;333;p33"/>
          <p:cNvSpPr/>
          <p:nvPr/>
        </p:nvSpPr>
        <p:spPr>
          <a:xfrm>
            <a:off x="10200442" y="3510439"/>
            <a:ext cx="2939177" cy="53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CPF, RG ou CNH</a:t>
            </a:r>
            <a:endParaRPr sz="1350" b="0" i="0" u="none" strike="noStrike" cap="none"/>
          </a:p>
          <a:p>
            <a:pPr marL="342900" marR="0" lvl="0" indent="-34290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Data de nascimento</a:t>
            </a:r>
            <a:endParaRPr sz="1350" b="0" i="0" u="none" strike="noStrike" cap="none"/>
          </a:p>
        </p:txBody>
      </p:sp>
      <p:sp>
        <p:nvSpPr>
          <p:cNvPr id="334" name="Google Shape;334;p33"/>
          <p:cNvSpPr/>
          <p:nvPr/>
        </p:nvSpPr>
        <p:spPr>
          <a:xfrm>
            <a:off x="10018990" y="4362926"/>
            <a:ext cx="3302079" cy="1013341"/>
          </a:xfrm>
          <a:prstGeom prst="roundRect">
            <a:avLst>
              <a:gd name="adj" fmla="val 7206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3"/>
          <p:cNvSpPr/>
          <p:nvPr/>
        </p:nvSpPr>
        <p:spPr>
          <a:xfrm>
            <a:off x="10200442" y="4544378"/>
            <a:ext cx="2173248" cy="27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Conta gov.br</a:t>
            </a:r>
            <a:endParaRPr sz="1700" b="0" i="0" u="none" strike="noStrike" cap="none"/>
          </a:p>
        </p:txBody>
      </p:sp>
      <p:sp>
        <p:nvSpPr>
          <p:cNvPr id="336" name="Google Shape;336;p33"/>
          <p:cNvSpPr/>
          <p:nvPr/>
        </p:nvSpPr>
        <p:spPr>
          <a:xfrm>
            <a:off x="10200442" y="4949190"/>
            <a:ext cx="2939177" cy="24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Prata</a:t>
            </a: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ou </a:t>
            </a:r>
            <a:r>
              <a:rPr lang="en-US" sz="13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Ouro</a:t>
            </a: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350" b="0" i="0" u="none" strike="noStrike" cap="none"/>
          </a:p>
        </p:txBody>
      </p:sp>
      <p:sp>
        <p:nvSpPr>
          <p:cNvPr id="337" name="Google Shape;337;p33"/>
          <p:cNvSpPr/>
          <p:nvPr/>
        </p:nvSpPr>
        <p:spPr>
          <a:xfrm>
            <a:off x="10018990" y="5509498"/>
            <a:ext cx="3302079" cy="1597700"/>
          </a:xfrm>
          <a:prstGeom prst="roundRect">
            <a:avLst>
              <a:gd name="adj" fmla="val 4570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3"/>
          <p:cNvSpPr/>
          <p:nvPr/>
        </p:nvSpPr>
        <p:spPr>
          <a:xfrm>
            <a:off x="10200442" y="5690949"/>
            <a:ext cx="2475428" cy="271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Dados do Negócio</a:t>
            </a:r>
            <a:endParaRPr sz="1700" b="0" i="0" u="none" strike="noStrike" cap="none"/>
          </a:p>
        </p:txBody>
      </p:sp>
      <p:sp>
        <p:nvSpPr>
          <p:cNvPr id="339" name="Google Shape;339;p33"/>
          <p:cNvSpPr/>
          <p:nvPr/>
        </p:nvSpPr>
        <p:spPr>
          <a:xfrm>
            <a:off x="10200442" y="6095762"/>
            <a:ext cx="2939177" cy="82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Endereço</a:t>
            </a:r>
            <a:endParaRPr sz="1350" b="0" i="0" u="none" strike="noStrike" cap="none"/>
          </a:p>
          <a:p>
            <a:pPr marL="342900" marR="0" lvl="0" indent="-34290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Telefone e e-mail</a:t>
            </a:r>
            <a:endParaRPr sz="1350" b="0" i="0" u="none" strike="noStrike" cap="none"/>
          </a:p>
          <a:p>
            <a:pPr marL="342900" marR="0" lvl="0" indent="-34290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Char char="•"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CNAE</a:t>
            </a:r>
            <a:endParaRPr sz="1350" b="0" i="0" u="none" strike="noStrike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/>
          <p:nvPr/>
        </p:nvSpPr>
        <p:spPr>
          <a:xfrm>
            <a:off x="681514" y="1092875"/>
            <a:ext cx="2434114" cy="30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00"/>
              <a:buFont typeface="Unbounded"/>
              <a:buNone/>
            </a:pPr>
            <a:r>
              <a:rPr lang="en-US" sz="19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Etapa 3</a:t>
            </a:r>
            <a:endParaRPr sz="1900" b="0" i="0" u="none" strike="noStrike" cap="none"/>
          </a:p>
        </p:txBody>
      </p:sp>
      <p:sp>
        <p:nvSpPr>
          <p:cNvPr id="346" name="Google Shape;346;p34"/>
          <p:cNvSpPr/>
          <p:nvPr/>
        </p:nvSpPr>
        <p:spPr>
          <a:xfrm>
            <a:off x="681514" y="1463873"/>
            <a:ext cx="9889331" cy="608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800"/>
              <a:buFont typeface="Unbounded"/>
              <a:buNone/>
            </a:pPr>
            <a:r>
              <a:rPr lang="en-US" sz="3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Escolha sua Atividade — o CNAE</a:t>
            </a:r>
            <a:endParaRPr sz="3800" b="0" i="0" u="none" strike="noStrike" cap="none"/>
          </a:p>
        </p:txBody>
      </p:sp>
      <p:sp>
        <p:nvSpPr>
          <p:cNvPr id="347" name="Google Shape;347;p34"/>
          <p:cNvSpPr/>
          <p:nvPr/>
        </p:nvSpPr>
        <p:spPr>
          <a:xfrm>
            <a:off x="681514" y="2490311"/>
            <a:ext cx="2474357" cy="30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68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900"/>
              <a:buFont typeface="Unbounded"/>
              <a:buNone/>
            </a:pPr>
            <a:r>
              <a:rPr lang="en-US" sz="19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 que é o CNAE?</a:t>
            </a:r>
            <a:endParaRPr sz="1900" b="0" i="0" u="none" strike="noStrike" cap="none"/>
          </a:p>
        </p:txBody>
      </p:sp>
      <p:sp>
        <p:nvSpPr>
          <p:cNvPr id="348" name="Google Shape;348;p34"/>
          <p:cNvSpPr/>
          <p:nvPr/>
        </p:nvSpPr>
        <p:spPr>
          <a:xfrm>
            <a:off x="681514" y="2961680"/>
            <a:ext cx="4334708" cy="11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Open Sans"/>
              <a:buNone/>
            </a:pPr>
            <a:r>
              <a:rPr lang="en-US" sz="15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CNAE = Classificação Nacional de Atividades Econômicas.</a:t>
            </a:r>
            <a:r>
              <a:rPr lang="en-US" sz="15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É o código que define oficialmente </a:t>
            </a:r>
            <a:r>
              <a:rPr lang="en-US" sz="15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que a sua empresa faz</a:t>
            </a:r>
            <a:r>
              <a:rPr lang="en-US" sz="15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perante o governo.</a:t>
            </a:r>
            <a:endParaRPr sz="1500" b="0" i="0" u="none" strike="noStrike" cap="none"/>
          </a:p>
        </p:txBody>
      </p:sp>
      <p:sp>
        <p:nvSpPr>
          <p:cNvPr id="349" name="Google Shape;349;p34"/>
          <p:cNvSpPr/>
          <p:nvPr/>
        </p:nvSpPr>
        <p:spPr>
          <a:xfrm>
            <a:off x="681514" y="4270296"/>
            <a:ext cx="4334708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Escolher o CNAE correto é essencial: ele determina quais serviços você pode prestar e influencia suas obrigações fiscais.</a:t>
            </a:r>
            <a:endParaRPr sz="1500" b="0" i="0" u="none" strike="noStrike" cap="none"/>
          </a:p>
        </p:txBody>
      </p:sp>
      <p:sp>
        <p:nvSpPr>
          <p:cNvPr id="350" name="Google Shape;350;p34"/>
          <p:cNvSpPr/>
          <p:nvPr/>
        </p:nvSpPr>
        <p:spPr>
          <a:xfrm>
            <a:off x="681514" y="5326975"/>
            <a:ext cx="4334708" cy="1621631"/>
          </a:xfrm>
          <a:prstGeom prst="roundRect">
            <a:avLst>
              <a:gd name="adj" fmla="val 5044"/>
            </a:avLst>
          </a:prstGeom>
          <a:solidFill>
            <a:srgbClr val="C1F1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1" name="Google Shape;351;p3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6181" y="5620822"/>
            <a:ext cx="243364" cy="19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/>
          <p:nvPr/>
        </p:nvSpPr>
        <p:spPr>
          <a:xfrm>
            <a:off x="1314212" y="5542717"/>
            <a:ext cx="3507343" cy="11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Open Sans"/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Você pode incluir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 atividade principal</a:t>
            </a: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até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 atividades secundárias</a:t>
            </a:r>
            <a:r>
              <a:rPr lang="en-US" sz="1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— ideal para quem atua em mais de uma área.</a:t>
            </a:r>
            <a:endParaRPr sz="1500" b="0" i="0" u="none" strike="noStrike" cap="none"/>
          </a:p>
        </p:txBody>
      </p:sp>
      <p:pic>
        <p:nvPicPr>
          <p:cNvPr id="353" name="Google Shape;353;p3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8902" y="2714149"/>
            <a:ext cx="8457486" cy="403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5"/>
          <p:cNvSpPr/>
          <p:nvPr/>
        </p:nvSpPr>
        <p:spPr>
          <a:xfrm>
            <a:off x="721638" y="813792"/>
            <a:ext cx="2577584" cy="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000"/>
              <a:buFont typeface="Unbounded"/>
              <a:buNone/>
            </a:pPr>
            <a:r>
              <a:rPr lang="en-US" sz="20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Etapa 4</a:t>
            </a:r>
            <a:endParaRPr sz="2000" b="0" i="0" u="none" strike="noStrike" cap="none"/>
          </a:p>
        </p:txBody>
      </p:sp>
      <p:sp>
        <p:nvSpPr>
          <p:cNvPr id="360" name="Google Shape;360;p35"/>
          <p:cNvSpPr/>
          <p:nvPr/>
        </p:nvSpPr>
        <p:spPr>
          <a:xfrm>
            <a:off x="721638" y="1210866"/>
            <a:ext cx="7364373" cy="644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4050"/>
              <a:buFont typeface="Unbounded"/>
              <a:buNone/>
            </a:pPr>
            <a:r>
              <a:rPr lang="en-US" sz="40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Assine as Declarações</a:t>
            </a:r>
            <a:endParaRPr sz="4050" b="0" i="0" u="none" strike="noStrike" cap="none"/>
          </a:p>
        </p:txBody>
      </p:sp>
      <p:pic>
        <p:nvPicPr>
          <p:cNvPr id="361" name="Google Shape;361;p3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638" y="2347198"/>
            <a:ext cx="6440686" cy="2640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5"/>
          <p:cNvSpPr/>
          <p:nvPr/>
        </p:nvSpPr>
        <p:spPr>
          <a:xfrm>
            <a:off x="721638" y="5198983"/>
            <a:ext cx="7163395" cy="31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125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endParaRPr sz="1600" b="0" i="0" u="none" strike="noStrike" cap="none"/>
          </a:p>
        </p:txBody>
      </p:sp>
      <p:pic>
        <p:nvPicPr>
          <p:cNvPr id="363" name="Google Shape;363;p3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95573" y="2739152"/>
            <a:ext cx="4964192" cy="234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5"/>
          <p:cNvSpPr/>
          <p:nvPr/>
        </p:nvSpPr>
        <p:spPr>
          <a:xfrm>
            <a:off x="721638" y="5893475"/>
            <a:ext cx="6499860" cy="1522333"/>
          </a:xfrm>
          <a:prstGeom prst="roundRect">
            <a:avLst>
              <a:gd name="adj" fmla="val 7208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5"/>
          <p:cNvSpPr/>
          <p:nvPr/>
        </p:nvSpPr>
        <p:spPr>
          <a:xfrm>
            <a:off x="698778" y="5893475"/>
            <a:ext cx="91440" cy="1522333"/>
          </a:xfrm>
          <a:prstGeom prst="roundRect">
            <a:avLst>
              <a:gd name="adj" fmla="val 94715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5"/>
          <p:cNvSpPr/>
          <p:nvPr/>
        </p:nvSpPr>
        <p:spPr>
          <a:xfrm>
            <a:off x="1019175" y="6122432"/>
            <a:ext cx="2577584" cy="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000"/>
              <a:buFont typeface="Unbounded"/>
              <a:buNone/>
            </a:pPr>
            <a:r>
              <a:rPr lang="en-US" sz="20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Declarações</a:t>
            </a:r>
            <a:endParaRPr sz="2000" b="0" i="0" u="none" strike="noStrike" cap="none"/>
          </a:p>
        </p:txBody>
      </p:sp>
      <p:sp>
        <p:nvSpPr>
          <p:cNvPr id="367" name="Google Shape;367;p35"/>
          <p:cNvSpPr/>
          <p:nvPr/>
        </p:nvSpPr>
        <p:spPr>
          <a:xfrm>
            <a:off x="1019175" y="6557010"/>
            <a:ext cx="5973366" cy="62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1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Declaração de Desimpedimento, Opção pelo Simples Nacional e Enquadramento como MEI.</a:t>
            </a:r>
            <a:endParaRPr sz="1600" b="0" i="0" u="none" strike="noStrike" cap="none"/>
          </a:p>
        </p:txBody>
      </p:sp>
      <p:sp>
        <p:nvSpPr>
          <p:cNvPr id="368" name="Google Shape;368;p35"/>
          <p:cNvSpPr/>
          <p:nvPr/>
        </p:nvSpPr>
        <p:spPr>
          <a:xfrm>
            <a:off x="7408902" y="5893475"/>
            <a:ext cx="6499860" cy="1522333"/>
          </a:xfrm>
          <a:prstGeom prst="roundRect">
            <a:avLst>
              <a:gd name="adj" fmla="val 7208"/>
            </a:avLst>
          </a:prstGeom>
          <a:solidFill>
            <a:srgbClr val="FFFFFF"/>
          </a:solidFill>
          <a:ln w="22850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35"/>
          <p:cNvSpPr/>
          <p:nvPr/>
        </p:nvSpPr>
        <p:spPr>
          <a:xfrm>
            <a:off x="7386042" y="5893475"/>
            <a:ext cx="91440" cy="1522333"/>
          </a:xfrm>
          <a:prstGeom prst="roundRect">
            <a:avLst>
              <a:gd name="adj" fmla="val 94715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35"/>
          <p:cNvSpPr/>
          <p:nvPr/>
        </p:nvSpPr>
        <p:spPr>
          <a:xfrm>
            <a:off x="7706439" y="6122432"/>
            <a:ext cx="5968841" cy="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000"/>
              <a:buFont typeface="Unbounded"/>
              <a:buNone/>
            </a:pPr>
            <a:r>
              <a:rPr lang="en-US" sz="20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Termo de Ciência e Responsabilidade</a:t>
            </a:r>
            <a:endParaRPr sz="2000" b="0" i="0" u="none" strike="noStrike" cap="none"/>
          </a:p>
        </p:txBody>
      </p:sp>
      <p:sp>
        <p:nvSpPr>
          <p:cNvPr id="371" name="Google Shape;371;p35"/>
          <p:cNvSpPr/>
          <p:nvPr/>
        </p:nvSpPr>
        <p:spPr>
          <a:xfrm>
            <a:off x="7706439" y="6557010"/>
            <a:ext cx="5973366" cy="62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31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Open Sans"/>
              <a:buNone/>
            </a:pPr>
            <a:r>
              <a:rPr lang="en-US" sz="16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Dispensa de Alvará e Licença de Funcionamento — garante que você opera dentro das normas legais.</a:t>
            </a:r>
            <a:endParaRPr sz="1600" b="0" i="0" u="none" strike="noStrike" cap="non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6"/>
          <p:cNvSpPr/>
          <p:nvPr/>
        </p:nvSpPr>
        <p:spPr>
          <a:xfrm>
            <a:off x="1780461" y="588764"/>
            <a:ext cx="1431965" cy="271463"/>
          </a:xfrm>
          <a:prstGeom prst="roundRect">
            <a:avLst>
              <a:gd name="adj" fmla="val 19857"/>
            </a:avLst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6"/>
          <p:cNvSpPr/>
          <p:nvPr/>
        </p:nvSpPr>
        <p:spPr>
          <a:xfrm>
            <a:off x="1876663" y="636865"/>
            <a:ext cx="1239560" cy="175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000"/>
              <a:buFont typeface="Open Sans"/>
              <a:buNone/>
            </a:pPr>
            <a:r>
              <a:rPr lang="en-US" sz="10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ETAPA 5 — PRONTO!</a:t>
            </a:r>
            <a:endParaRPr sz="1000" b="0" i="0" u="none" strike="noStrike" cap="none"/>
          </a:p>
        </p:txBody>
      </p:sp>
      <p:sp>
        <p:nvSpPr>
          <p:cNvPr id="379" name="Google Shape;379;p36"/>
          <p:cNvSpPr/>
          <p:nvPr/>
        </p:nvSpPr>
        <p:spPr>
          <a:xfrm>
            <a:off x="1780461" y="905589"/>
            <a:ext cx="6572131" cy="51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150"/>
              <a:buFont typeface="Unbounded"/>
              <a:buNone/>
            </a:pPr>
            <a:r>
              <a:rPr lang="en-US" sz="31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Seu CCMEI está Gerado </a:t>
            </a:r>
            <a:r>
              <a:rPr lang="en-US" sz="3150" b="1" i="0" u="none" strike="noStrike" cap="none">
                <a:solidFill>
                  <a:srgbClr val="000000"/>
                </a:solidFill>
                <a:latin typeface="Unbounded"/>
                <a:ea typeface="Unbounded"/>
                <a:cs typeface="Unbounded"/>
                <a:sym typeface="Unbounded"/>
              </a:rPr>
              <a:t>🎉</a:t>
            </a:r>
            <a:endParaRPr sz="3150" b="0" i="0" u="none" strike="noStrike" cap="none"/>
          </a:p>
        </p:txBody>
      </p:sp>
      <p:sp>
        <p:nvSpPr>
          <p:cNvPr id="380" name="Google Shape;380;p36"/>
          <p:cNvSpPr/>
          <p:nvPr/>
        </p:nvSpPr>
        <p:spPr>
          <a:xfrm>
            <a:off x="1780461" y="1592342"/>
            <a:ext cx="1106947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709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Open Sans"/>
              <a:buNone/>
            </a:pP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Ao concluir o processo, o sistema gera automaticamente o </a:t>
            </a:r>
            <a:r>
              <a:rPr lang="en-US" sz="155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Certificado da Condição de Microempreendedor Individual (CCMEI)</a:t>
            </a:r>
            <a:r>
              <a:rPr lang="en-US" sz="15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— o documento oficial de abertura da sua empresa.</a:t>
            </a:r>
            <a:endParaRPr sz="1550" b="0" i="0" u="none" strike="noStrike" cap="none"/>
          </a:p>
        </p:txBody>
      </p:sp>
      <p:pic>
        <p:nvPicPr>
          <p:cNvPr id="381" name="Google Shape;381;p3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0461" y="2395299"/>
            <a:ext cx="4675703" cy="511790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6"/>
          <p:cNvSpPr/>
          <p:nvPr/>
        </p:nvSpPr>
        <p:spPr>
          <a:xfrm>
            <a:off x="7747635" y="2395299"/>
            <a:ext cx="5109805" cy="773430"/>
          </a:xfrm>
          <a:prstGeom prst="roundRect">
            <a:avLst>
              <a:gd name="adj" fmla="val 8712"/>
            </a:avLst>
          </a:prstGeom>
          <a:solidFill>
            <a:srgbClr val="C1F1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3" name="Google Shape;383;p3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8012" y="2622947"/>
            <a:ext cx="200501" cy="160377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6"/>
          <p:cNvSpPr/>
          <p:nvPr/>
        </p:nvSpPr>
        <p:spPr>
          <a:xfrm>
            <a:off x="8268891" y="2548652"/>
            <a:ext cx="4428173" cy="43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Open Sans"/>
              <a:buNone/>
            </a:pPr>
            <a:r>
              <a:rPr lang="en-US" sz="125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Guarde o CCMEI com cuidado — ele é essencial para abrir conta PJ, emitir notas fiscais e comprovar sua formalização.</a:t>
            </a:r>
            <a:endParaRPr sz="1250" b="0" i="0" u="none" strike="noStrike" cap="none"/>
          </a:p>
        </p:txBody>
      </p:sp>
      <p:sp>
        <p:nvSpPr>
          <p:cNvPr id="385" name="Google Shape;385;p36"/>
          <p:cNvSpPr/>
          <p:nvPr/>
        </p:nvSpPr>
        <p:spPr>
          <a:xfrm>
            <a:off x="7747635" y="3536990"/>
            <a:ext cx="5109805" cy="1942981"/>
          </a:xfrm>
          <a:prstGeom prst="roundRect">
            <a:avLst>
              <a:gd name="adj" fmla="val 564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6"/>
          <p:cNvSpPr/>
          <p:nvPr/>
        </p:nvSpPr>
        <p:spPr>
          <a:xfrm>
            <a:off x="7747635" y="3514130"/>
            <a:ext cx="5109805" cy="91440"/>
          </a:xfrm>
          <a:prstGeom prst="roundRect">
            <a:avLst>
              <a:gd name="adj" fmla="val 73688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6"/>
          <p:cNvSpPr/>
          <p:nvPr/>
        </p:nvSpPr>
        <p:spPr>
          <a:xfrm>
            <a:off x="10061853" y="3296364"/>
            <a:ext cx="481251" cy="481251"/>
          </a:xfrm>
          <a:prstGeom prst="roundRect">
            <a:avLst>
              <a:gd name="adj" fmla="val 190005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6"/>
          <p:cNvSpPr/>
          <p:nvPr/>
        </p:nvSpPr>
        <p:spPr>
          <a:xfrm>
            <a:off x="7930872" y="3937992"/>
            <a:ext cx="2116098" cy="25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Unbounded"/>
              <a:buNone/>
            </a:pPr>
            <a:r>
              <a:rPr lang="en-US" sz="15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 CCMEI contém</a:t>
            </a:r>
            <a:endParaRPr sz="1550" b="0" i="0" u="none" strike="noStrike" cap="none"/>
          </a:p>
        </p:txBody>
      </p:sp>
      <p:sp>
        <p:nvSpPr>
          <p:cNvPr id="389" name="Google Shape;389;p36"/>
          <p:cNvSpPr/>
          <p:nvPr/>
        </p:nvSpPr>
        <p:spPr>
          <a:xfrm>
            <a:off x="7930872" y="4301966"/>
            <a:ext cx="4743331" cy="99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50"/>
              <a:buFont typeface="Open Sans"/>
              <a:buChar char="•"/>
            </a:pPr>
            <a:r>
              <a:rPr lang="en-US" sz="12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Nome empresarial e CNPJ</a:t>
            </a:r>
            <a:endParaRPr sz="1250" b="0" i="0" u="none" strike="noStrike" cap="none"/>
          </a:p>
          <a:p>
            <a:pPr marL="342900" marR="0" lvl="0" indent="-34290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50"/>
              <a:buFont typeface="Open Sans"/>
              <a:buChar char="•"/>
            </a:pPr>
            <a:r>
              <a:rPr lang="en-US" sz="12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Endereço comercial</a:t>
            </a:r>
            <a:endParaRPr sz="1250" b="0" i="0" u="none" strike="noStrike" cap="none"/>
          </a:p>
          <a:p>
            <a:pPr marL="342900" marR="0" lvl="0" indent="-34290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50"/>
              <a:buFont typeface="Open Sans"/>
              <a:buChar char="•"/>
            </a:pPr>
            <a:r>
              <a:rPr lang="en-US" sz="12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Atividades econômicas (CNAE)</a:t>
            </a:r>
            <a:endParaRPr sz="1250" b="0" i="0" u="none" strike="noStrike" cap="none"/>
          </a:p>
          <a:p>
            <a:pPr marL="342900" marR="0" lvl="0" indent="-34290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50"/>
              <a:buFont typeface="Open Sans"/>
              <a:buChar char="•"/>
            </a:pPr>
            <a:r>
              <a:rPr lang="en-US" sz="12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Situação cadastral ativa</a:t>
            </a:r>
            <a:endParaRPr sz="1250" b="0" i="0" u="none" strike="noStrike" cap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7"/>
          <p:cNvSpPr/>
          <p:nvPr/>
        </p:nvSpPr>
        <p:spPr>
          <a:xfrm>
            <a:off x="584002" y="1238845"/>
            <a:ext cx="7975997" cy="104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5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250"/>
              <a:buFont typeface="Unbounded"/>
              <a:buNone/>
            </a:pPr>
            <a:r>
              <a:rPr lang="en-US" sz="32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As Obrigações do MEI: Mantendo a Casa em Ordem</a:t>
            </a:r>
            <a:endParaRPr sz="3250" b="0" i="0" u="none" strike="noStrike" cap="none"/>
          </a:p>
        </p:txBody>
      </p:sp>
      <p:sp>
        <p:nvSpPr>
          <p:cNvPr id="397" name="Google Shape;397;p37"/>
          <p:cNvSpPr/>
          <p:nvPr/>
        </p:nvSpPr>
        <p:spPr>
          <a:xfrm>
            <a:off x="584002" y="2465903"/>
            <a:ext cx="7975997" cy="23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que você precisa fazer para não perder os seus benefícios.</a:t>
            </a:r>
            <a:endParaRPr sz="1300" b="0" i="0" u="none" strike="noStrike" cap="none"/>
          </a:p>
        </p:txBody>
      </p:sp>
      <p:sp>
        <p:nvSpPr>
          <p:cNvPr id="398" name="Google Shape;398;p37"/>
          <p:cNvSpPr/>
          <p:nvPr/>
        </p:nvSpPr>
        <p:spPr>
          <a:xfrm>
            <a:off x="584002" y="2835712"/>
            <a:ext cx="3926562" cy="2262307"/>
          </a:xfrm>
          <a:prstGeom prst="roundRect">
            <a:avLst>
              <a:gd name="adj" fmla="val 3098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7"/>
          <p:cNvSpPr/>
          <p:nvPr/>
        </p:nvSpPr>
        <p:spPr>
          <a:xfrm>
            <a:off x="758428" y="3010138"/>
            <a:ext cx="500539" cy="500539"/>
          </a:xfrm>
          <a:prstGeom prst="roundRect">
            <a:avLst>
              <a:gd name="adj" fmla="val 18266480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0" name="Google Shape;400;p3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6064" y="3147655"/>
            <a:ext cx="225266" cy="22526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758428" y="3633430"/>
            <a:ext cx="2525316" cy="260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Pagamento do DAS</a:t>
            </a:r>
            <a:endParaRPr sz="1600" b="0" i="0" u="none" strike="noStrike" cap="none"/>
          </a:p>
        </p:txBody>
      </p:sp>
      <p:sp>
        <p:nvSpPr>
          <p:cNvPr id="402" name="Google Shape;402;p37"/>
          <p:cNvSpPr/>
          <p:nvPr/>
        </p:nvSpPr>
        <p:spPr>
          <a:xfrm>
            <a:off x="758428" y="3967758"/>
            <a:ext cx="3577709" cy="69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boleto mensal que vence todo dia 20. Ele é obrigatório mesmo que você não fature nada no mês.</a:t>
            </a:r>
            <a:endParaRPr sz="1300" b="0" i="0" u="none" strike="noStrike" cap="none"/>
          </a:p>
        </p:txBody>
      </p:sp>
      <p:sp>
        <p:nvSpPr>
          <p:cNvPr id="403" name="Google Shape;403;p37"/>
          <p:cNvSpPr/>
          <p:nvPr/>
        </p:nvSpPr>
        <p:spPr>
          <a:xfrm>
            <a:off x="4633317" y="2835712"/>
            <a:ext cx="3926681" cy="2262307"/>
          </a:xfrm>
          <a:prstGeom prst="roundRect">
            <a:avLst>
              <a:gd name="adj" fmla="val 3098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7"/>
          <p:cNvSpPr/>
          <p:nvPr/>
        </p:nvSpPr>
        <p:spPr>
          <a:xfrm>
            <a:off x="4807744" y="3010138"/>
            <a:ext cx="500539" cy="500539"/>
          </a:xfrm>
          <a:prstGeom prst="roundRect">
            <a:avLst>
              <a:gd name="adj" fmla="val 18266480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5" name="Google Shape;405;p3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5380" y="3147655"/>
            <a:ext cx="225266" cy="225266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7"/>
          <p:cNvSpPr/>
          <p:nvPr/>
        </p:nvSpPr>
        <p:spPr>
          <a:xfrm>
            <a:off x="4807744" y="3633430"/>
            <a:ext cx="3577828" cy="521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Declaração Anual (DASN-SIMEI)</a:t>
            </a:r>
            <a:endParaRPr sz="1600" b="0" i="0" u="none" strike="noStrike" cap="none"/>
          </a:p>
        </p:txBody>
      </p:sp>
      <p:sp>
        <p:nvSpPr>
          <p:cNvPr id="407" name="Google Shape;407;p37"/>
          <p:cNvSpPr/>
          <p:nvPr/>
        </p:nvSpPr>
        <p:spPr>
          <a:xfrm>
            <a:off x="4807744" y="4228505"/>
            <a:ext cx="3577828" cy="69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Uma vez por ano (até maio), você deve informar ao Governo o total que vendeu no ano anterior. É simples e feita pela internet.</a:t>
            </a:r>
            <a:endParaRPr sz="1300" b="0" i="0" u="none" strike="noStrike" cap="none"/>
          </a:p>
        </p:txBody>
      </p:sp>
      <p:sp>
        <p:nvSpPr>
          <p:cNvPr id="408" name="Google Shape;408;p37"/>
          <p:cNvSpPr/>
          <p:nvPr/>
        </p:nvSpPr>
        <p:spPr>
          <a:xfrm>
            <a:off x="584002" y="5220772"/>
            <a:ext cx="7975997" cy="1769864"/>
          </a:xfrm>
          <a:prstGeom prst="roundRect">
            <a:avLst>
              <a:gd name="adj" fmla="val 3960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37"/>
          <p:cNvSpPr/>
          <p:nvPr/>
        </p:nvSpPr>
        <p:spPr>
          <a:xfrm>
            <a:off x="758428" y="5395198"/>
            <a:ext cx="500539" cy="500539"/>
          </a:xfrm>
          <a:prstGeom prst="roundRect">
            <a:avLst>
              <a:gd name="adj" fmla="val 18266480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0" name="Google Shape;410;p3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6064" y="5532715"/>
            <a:ext cx="225266" cy="225266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7"/>
          <p:cNvSpPr/>
          <p:nvPr/>
        </p:nvSpPr>
        <p:spPr>
          <a:xfrm>
            <a:off x="758428" y="6018490"/>
            <a:ext cx="3327559" cy="260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125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00"/>
              <a:buFont typeface="Unbounded"/>
              <a:buNone/>
            </a:pPr>
            <a:r>
              <a:rPr lang="en-US" sz="16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Controle de Faturamento</a:t>
            </a:r>
            <a:endParaRPr sz="1600" b="0" i="0" u="none" strike="noStrike" cap="none"/>
          </a:p>
        </p:txBody>
      </p:sp>
      <p:sp>
        <p:nvSpPr>
          <p:cNvPr id="412" name="Google Shape;412;p37"/>
          <p:cNvSpPr/>
          <p:nvPr/>
        </p:nvSpPr>
        <p:spPr>
          <a:xfrm>
            <a:off x="758428" y="6352818"/>
            <a:ext cx="7627144" cy="46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Manter uma planilha com tudo o que entra para garantir que não ultrapassou o limite de R$ 81 mil.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8"/>
          <p:cNvSpPr/>
          <p:nvPr/>
        </p:nvSpPr>
        <p:spPr>
          <a:xfrm>
            <a:off x="6090166" y="1088588"/>
            <a:ext cx="7936468" cy="1077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7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350"/>
              <a:buFont typeface="Unbounded"/>
              <a:buNone/>
            </a:pPr>
            <a:r>
              <a:rPr lang="en-US" sz="33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Documentação e Funcionários</a:t>
            </a:r>
            <a:endParaRPr sz="3350" b="0" i="0" u="none" strike="noStrike" cap="none"/>
          </a:p>
        </p:txBody>
      </p:sp>
      <p:sp>
        <p:nvSpPr>
          <p:cNvPr id="420" name="Google Shape;420;p38"/>
          <p:cNvSpPr/>
          <p:nvPr/>
        </p:nvSpPr>
        <p:spPr>
          <a:xfrm>
            <a:off x="6090166" y="2363391"/>
            <a:ext cx="7936468" cy="3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42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Organização é a chave para o crescimento.</a:t>
            </a:r>
            <a:endParaRPr sz="1650" b="0" i="0" u="none" strike="noStrike" cap="none"/>
          </a:p>
        </p:txBody>
      </p:sp>
      <p:pic>
        <p:nvPicPr>
          <p:cNvPr id="421" name="Google Shape;421;p3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0166" y="2814518"/>
            <a:ext cx="431244" cy="43124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8"/>
          <p:cNvSpPr/>
          <p:nvPr/>
        </p:nvSpPr>
        <p:spPr>
          <a:xfrm>
            <a:off x="6090166" y="3409712"/>
            <a:ext cx="3406735" cy="26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Notas Fiscais de Compra</a:t>
            </a:r>
            <a:endParaRPr sz="1650" b="0" i="0" u="none" strike="noStrike" cap="none"/>
          </a:p>
        </p:txBody>
      </p:sp>
      <p:sp>
        <p:nvSpPr>
          <p:cNvPr id="423" name="Google Shape;423;p38"/>
          <p:cNvSpPr/>
          <p:nvPr/>
        </p:nvSpPr>
        <p:spPr>
          <a:xfrm>
            <a:off x="6090166" y="3757851"/>
            <a:ext cx="7936468" cy="2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Guarde todas as notas de produtos ou equipamentos que você comprou para a sua empresa.</a:t>
            </a:r>
            <a:endParaRPr sz="1350" b="0" i="0" u="none" strike="noStrike" cap="none"/>
          </a:p>
        </p:txBody>
      </p:sp>
      <p:pic>
        <p:nvPicPr>
          <p:cNvPr id="424" name="Google Shape;424;p3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0166" y="4263152"/>
            <a:ext cx="431244" cy="431244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8"/>
          <p:cNvSpPr/>
          <p:nvPr/>
        </p:nvSpPr>
        <p:spPr>
          <a:xfrm>
            <a:off x="6090166" y="4858345"/>
            <a:ext cx="3367207" cy="26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Obrigações Trabalhistas</a:t>
            </a:r>
            <a:endParaRPr sz="1650" b="0" i="0" u="none" strike="noStrike" cap="none"/>
          </a:p>
        </p:txBody>
      </p:sp>
      <p:sp>
        <p:nvSpPr>
          <p:cNvPr id="426" name="Google Shape;426;p38"/>
          <p:cNvSpPr/>
          <p:nvPr/>
        </p:nvSpPr>
        <p:spPr>
          <a:xfrm>
            <a:off x="6090166" y="5206484"/>
            <a:ext cx="7936468" cy="2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Se você tiver um funcionário, precisa depositar o FGTS e fazer o recolhimento do INSS dele.</a:t>
            </a:r>
            <a:endParaRPr sz="1350" b="0" i="0" u="none" strike="noStrike" cap="none"/>
          </a:p>
        </p:txBody>
      </p:sp>
      <p:pic>
        <p:nvPicPr>
          <p:cNvPr id="427" name="Google Shape;427;p3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0166" y="5711785"/>
            <a:ext cx="431244" cy="43124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8"/>
          <p:cNvSpPr/>
          <p:nvPr/>
        </p:nvSpPr>
        <p:spPr>
          <a:xfrm>
            <a:off x="6090166" y="6306979"/>
            <a:ext cx="2289929" cy="269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Relatório Mensal</a:t>
            </a:r>
            <a:endParaRPr sz="1650" b="0" i="0" u="none" strike="noStrike" cap="none"/>
          </a:p>
        </p:txBody>
      </p:sp>
      <p:sp>
        <p:nvSpPr>
          <p:cNvPr id="429" name="Google Shape;429;p38"/>
          <p:cNvSpPr/>
          <p:nvPr/>
        </p:nvSpPr>
        <p:spPr>
          <a:xfrm>
            <a:off x="6090166" y="6655118"/>
            <a:ext cx="7936468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É recomendado preencher o formulário de receita bruta todo mês para facilitar a declaração anual.</a:t>
            </a:r>
            <a:endParaRPr sz="1350" b="0" i="0" u="none" strike="noStrike" cap="non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9"/>
          <p:cNvSpPr/>
          <p:nvPr/>
        </p:nvSpPr>
        <p:spPr>
          <a:xfrm>
            <a:off x="599956" y="1351478"/>
            <a:ext cx="7944088" cy="107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373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350"/>
              <a:buFont typeface="Unbounded"/>
              <a:buNone/>
            </a:pPr>
            <a:r>
              <a:rPr lang="en-US" sz="33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Público-Alvo: O rosto do empreendedorismo brasileiro</a:t>
            </a:r>
            <a:endParaRPr sz="3350" b="0" i="0" u="none" strike="noStrike" cap="none"/>
          </a:p>
        </p:txBody>
      </p:sp>
      <p:sp>
        <p:nvSpPr>
          <p:cNvPr id="437" name="Google Shape;437;p39"/>
          <p:cNvSpPr/>
          <p:nvPr/>
        </p:nvSpPr>
        <p:spPr>
          <a:xfrm>
            <a:off x="599956" y="2617351"/>
            <a:ext cx="7944088" cy="30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42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Open Sans"/>
              <a:buNone/>
            </a:pPr>
            <a:r>
              <a:rPr lang="en-US" sz="16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"O MEI é a porta de entrada para o sonho de crescer."</a:t>
            </a:r>
            <a:endParaRPr sz="1650" b="0" i="0" u="none" strike="noStrike" cap="none"/>
          </a:p>
        </p:txBody>
      </p:sp>
      <p:sp>
        <p:nvSpPr>
          <p:cNvPr id="438" name="Google Shape;438;p39"/>
          <p:cNvSpPr/>
          <p:nvPr/>
        </p:nvSpPr>
        <p:spPr>
          <a:xfrm>
            <a:off x="599956" y="3064073"/>
            <a:ext cx="3907274" cy="2096572"/>
          </a:xfrm>
          <a:prstGeom prst="roundRect">
            <a:avLst>
              <a:gd name="adj" fmla="val 34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9"/>
          <p:cNvSpPr/>
          <p:nvPr/>
        </p:nvSpPr>
        <p:spPr>
          <a:xfrm>
            <a:off x="778907" y="3243024"/>
            <a:ext cx="514231" cy="514231"/>
          </a:xfrm>
          <a:prstGeom prst="roundRect">
            <a:avLst>
              <a:gd name="adj" fmla="val 17780114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0" name="Google Shape;440;p3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0353" y="3384471"/>
            <a:ext cx="231338" cy="231338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9"/>
          <p:cNvSpPr/>
          <p:nvPr/>
        </p:nvSpPr>
        <p:spPr>
          <a:xfrm>
            <a:off x="778907" y="3886795"/>
            <a:ext cx="3549372" cy="53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Autônomos e Prestadores de Serviços</a:t>
            </a:r>
            <a:endParaRPr sz="1650" b="0" i="0" u="none" strike="noStrike" cap="none"/>
          </a:p>
        </p:txBody>
      </p:sp>
      <p:sp>
        <p:nvSpPr>
          <p:cNvPr id="442" name="Google Shape;442;p39"/>
          <p:cNvSpPr/>
          <p:nvPr/>
        </p:nvSpPr>
        <p:spPr>
          <a:xfrm>
            <a:off x="778907" y="4500205"/>
            <a:ext cx="3549372" cy="48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Manicure, pedreiro, fotógrafo, programador.</a:t>
            </a:r>
            <a:endParaRPr sz="1300" b="0" i="0" u="none" strike="noStrike" cap="none"/>
          </a:p>
        </p:txBody>
      </p:sp>
      <p:sp>
        <p:nvSpPr>
          <p:cNvPr id="443" name="Google Shape;443;p39"/>
          <p:cNvSpPr/>
          <p:nvPr/>
        </p:nvSpPr>
        <p:spPr>
          <a:xfrm>
            <a:off x="4636770" y="3064073"/>
            <a:ext cx="3907274" cy="2096572"/>
          </a:xfrm>
          <a:prstGeom prst="roundRect">
            <a:avLst>
              <a:gd name="adj" fmla="val 34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39"/>
          <p:cNvSpPr/>
          <p:nvPr/>
        </p:nvSpPr>
        <p:spPr>
          <a:xfrm>
            <a:off x="4815721" y="3243024"/>
            <a:ext cx="514231" cy="514231"/>
          </a:xfrm>
          <a:prstGeom prst="roundRect">
            <a:avLst>
              <a:gd name="adj" fmla="val 17780114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5" name="Google Shape;445;p3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7167" y="3384471"/>
            <a:ext cx="231338" cy="231338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9"/>
          <p:cNvSpPr/>
          <p:nvPr/>
        </p:nvSpPr>
        <p:spPr>
          <a:xfrm>
            <a:off x="4815721" y="3886795"/>
            <a:ext cx="2142768" cy="26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Vendedores</a:t>
            </a:r>
            <a:endParaRPr sz="1650" b="0" i="0" u="none" strike="noStrike" cap="none"/>
          </a:p>
        </p:txBody>
      </p:sp>
      <p:sp>
        <p:nvSpPr>
          <p:cNvPr id="447" name="Google Shape;447;p39"/>
          <p:cNvSpPr/>
          <p:nvPr/>
        </p:nvSpPr>
        <p:spPr>
          <a:xfrm>
            <a:off x="4815721" y="4232315"/>
            <a:ext cx="3549372" cy="48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Quem vende produtos em feiras, lojas online ou de porta em porta.</a:t>
            </a:r>
            <a:endParaRPr sz="1300" b="0" i="0" u="none" strike="noStrike" cap="none"/>
          </a:p>
        </p:txBody>
      </p:sp>
      <p:sp>
        <p:nvSpPr>
          <p:cNvPr id="448" name="Google Shape;448;p39"/>
          <p:cNvSpPr/>
          <p:nvPr/>
        </p:nvSpPr>
        <p:spPr>
          <a:xfrm>
            <a:off x="599956" y="5290185"/>
            <a:ext cx="7944088" cy="1587937"/>
          </a:xfrm>
          <a:prstGeom prst="roundRect">
            <a:avLst>
              <a:gd name="adj" fmla="val 4534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39"/>
          <p:cNvSpPr/>
          <p:nvPr/>
        </p:nvSpPr>
        <p:spPr>
          <a:xfrm>
            <a:off x="778907" y="5469136"/>
            <a:ext cx="514231" cy="514231"/>
          </a:xfrm>
          <a:prstGeom prst="roundRect">
            <a:avLst>
              <a:gd name="adj" fmla="val 17780114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0" name="Google Shape;450;p3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0353" y="5610582"/>
            <a:ext cx="231338" cy="231338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9"/>
          <p:cNvSpPr/>
          <p:nvPr/>
        </p:nvSpPr>
        <p:spPr>
          <a:xfrm>
            <a:off x="778907" y="6112907"/>
            <a:ext cx="2142768" cy="26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650"/>
              <a:buFont typeface="Unbounded"/>
              <a:buNone/>
            </a:pPr>
            <a:r>
              <a:rPr lang="en-US" sz="16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Micro-negócios</a:t>
            </a:r>
            <a:endParaRPr sz="1650" b="0" i="0" u="none" strike="noStrike" cap="none"/>
          </a:p>
        </p:txBody>
      </p:sp>
      <p:sp>
        <p:nvSpPr>
          <p:cNvPr id="452" name="Google Shape;452;p39"/>
          <p:cNvSpPr/>
          <p:nvPr/>
        </p:nvSpPr>
        <p:spPr>
          <a:xfrm>
            <a:off x="778907" y="6458426"/>
            <a:ext cx="7586186" cy="24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2307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00"/>
              <a:buFont typeface="Open Sans"/>
              <a:buNone/>
            </a:pPr>
            <a:r>
              <a:rPr lang="en-US" sz="13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Pequenos produtores e artesãos que buscam expansão.</a:t>
            </a:r>
            <a:endParaRPr sz="1300" b="0" i="0" u="none" strike="noStrike" cap="non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4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0"/>
          <p:cNvSpPr/>
          <p:nvPr/>
        </p:nvSpPr>
        <p:spPr>
          <a:xfrm>
            <a:off x="612338" y="1182053"/>
            <a:ext cx="7919323" cy="109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400"/>
              <a:buFont typeface="Unbounded"/>
              <a:buNone/>
            </a:pPr>
            <a:r>
              <a:rPr lang="en-US" sz="3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Conclusão: Formalizar é o melhor caminho</a:t>
            </a:r>
            <a:endParaRPr sz="3400" b="0" i="0" u="none" strike="noStrike" cap="none"/>
          </a:p>
        </p:txBody>
      </p:sp>
      <p:sp>
        <p:nvSpPr>
          <p:cNvPr id="460" name="Google Shape;460;p40"/>
          <p:cNvSpPr/>
          <p:nvPr/>
        </p:nvSpPr>
        <p:spPr>
          <a:xfrm>
            <a:off x="612338" y="2477929"/>
            <a:ext cx="7919323" cy="30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1176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Open Sans"/>
              <a:buNone/>
            </a:pPr>
            <a:r>
              <a:rPr lang="en-US" sz="17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O MEI não é apenas um imposto, é um investimento no seu futuro.</a:t>
            </a:r>
            <a:endParaRPr sz="1700" b="0" i="0" u="none" strike="noStrike" cap="none"/>
          </a:p>
        </p:txBody>
      </p:sp>
      <p:sp>
        <p:nvSpPr>
          <p:cNvPr id="461" name="Google Shape;461;p40"/>
          <p:cNvSpPr/>
          <p:nvPr/>
        </p:nvSpPr>
        <p:spPr>
          <a:xfrm>
            <a:off x="612338" y="2939653"/>
            <a:ext cx="3892153" cy="1571506"/>
          </a:xfrm>
          <a:prstGeom prst="roundRect">
            <a:avLst>
              <a:gd name="adj" fmla="val 4677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0"/>
          <p:cNvSpPr/>
          <p:nvPr/>
        </p:nvSpPr>
        <p:spPr>
          <a:xfrm>
            <a:off x="794861" y="3122176"/>
            <a:ext cx="524828" cy="524828"/>
          </a:xfrm>
          <a:prstGeom prst="roundRect">
            <a:avLst>
              <a:gd name="adj" fmla="val 1742110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3" name="Google Shape;463;p4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9165" y="3266480"/>
            <a:ext cx="236220" cy="23622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0"/>
          <p:cNvSpPr/>
          <p:nvPr/>
        </p:nvSpPr>
        <p:spPr>
          <a:xfrm>
            <a:off x="794861" y="3781901"/>
            <a:ext cx="3527108" cy="54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Segurança Previdenciária</a:t>
            </a:r>
            <a:endParaRPr sz="1700" b="0" i="0" u="none" strike="noStrike" cap="none"/>
          </a:p>
        </p:txBody>
      </p:sp>
      <p:sp>
        <p:nvSpPr>
          <p:cNvPr id="465" name="Google Shape;465;p40"/>
          <p:cNvSpPr/>
          <p:nvPr/>
        </p:nvSpPr>
        <p:spPr>
          <a:xfrm>
            <a:off x="4639389" y="2939653"/>
            <a:ext cx="3892272" cy="1571506"/>
          </a:xfrm>
          <a:prstGeom prst="roundRect">
            <a:avLst>
              <a:gd name="adj" fmla="val 4677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40"/>
          <p:cNvSpPr/>
          <p:nvPr/>
        </p:nvSpPr>
        <p:spPr>
          <a:xfrm>
            <a:off x="4821912" y="3122176"/>
            <a:ext cx="524828" cy="524828"/>
          </a:xfrm>
          <a:prstGeom prst="roundRect">
            <a:avLst>
              <a:gd name="adj" fmla="val 1742110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7" name="Google Shape;467;p4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6216" y="3266480"/>
            <a:ext cx="236220" cy="23622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40"/>
          <p:cNvSpPr/>
          <p:nvPr/>
        </p:nvSpPr>
        <p:spPr>
          <a:xfrm>
            <a:off x="4821912" y="3781901"/>
            <a:ext cx="3517106" cy="273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Credibilidade no Mercado</a:t>
            </a:r>
            <a:endParaRPr sz="1700" b="0" i="0" u="none" strike="noStrike" cap="none"/>
          </a:p>
        </p:txBody>
      </p:sp>
      <p:sp>
        <p:nvSpPr>
          <p:cNvPr id="469" name="Google Shape;469;p40"/>
          <p:cNvSpPr/>
          <p:nvPr/>
        </p:nvSpPr>
        <p:spPr>
          <a:xfrm>
            <a:off x="612338" y="4646057"/>
            <a:ext cx="7919323" cy="1298138"/>
          </a:xfrm>
          <a:prstGeom prst="roundRect">
            <a:avLst>
              <a:gd name="adj" fmla="val 5661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40"/>
          <p:cNvSpPr/>
          <p:nvPr/>
        </p:nvSpPr>
        <p:spPr>
          <a:xfrm>
            <a:off x="794861" y="4828580"/>
            <a:ext cx="524828" cy="524828"/>
          </a:xfrm>
          <a:prstGeom prst="roundRect">
            <a:avLst>
              <a:gd name="adj" fmla="val 17421109"/>
            </a:avLst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1" name="Google Shape;471;p4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9165" y="4972883"/>
            <a:ext cx="236220" cy="23622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0"/>
          <p:cNvSpPr/>
          <p:nvPr/>
        </p:nvSpPr>
        <p:spPr>
          <a:xfrm>
            <a:off x="794861" y="5488305"/>
            <a:ext cx="2901672" cy="273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Facilidade de Crédito</a:t>
            </a:r>
            <a:endParaRPr sz="1700" b="0" i="0" u="none" strike="noStrike" cap="none"/>
          </a:p>
        </p:txBody>
      </p:sp>
      <p:sp>
        <p:nvSpPr>
          <p:cNvPr id="473" name="Google Shape;473;p40"/>
          <p:cNvSpPr/>
          <p:nvPr/>
        </p:nvSpPr>
        <p:spPr>
          <a:xfrm>
            <a:off x="874752" y="6247805"/>
            <a:ext cx="7656909" cy="248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Estar formalizado é estar pronto para as oportunidades. </a:t>
            </a:r>
            <a:endParaRPr sz="1350" b="0" i="0" u="none" strike="noStrike" cap="none"/>
          </a:p>
        </p:txBody>
      </p:sp>
      <p:sp>
        <p:nvSpPr>
          <p:cNvPr id="474" name="Google Shape;474;p40"/>
          <p:cNvSpPr/>
          <p:nvPr/>
        </p:nvSpPr>
        <p:spPr>
          <a:xfrm>
            <a:off x="874752" y="6647617"/>
            <a:ext cx="7656909" cy="248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Vamos começar?</a:t>
            </a:r>
            <a:endParaRPr sz="1350" b="0" i="0" u="none" strike="noStrike" cap="none"/>
          </a:p>
        </p:txBody>
      </p:sp>
      <p:sp>
        <p:nvSpPr>
          <p:cNvPr id="475" name="Google Shape;475;p40"/>
          <p:cNvSpPr/>
          <p:nvPr/>
        </p:nvSpPr>
        <p:spPr>
          <a:xfrm>
            <a:off x="612338" y="6096000"/>
            <a:ext cx="22860" cy="951428"/>
          </a:xfrm>
          <a:prstGeom prst="rect">
            <a:avLst/>
          </a:prstGeom>
          <a:solidFill>
            <a:srgbClr val="26A6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1536</Words>
  <Application>Microsoft Office PowerPoint</Application>
  <PresentationFormat>Personalizar</PresentationFormat>
  <Paragraphs>181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Calibri</vt:lpstr>
      <vt:lpstr>Unbounded</vt:lpstr>
      <vt:lpstr>Arial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</dc:creator>
  <cp:lastModifiedBy>Victor</cp:lastModifiedBy>
  <cp:revision>1</cp:revision>
  <dcterms:modified xsi:type="dcterms:W3CDTF">2026-06-19T18:58:21Z</dcterms:modified>
</cp:coreProperties>
</file>