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3716000" cx="24384000"/>
  <p:notesSz cx="6858000" cy="9144000"/>
  <p:embeddedFontLst>
    <p:embeddedFont>
      <p:font typeface="Vollkorn"/>
      <p:bold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ilHo745Ly9NxgHaLD/mYwkI4KG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Vollkorn-boldItalic.fntdata"/><Relationship Id="rId16" Type="http://schemas.openxmlformats.org/officeDocument/2006/relationships/font" Target="fonts/Vollkorn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a9e709752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a9e7097520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9.jpg"/><Relationship Id="rId5" Type="http://schemas.openxmlformats.org/officeDocument/2006/relationships/image" Target="../media/image5.png"/><Relationship Id="rId6" Type="http://schemas.openxmlformats.org/officeDocument/2006/relationships/image" Target="../media/image26.png"/><Relationship Id="rId7" Type="http://schemas.openxmlformats.org/officeDocument/2006/relationships/image" Target="../media/image8.png"/><Relationship Id="rId8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6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19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pp.brmodeloweb.com/#!/publicview/692464e31cfec04407350048" TargetMode="External"/><Relationship Id="rId4" Type="http://schemas.openxmlformats.org/officeDocument/2006/relationships/hyperlink" Target="https://app.brmodeloweb.com/#!/publicview/692466071cfec044073500ab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 amt="90000"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954368" y="10927790"/>
            <a:ext cx="12484100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Apresentador: Gabriel Soares</a:t>
            </a:r>
            <a:endParaRPr b="0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206500" y="3670300"/>
            <a:ext cx="20154900" cy="2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77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ATIVIDADE DE EXTENSÃO II</a:t>
            </a:r>
            <a:endParaRPr b="1" i="0" sz="9600" u="none" cap="none" strike="noStrike">
              <a:solidFill>
                <a:srgbClr val="3F4EE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2721535" y="5720229"/>
            <a:ext cx="17741900" cy="2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77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72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Modelagem e Recuperação de Dados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124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9"/>
          <p:cNvPicPr preferRelativeResize="0"/>
          <p:nvPr/>
        </p:nvPicPr>
        <p:blipFill rotWithShape="1">
          <a:blip r:embed="rId3">
            <a:alphaModFix amt="80000"/>
          </a:blip>
          <a:srcRect b="0" l="0" r="0" t="0"/>
          <a:stretch/>
        </p:blipFill>
        <p:spPr>
          <a:xfrm>
            <a:off x="-457200" y="-152400"/>
            <a:ext cx="25374600" cy="140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9"/>
          <p:cNvSpPr txBox="1"/>
          <p:nvPr/>
        </p:nvSpPr>
        <p:spPr>
          <a:xfrm>
            <a:off x="5587674" y="1236300"/>
            <a:ext cx="150249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0525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50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Interface do Protótipo </a:t>
            </a:r>
            <a:endParaRPr b="1" i="0" sz="1105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205" name="Google Shape;205;p9"/>
          <p:cNvSpPr txBox="1"/>
          <p:nvPr/>
        </p:nvSpPr>
        <p:spPr>
          <a:xfrm>
            <a:off x="3476100" y="8101350"/>
            <a:ext cx="17508000" cy="20496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1500">
                <a:solidFill>
                  <a:srgbClr val="181241"/>
                </a:solidFill>
              </a:rPr>
              <a:t>h</a:t>
            </a:r>
            <a:r>
              <a:rPr b="1" i="1" lang="en-US" sz="11500">
                <a:solidFill>
                  <a:srgbClr val="181241"/>
                </a:solidFill>
                <a:latin typeface="Arial"/>
                <a:ea typeface="Arial"/>
                <a:cs typeface="Arial"/>
                <a:sym typeface="Arial"/>
              </a:rPr>
              <a:t>ttp://</a:t>
            </a:r>
            <a:r>
              <a:rPr b="1" i="1" lang="en-US" sz="11500">
                <a:solidFill>
                  <a:srgbClr val="181241"/>
                </a:solidFill>
              </a:rPr>
              <a:t>192.168.26.15</a:t>
            </a:r>
            <a:r>
              <a:rPr b="1" i="1" lang="en-US" sz="11500">
                <a:solidFill>
                  <a:srgbClr val="181241"/>
                </a:solidFill>
                <a:latin typeface="Arial"/>
                <a:ea typeface="Arial"/>
                <a:cs typeface="Arial"/>
                <a:sym typeface="Arial"/>
              </a:rPr>
              <a:t>:4200</a:t>
            </a:r>
            <a:endParaRPr/>
          </a:p>
        </p:txBody>
      </p:sp>
      <p:sp>
        <p:nvSpPr>
          <p:cNvPr id="206" name="Google Shape;206;p9"/>
          <p:cNvSpPr txBox="1"/>
          <p:nvPr/>
        </p:nvSpPr>
        <p:spPr>
          <a:xfrm>
            <a:off x="7349810" y="4452975"/>
            <a:ext cx="97605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925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Acesse no navegador</a:t>
            </a:r>
            <a:endParaRPr i="0" sz="60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06400" y="-76200"/>
            <a:ext cx="11341100" cy="138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0" y="3581400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5000" y="5219700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05000" y="6870700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92300" y="8509000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92300" y="10160000"/>
            <a:ext cx="1231900" cy="12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1854200" y="3822700"/>
            <a:ext cx="1358900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9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46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1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1854200" y="5461000"/>
            <a:ext cx="1358900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9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46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2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1854200" y="7099300"/>
            <a:ext cx="1358900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9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46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3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1841500" y="8750300"/>
            <a:ext cx="1358900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9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46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4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1841500" y="10388600"/>
            <a:ext cx="1358900" cy="7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39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46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5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3594100" y="3937000"/>
            <a:ext cx="7467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55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Introdução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3594100" y="5588000"/>
            <a:ext cx="7467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55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geral do projeto 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3594100" y="7226300"/>
            <a:ext cx="7467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55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</a:rPr>
              <a:t>O que foi feito?</a:t>
            </a:r>
            <a:endParaRPr i="0" sz="2800" u="none" cap="none" strike="noStrike">
              <a:solidFill>
                <a:srgbClr val="000000"/>
              </a:solidFill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3594100" y="8877300"/>
            <a:ext cx="7467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55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Estrutura do Banco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3594100" y="10515600"/>
            <a:ext cx="74676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55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1905000" y="1371600"/>
            <a:ext cx="11341100" cy="1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9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47" u="none" cap="none" strike="noStrike">
                <a:solidFill>
                  <a:srgbClr val="25204C"/>
                </a:solidFill>
                <a:latin typeface="Vollkorn"/>
                <a:ea typeface="Vollkorn"/>
                <a:cs typeface="Vollkorn"/>
                <a:sym typeface="Vollkorn"/>
              </a:rPr>
              <a:t>Índice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34506" r="1608" t="0"/>
          <a:stretch/>
        </p:blipFill>
        <p:spPr>
          <a:xfrm>
            <a:off x="17649156" y="-152400"/>
            <a:ext cx="6887244" cy="13893762"/>
          </a:xfrm>
          <a:custGeom>
            <a:rect b="b" l="l" r="r" t="t"/>
            <a:pathLst>
              <a:path extrusionOk="0" h="6858000" w="4827922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4">
            <a:alphaModFix/>
          </a:blip>
          <a:srcRect b="0" l="5027" r="0" t="0"/>
          <a:stretch/>
        </p:blipFill>
        <p:spPr>
          <a:xfrm>
            <a:off x="10852741" y="-152515"/>
            <a:ext cx="7544980" cy="13893762"/>
          </a:xfrm>
          <a:custGeom>
            <a:rect b="b" l="l" r="r" t="t"/>
            <a:pathLst>
              <a:path extrusionOk="0" h="6857999" w="4966290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21" name="Google Shape;121;p3"/>
          <p:cNvSpPr/>
          <p:nvPr/>
        </p:nvSpPr>
        <p:spPr>
          <a:xfrm>
            <a:off x="0" y="0"/>
            <a:ext cx="7891630" cy="13716000"/>
          </a:xfrm>
          <a:custGeom>
            <a:rect b="b" l="l" r="r" t="t"/>
            <a:pathLst>
              <a:path extrusionOk="0" h="6858000" w="3945815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0" y="0"/>
            <a:ext cx="7873340" cy="13716000"/>
          </a:xfrm>
          <a:custGeom>
            <a:rect b="b" l="l" r="r" t="t"/>
            <a:pathLst>
              <a:path extrusionOk="0" h="6858000" w="393667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870712" y="1362076"/>
            <a:ext cx="6142408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Bem-vindo  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Apresentação do INCA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0" y="2033734"/>
            <a:ext cx="256032" cy="13078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877824" y="4179882"/>
            <a:ext cx="5669280" cy="3657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870525" y="4204818"/>
            <a:ext cx="8834808" cy="72279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 Apresento a vocês a segunda etapa do meu projeto de extensão.</a:t>
            </a:r>
            <a:b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 Nesta fase, desenvolvi o </a:t>
            </a: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Conceitual (DER)</a:t>
            </a: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Lógico</a:t>
            </a: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incluindo todas as respectivas regras de integridade.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b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 Além disso, elaborei o </a:t>
            </a: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protótipo da interface</a:t>
            </a: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será responsável por alimentar e manipular o banco de dados utilizado pelo sistema. 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124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91800" y="-207"/>
            <a:ext cx="1837266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sa Azul promoverá feira para arrecadar recursos destinados a ações sociais" id="133" name="Google Shape;13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3148" y="8976515"/>
            <a:ext cx="4256264" cy="3690409"/>
          </a:xfrm>
          <a:prstGeom prst="ellipse">
            <a:avLst/>
          </a:prstGeom>
          <a:noFill/>
          <a:ln>
            <a:noFill/>
          </a:ln>
          <a:effectLst>
            <a:outerShdw blurRad="127000" rotWithShape="0" algn="bl">
              <a:srgbClr val="000000"/>
            </a:outerShdw>
          </a:effectLst>
        </p:spPr>
      </p:pic>
      <p:pic>
        <p:nvPicPr>
          <p:cNvPr descr="Forma, Quadrado&#10;&#10;O conteúdo gerado por IA pode estar incorreto." id="134" name="Google Shape;134;p4"/>
          <p:cNvPicPr preferRelativeResize="0"/>
          <p:nvPr/>
        </p:nvPicPr>
        <p:blipFill rotWithShape="1">
          <a:blip r:embed="rId5">
            <a:alphaModFix amt="61000"/>
          </a:blip>
          <a:srcRect b="0" l="0" r="0" t="0"/>
          <a:stretch/>
        </p:blipFill>
        <p:spPr>
          <a:xfrm>
            <a:off x="10350044" y="1863747"/>
            <a:ext cx="13687776" cy="10720210"/>
          </a:xfrm>
          <a:prstGeom prst="rect">
            <a:avLst/>
          </a:prstGeom>
          <a:noFill/>
          <a:ln>
            <a:noFill/>
          </a:ln>
          <a:effectLst>
            <a:outerShdw blurRad="284510" dir="2700000" dist="328281">
              <a:srgbClr val="000000">
                <a:alpha val="66666"/>
              </a:srgbClr>
            </a:outerShdw>
          </a:effectLst>
        </p:spPr>
      </p:pic>
      <p:sp>
        <p:nvSpPr>
          <p:cNvPr id="135" name="Google Shape;135;p4"/>
          <p:cNvSpPr/>
          <p:nvPr/>
        </p:nvSpPr>
        <p:spPr>
          <a:xfrm>
            <a:off x="7395881" y="0"/>
            <a:ext cx="364191" cy="13867279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rgbClr val="FFFFFF">
                <a:alpha val="37647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upo de pessoas sorrindo&#10;&#10;O conteúdo gerado por IA pode estar incorreto." id="136" name="Google Shape;136;p4"/>
          <p:cNvPicPr preferRelativeResize="0"/>
          <p:nvPr/>
        </p:nvPicPr>
        <p:blipFill rotWithShape="1">
          <a:blip r:embed="rId6">
            <a:alphaModFix/>
          </a:blip>
          <a:srcRect b="0" l="3110" r="-3109" t="0"/>
          <a:stretch/>
        </p:blipFill>
        <p:spPr>
          <a:xfrm>
            <a:off x="973469" y="803088"/>
            <a:ext cx="4341224" cy="4169229"/>
          </a:xfrm>
          <a:prstGeom prst="ellipse">
            <a:avLst/>
          </a:prstGeom>
          <a:noFill/>
          <a:ln>
            <a:noFill/>
          </a:ln>
          <a:effectLst>
            <a:outerShdw blurRad="127000" rotWithShape="0" algn="bl">
              <a:srgbClr val="000000"/>
            </a:outerShdw>
          </a:effectLst>
        </p:spPr>
      </p:pic>
      <p:pic>
        <p:nvPicPr>
          <p:cNvPr id="137" name="Google Shape;13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57000" y="5194300"/>
            <a:ext cx="4953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57000" y="8222004"/>
            <a:ext cx="495300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 txBox="1"/>
          <p:nvPr/>
        </p:nvSpPr>
        <p:spPr>
          <a:xfrm>
            <a:off x="11557000" y="2590800"/>
            <a:ext cx="11988800" cy="1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5125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5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Visão Geral do Projeto</a:t>
            </a:r>
            <a:endParaRPr b="1" i="0" sz="9050" u="none" cap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1391900" y="5270500"/>
            <a:ext cx="863600" cy="5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2325" lIns="0" spcFirstLastPara="1" rIns="0" wrap="square" tIns="423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33" u="none" cap="none" strike="noStrike">
                <a:solidFill>
                  <a:srgbClr val="181241"/>
                </a:solidFill>
                <a:latin typeface="Vollkorn"/>
                <a:ea typeface="Vollkorn"/>
                <a:cs typeface="Vollkorn"/>
                <a:sym typeface="Vollkorn"/>
              </a:rPr>
              <a:t>1</a:t>
            </a:r>
            <a:endParaRPr/>
          </a:p>
        </p:txBody>
      </p:sp>
      <p:sp>
        <p:nvSpPr>
          <p:cNvPr id="141" name="Google Shape;141;p4"/>
          <p:cNvSpPr txBox="1"/>
          <p:nvPr/>
        </p:nvSpPr>
        <p:spPr>
          <a:xfrm>
            <a:off x="11391900" y="8279940"/>
            <a:ext cx="863600" cy="5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2325" lIns="0" spcFirstLastPara="1" rIns="0" wrap="square" tIns="42325">
            <a:noAutofit/>
          </a:bodyPr>
          <a:lstStyle/>
          <a:p>
            <a:pPr indent="0" lvl="0" marL="0" marR="0" rtl="0" algn="ctr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33" u="none" cap="none" strike="noStrike">
                <a:solidFill>
                  <a:srgbClr val="181241"/>
                </a:solidFill>
                <a:latin typeface="Vollkorn"/>
                <a:ea typeface="Vollkorn"/>
                <a:cs typeface="Vollkorn"/>
                <a:sym typeface="Vollkorn"/>
              </a:rPr>
              <a:t>2</a:t>
            </a:r>
            <a:endParaRPr/>
          </a:p>
        </p:txBody>
      </p:sp>
      <p:pic>
        <p:nvPicPr>
          <p:cNvPr descr="Aprendizagem Casa Azul (@aprendizagem.casa.azul) · Brasília, DF" id="142" name="Google Shape;14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142585" y="5199768"/>
            <a:ext cx="3945822" cy="3549296"/>
          </a:xfrm>
          <a:prstGeom prst="ellipse">
            <a:avLst/>
          </a:prstGeom>
          <a:noFill/>
          <a:ln>
            <a:noFill/>
          </a:ln>
          <a:effectLst>
            <a:outerShdw blurRad="127000" rotWithShape="0" algn="bl">
              <a:srgbClr val="000000"/>
            </a:outerShdw>
          </a:effectLst>
        </p:spPr>
      </p:pic>
      <p:sp>
        <p:nvSpPr>
          <p:cNvPr id="143" name="Google Shape;143;p4"/>
          <p:cNvSpPr txBox="1"/>
          <p:nvPr/>
        </p:nvSpPr>
        <p:spPr>
          <a:xfrm>
            <a:off x="12663892" y="4958602"/>
            <a:ext cx="1015501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projeto consiste no desenvolvimento de uma </a:t>
            </a: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Intranet</a:t>
            </a: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chamada de </a:t>
            </a: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INCA ( Intranet Casa Azul )</a:t>
            </a: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é destinada a auxiliar na administração dos processos internos da instituição </a:t>
            </a:r>
            <a:r>
              <a:rPr b="0" i="1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Casa Azul Felipe Augusto</a:t>
            </a: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2664930" y="8216332"/>
            <a:ext cx="1015501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sistema foi projetado para ser </a:t>
            </a: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eficiente, durável, dinâmico, seguro e de baixa manutenção</a:t>
            </a: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além de permitir </a:t>
            </a: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expansão futura</a:t>
            </a: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com novas tecnologias, acompanhando as necessidades da instituição.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124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5"/>
          <p:cNvPicPr preferRelativeResize="0"/>
          <p:nvPr/>
        </p:nvPicPr>
        <p:blipFill rotWithShape="1">
          <a:blip r:embed="rId3">
            <a:alphaModFix amt="80000"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 rotWithShape="1">
          <a:blip r:embed="rId4">
            <a:alphaModFix amt="80000"/>
          </a:blip>
          <a:srcRect b="0" l="0" r="0" t="0"/>
          <a:stretch/>
        </p:blipFill>
        <p:spPr>
          <a:xfrm>
            <a:off x="1193800" y="5283200"/>
            <a:ext cx="7112000" cy="6832600"/>
          </a:xfrm>
          <a:prstGeom prst="rect">
            <a:avLst/>
          </a:prstGeom>
          <a:noFill/>
          <a:ln>
            <a:noFill/>
          </a:ln>
          <a:effectLst>
            <a:outerShdw blurRad="170949" dir="2700000" dist="105199">
              <a:srgbClr val="000000">
                <a:alpha val="49803"/>
              </a:srgbClr>
            </a:outerShdw>
          </a:effectLst>
        </p:spPr>
      </p:pic>
      <p:pic>
        <p:nvPicPr>
          <p:cNvPr id="152" name="Google Shape;152;p5"/>
          <p:cNvPicPr preferRelativeResize="0"/>
          <p:nvPr/>
        </p:nvPicPr>
        <p:blipFill rotWithShape="1">
          <a:blip r:embed="rId5">
            <a:alphaModFix amt="74000"/>
          </a:blip>
          <a:srcRect b="0" l="0" r="0" t="0"/>
          <a:stretch/>
        </p:blipFill>
        <p:spPr>
          <a:xfrm>
            <a:off x="8636000" y="5283200"/>
            <a:ext cx="7112000" cy="6832600"/>
          </a:xfrm>
          <a:prstGeom prst="rect">
            <a:avLst/>
          </a:prstGeom>
          <a:noFill/>
          <a:ln>
            <a:noFill/>
          </a:ln>
          <a:effectLst>
            <a:outerShdw blurRad="170949" dir="2700000" dist="105199">
              <a:srgbClr val="000000">
                <a:alpha val="49803"/>
              </a:srgbClr>
            </a:outerShdw>
          </a:effectLst>
        </p:spPr>
      </p:pic>
      <p:pic>
        <p:nvPicPr>
          <p:cNvPr id="153" name="Google Shape;153;p5"/>
          <p:cNvPicPr preferRelativeResize="0"/>
          <p:nvPr/>
        </p:nvPicPr>
        <p:blipFill rotWithShape="1">
          <a:blip r:embed="rId6">
            <a:alphaModFix amt="84000"/>
          </a:blip>
          <a:srcRect b="0" l="0" r="0" t="0"/>
          <a:stretch/>
        </p:blipFill>
        <p:spPr>
          <a:xfrm>
            <a:off x="16078200" y="5283200"/>
            <a:ext cx="7112000" cy="6832600"/>
          </a:xfrm>
          <a:prstGeom prst="rect">
            <a:avLst/>
          </a:prstGeom>
          <a:noFill/>
          <a:ln>
            <a:noFill/>
          </a:ln>
          <a:effectLst>
            <a:outerShdw blurRad="170949" dir="2700000" dist="105199">
              <a:srgbClr val="000000">
                <a:alpha val="49803"/>
              </a:srgbClr>
            </a:outerShdw>
          </a:effectLst>
        </p:spPr>
      </p:pic>
      <p:sp>
        <p:nvSpPr>
          <p:cNvPr id="154" name="Google Shape;154;p5"/>
          <p:cNvSpPr txBox="1"/>
          <p:nvPr/>
        </p:nvSpPr>
        <p:spPr>
          <a:xfrm>
            <a:off x="1193800" y="2146300"/>
            <a:ext cx="12014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3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850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O Que foi feito?</a:t>
            </a:r>
            <a:endParaRPr b="1" i="0" sz="985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1955800" y="7632700"/>
            <a:ext cx="56896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Elaboração do modelo DER.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Elaboração do Modelo Lógico.</a:t>
            </a:r>
            <a:endParaRPr/>
          </a:p>
          <a:p>
            <a:pPr indent="-1651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Nomalização dos dados até a 2NF.</a:t>
            </a:r>
            <a:endParaRPr/>
          </a:p>
          <a:p>
            <a:pPr indent="-1651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Regras de Integridade.</a:t>
            </a:r>
            <a:endParaRPr/>
          </a:p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3241675" y="6035301"/>
            <a:ext cx="5676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Banco de Dados</a:t>
            </a:r>
            <a:endParaRPr b="1" sz="4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4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10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9398000" y="7632700"/>
            <a:ext cx="56896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Prototipo Visual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Validação de Designer.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Ajustes sobre Feedbacks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10557809" y="6136528"/>
            <a:ext cx="339090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Interfaces</a:t>
            </a:r>
            <a:endParaRPr b="1" i="0" sz="480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16827500" y="7632700"/>
            <a:ext cx="56896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Digitalização do Processo.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Registro de alterações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Commits comentados no GITHUB.</a:t>
            </a:r>
            <a:endParaRPr b="1"/>
          </a:p>
          <a:p>
            <a:pPr indent="-2794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Feedbacks recebidos.</a:t>
            </a:r>
            <a:endParaRPr b="1"/>
          </a:p>
        </p:txBody>
      </p:sp>
      <p:sp>
        <p:nvSpPr>
          <p:cNvPr id="160" name="Google Shape;160;p5"/>
          <p:cNvSpPr txBox="1"/>
          <p:nvPr/>
        </p:nvSpPr>
        <p:spPr>
          <a:xfrm>
            <a:off x="17916541" y="6160528"/>
            <a:ext cx="5753100" cy="7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Documentação</a:t>
            </a:r>
            <a:endParaRPr b="1" i="0" sz="480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pic>
        <p:nvPicPr>
          <p:cNvPr descr="Ícone&#10;&#10;O conteúdo gerado por IA pode estar incorreto." id="161" name="Google Shape;161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7948" y="5856755"/>
            <a:ext cx="1117600" cy="104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Ícone&#10;&#10;O conteúdo gerado por IA pode estar incorreto." id="162" name="Google Shape;162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95852" y="5856567"/>
            <a:ext cx="10414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790474" y="5856755"/>
            <a:ext cx="1092200" cy="104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1261872" y="2618232"/>
            <a:ext cx="9637776" cy="16245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Estrutura do Banco</a:t>
            </a:r>
            <a:endParaRPr b="0" i="0" sz="100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1286556" y="4745736"/>
            <a:ext cx="6510190" cy="36576"/>
          </a:xfrm>
          <a:custGeom>
            <a:rect b="b" l="l" r="r" t="t"/>
            <a:pathLst>
              <a:path extrusionOk="0" fill="none" h="36576" w="6510190">
                <a:moveTo>
                  <a:pt x="0" y="0"/>
                </a:moveTo>
                <a:cubicBezTo>
                  <a:pt x="161111" y="-2097"/>
                  <a:pt x="501055" y="-465"/>
                  <a:pt x="651019" y="0"/>
                </a:cubicBezTo>
                <a:cubicBezTo>
                  <a:pt x="800983" y="465"/>
                  <a:pt x="997901" y="-18459"/>
                  <a:pt x="1302038" y="0"/>
                </a:cubicBezTo>
                <a:cubicBezTo>
                  <a:pt x="1606175" y="18459"/>
                  <a:pt x="1662008" y="955"/>
                  <a:pt x="1953057" y="0"/>
                </a:cubicBezTo>
                <a:cubicBezTo>
                  <a:pt x="2244106" y="-955"/>
                  <a:pt x="2398681" y="-29506"/>
                  <a:pt x="2734280" y="0"/>
                </a:cubicBezTo>
                <a:cubicBezTo>
                  <a:pt x="3069879" y="29506"/>
                  <a:pt x="3152053" y="12243"/>
                  <a:pt x="3450401" y="0"/>
                </a:cubicBezTo>
                <a:cubicBezTo>
                  <a:pt x="3748749" y="-12243"/>
                  <a:pt x="3717867" y="-748"/>
                  <a:pt x="3906114" y="0"/>
                </a:cubicBezTo>
                <a:cubicBezTo>
                  <a:pt x="4094361" y="748"/>
                  <a:pt x="4281847" y="13415"/>
                  <a:pt x="4492031" y="0"/>
                </a:cubicBezTo>
                <a:cubicBezTo>
                  <a:pt x="4702215" y="-13415"/>
                  <a:pt x="5025379" y="20366"/>
                  <a:pt x="5273254" y="0"/>
                </a:cubicBezTo>
                <a:cubicBezTo>
                  <a:pt x="5521129" y="-20366"/>
                  <a:pt x="5771612" y="-29898"/>
                  <a:pt x="5924273" y="0"/>
                </a:cubicBezTo>
                <a:cubicBezTo>
                  <a:pt x="6076934" y="29898"/>
                  <a:pt x="6354559" y="-8644"/>
                  <a:pt x="6510190" y="0"/>
                </a:cubicBezTo>
                <a:cubicBezTo>
                  <a:pt x="6509475" y="15537"/>
                  <a:pt x="6511555" y="22375"/>
                  <a:pt x="6510190" y="36576"/>
                </a:cubicBezTo>
                <a:cubicBezTo>
                  <a:pt x="6403695" y="20240"/>
                  <a:pt x="6135058" y="33081"/>
                  <a:pt x="5989375" y="36576"/>
                </a:cubicBezTo>
                <a:cubicBezTo>
                  <a:pt x="5843692" y="40071"/>
                  <a:pt x="5581730" y="19446"/>
                  <a:pt x="5208152" y="36576"/>
                </a:cubicBezTo>
                <a:cubicBezTo>
                  <a:pt x="4834574" y="53706"/>
                  <a:pt x="4947691" y="51777"/>
                  <a:pt x="4687337" y="36576"/>
                </a:cubicBezTo>
                <a:cubicBezTo>
                  <a:pt x="4426984" y="21375"/>
                  <a:pt x="4440451" y="59338"/>
                  <a:pt x="4231623" y="36576"/>
                </a:cubicBezTo>
                <a:cubicBezTo>
                  <a:pt x="4022795" y="13814"/>
                  <a:pt x="3895021" y="37706"/>
                  <a:pt x="3775910" y="36576"/>
                </a:cubicBezTo>
                <a:cubicBezTo>
                  <a:pt x="3656799" y="35446"/>
                  <a:pt x="3387310" y="59361"/>
                  <a:pt x="3059789" y="36576"/>
                </a:cubicBezTo>
                <a:cubicBezTo>
                  <a:pt x="2732268" y="13791"/>
                  <a:pt x="2719596" y="17090"/>
                  <a:pt x="2604076" y="36576"/>
                </a:cubicBezTo>
                <a:cubicBezTo>
                  <a:pt x="2488556" y="56062"/>
                  <a:pt x="2206902" y="68226"/>
                  <a:pt x="1953057" y="36576"/>
                </a:cubicBezTo>
                <a:cubicBezTo>
                  <a:pt x="1699212" y="4926"/>
                  <a:pt x="1552383" y="31975"/>
                  <a:pt x="1432242" y="36576"/>
                </a:cubicBezTo>
                <a:cubicBezTo>
                  <a:pt x="1312102" y="41177"/>
                  <a:pt x="1012740" y="46297"/>
                  <a:pt x="781223" y="36576"/>
                </a:cubicBezTo>
                <a:cubicBezTo>
                  <a:pt x="549706" y="26855"/>
                  <a:pt x="239878" y="73540"/>
                  <a:pt x="0" y="36576"/>
                </a:cubicBezTo>
                <a:cubicBezTo>
                  <a:pt x="-1386" y="23779"/>
                  <a:pt x="1769" y="8239"/>
                  <a:pt x="0" y="0"/>
                </a:cubicBezTo>
                <a:close/>
              </a:path>
              <a:path extrusionOk="0" h="36576" w="651019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8078" y="6034"/>
                  <a:pt x="1041630" y="0"/>
                </a:cubicBezTo>
                <a:cubicBezTo>
                  <a:pt x="1175182" y="-6034"/>
                  <a:pt x="1490887" y="38691"/>
                  <a:pt x="1822853" y="0"/>
                </a:cubicBezTo>
                <a:cubicBezTo>
                  <a:pt x="2154819" y="-38691"/>
                  <a:pt x="2235404" y="-3172"/>
                  <a:pt x="2408770" y="0"/>
                </a:cubicBezTo>
                <a:cubicBezTo>
                  <a:pt x="2582136" y="3172"/>
                  <a:pt x="2820108" y="26514"/>
                  <a:pt x="2994687" y="0"/>
                </a:cubicBezTo>
                <a:cubicBezTo>
                  <a:pt x="3169266" y="-26514"/>
                  <a:pt x="3544431" y="-38940"/>
                  <a:pt x="3775910" y="0"/>
                </a:cubicBezTo>
                <a:cubicBezTo>
                  <a:pt x="4007389" y="38940"/>
                  <a:pt x="4105698" y="7408"/>
                  <a:pt x="4296725" y="0"/>
                </a:cubicBezTo>
                <a:cubicBezTo>
                  <a:pt x="4487752" y="-7408"/>
                  <a:pt x="4851891" y="-25167"/>
                  <a:pt x="5077948" y="0"/>
                </a:cubicBezTo>
                <a:cubicBezTo>
                  <a:pt x="5304005" y="25167"/>
                  <a:pt x="5507082" y="26354"/>
                  <a:pt x="5859171" y="0"/>
                </a:cubicBezTo>
                <a:cubicBezTo>
                  <a:pt x="6211260" y="-26354"/>
                  <a:pt x="6286793" y="584"/>
                  <a:pt x="6510190" y="0"/>
                </a:cubicBezTo>
                <a:cubicBezTo>
                  <a:pt x="6510731" y="12097"/>
                  <a:pt x="6511051" y="29008"/>
                  <a:pt x="6510190" y="36576"/>
                </a:cubicBezTo>
                <a:cubicBezTo>
                  <a:pt x="6162526" y="22753"/>
                  <a:pt x="6109599" y="46968"/>
                  <a:pt x="5794069" y="36576"/>
                </a:cubicBezTo>
                <a:cubicBezTo>
                  <a:pt x="5478539" y="26184"/>
                  <a:pt x="5341679" y="23264"/>
                  <a:pt x="5012846" y="36576"/>
                </a:cubicBezTo>
                <a:cubicBezTo>
                  <a:pt x="4684013" y="49888"/>
                  <a:pt x="4420613" y="37104"/>
                  <a:pt x="4231623" y="36576"/>
                </a:cubicBezTo>
                <a:cubicBezTo>
                  <a:pt x="4042633" y="36048"/>
                  <a:pt x="3824332" y="16640"/>
                  <a:pt x="3710808" y="36576"/>
                </a:cubicBezTo>
                <a:cubicBezTo>
                  <a:pt x="3597284" y="56512"/>
                  <a:pt x="3353238" y="61001"/>
                  <a:pt x="3059789" y="36576"/>
                </a:cubicBezTo>
                <a:cubicBezTo>
                  <a:pt x="2766340" y="12151"/>
                  <a:pt x="2599388" y="45085"/>
                  <a:pt x="2278567" y="36576"/>
                </a:cubicBezTo>
                <a:cubicBezTo>
                  <a:pt x="1957746" y="28067"/>
                  <a:pt x="1913835" y="47318"/>
                  <a:pt x="1627548" y="36576"/>
                </a:cubicBezTo>
                <a:cubicBezTo>
                  <a:pt x="1341261" y="25834"/>
                  <a:pt x="1364107" y="52564"/>
                  <a:pt x="1171834" y="36576"/>
                </a:cubicBezTo>
                <a:cubicBezTo>
                  <a:pt x="979561" y="20588"/>
                  <a:pt x="844677" y="45277"/>
                  <a:pt x="651019" y="36576"/>
                </a:cubicBezTo>
                <a:cubicBezTo>
                  <a:pt x="457362" y="27875"/>
                  <a:pt x="244555" y="31711"/>
                  <a:pt x="0" y="36576"/>
                </a:cubicBezTo>
                <a:cubicBezTo>
                  <a:pt x="-1549" y="24953"/>
                  <a:pt x="-1602" y="881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1261872" y="5321808"/>
            <a:ext cx="9637776" cy="592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</a:pP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estrutura do banco de dados foi projetada a partir do Modelo Conceitual (DER) e transformada no Modelo Lógico, garantindo integridade das informações e organização clara entre as entidades.</a:t>
            </a:r>
            <a:b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banco foi estruturado utilizando tabelas relacionadas, com chaves primárias e estrangeiras bem definidas, assegurando consistência, segurança e facilidade de manutenção.</a:t>
            </a:r>
            <a:b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Essa estrutura permite que os setores da Casa Azul armazenem, consultem e atualizem informações de forma integrada, rápida e confiável, facilitando o fluxo interno de dados.</a:t>
            </a:r>
            <a:endParaRPr/>
          </a:p>
        </p:txBody>
      </p:sp>
      <p:pic>
        <p:nvPicPr>
          <p:cNvPr descr="Ícone&#10;&#10;O conteúdo gerado por IA pode estar incorreto." id="172" name="Google Shape;17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93804" y="2468880"/>
            <a:ext cx="8778240" cy="8778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124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79800" y="4597400"/>
            <a:ext cx="7010400" cy="530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curo, computador, mesa, homem&#10;&#10;O conteúdo gerado por IA pode estar incorreto." id="178" name="Google Shape;178;p7"/>
          <p:cNvPicPr preferRelativeResize="0"/>
          <p:nvPr/>
        </p:nvPicPr>
        <p:blipFill rotWithShape="1">
          <a:blip r:embed="rId4">
            <a:alphaModFix amt="80000"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7"/>
          <p:cNvSpPr txBox="1"/>
          <p:nvPr/>
        </p:nvSpPr>
        <p:spPr>
          <a:xfrm>
            <a:off x="819901" y="611410"/>
            <a:ext cx="120141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3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850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Entidades      Principais</a:t>
            </a:r>
            <a:endParaRPr b="1" i="0" sz="9850" u="none" strike="noStrike">
              <a:solidFill>
                <a:srgbClr val="FFFFFF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pic>
        <p:nvPicPr>
          <p:cNvPr descr="Forma, Retângulo, Quadrado&#10;&#10;O conteúdo gerado por IA pode estar incorreto." id="180" name="Google Shape;180;p7"/>
          <p:cNvPicPr preferRelativeResize="0"/>
          <p:nvPr/>
        </p:nvPicPr>
        <p:blipFill rotWithShape="1">
          <a:blip r:embed="rId5">
            <a:alphaModFix amt="74000"/>
          </a:blip>
          <a:srcRect b="0" l="0" r="0" t="0"/>
          <a:stretch/>
        </p:blipFill>
        <p:spPr>
          <a:xfrm>
            <a:off x="819897" y="3776867"/>
            <a:ext cx="22984603" cy="9132977"/>
          </a:xfrm>
          <a:prstGeom prst="rect">
            <a:avLst/>
          </a:prstGeom>
          <a:noFill/>
          <a:ln>
            <a:noFill/>
          </a:ln>
          <a:effectLst>
            <a:outerShdw blurRad="170949" dir="2700000" dist="105199">
              <a:srgbClr val="000000">
                <a:alpha val="49803"/>
              </a:srgbClr>
            </a:outerShdw>
          </a:effectLst>
        </p:spPr>
      </p:pic>
      <p:sp>
        <p:nvSpPr>
          <p:cNvPr id="181" name="Google Shape;181;p7"/>
          <p:cNvSpPr txBox="1"/>
          <p:nvPr/>
        </p:nvSpPr>
        <p:spPr>
          <a:xfrm>
            <a:off x="1578614" y="4598126"/>
            <a:ext cx="20887905" cy="8186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JOVEM_APRENDIZ:</a:t>
            </a: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Entidade que representa os jovens aprendizes atendidos pela Casa Azul Felipe Augusto.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EMPRESA:</a:t>
            </a: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Entidade que representa as empresas parceiras responsáveis pela contratação dos jovens aprendizes.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AVALIACAO</a:t>
            </a:r>
            <a:r>
              <a:rPr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Entidade que registra as avaliações semestrais realizadas pelas empresas sobre o desempenho de cada jovem aprendiz.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CERTIFICADOS</a:t>
            </a:r>
            <a:r>
              <a:rPr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Entidade responsável por armazenar os certificados emitidos ao final do contrato.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USUARIOS</a:t>
            </a:r>
            <a:r>
              <a:rPr lang="en-US" sz="4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Entidade que representa os usuários que acessam a intranet. Cada USUARIOS possue um nível de permissão.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 txBox="1"/>
          <p:nvPr/>
        </p:nvSpPr>
        <p:spPr>
          <a:xfrm>
            <a:off x="1193800" y="2311400"/>
            <a:ext cx="11341100" cy="1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9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25204C"/>
                </a:solidFill>
                <a:latin typeface="Vollkorn"/>
                <a:ea typeface="Vollkorn"/>
                <a:cs typeface="Vollkorn"/>
                <a:sym typeface="Vollkorn"/>
              </a:rPr>
              <a:t>Modelos do Banco </a:t>
            </a:r>
            <a:endParaRPr b="1" i="0" sz="9000" u="none" strike="noStrike">
              <a:solidFill>
                <a:srgbClr val="25204C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1199592" y="5491585"/>
            <a:ext cx="20491087" cy="1870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https://app.brmodeloweb.com/#!/publicview/692464e31cfec04407350048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 txBox="1"/>
          <p:nvPr/>
        </p:nvSpPr>
        <p:spPr>
          <a:xfrm>
            <a:off x="1200115" y="4707695"/>
            <a:ext cx="6451120" cy="100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925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372C85"/>
                </a:solidFill>
                <a:latin typeface="Arial"/>
                <a:ea typeface="Arial"/>
                <a:cs typeface="Arial"/>
                <a:sym typeface="Arial"/>
              </a:rPr>
              <a:t>Modelo Conceitual DER</a:t>
            </a:r>
            <a:endParaRPr b="0" i="0" sz="3066" u="none" strike="noStrike">
              <a:solidFill>
                <a:srgbClr val="372C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 txBox="1"/>
          <p:nvPr/>
        </p:nvSpPr>
        <p:spPr>
          <a:xfrm>
            <a:off x="1199504" y="8341740"/>
            <a:ext cx="20002258" cy="1582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https://app.brmodeloweb.com/#!/publicview/692466071cfec044073500ab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 txBox="1"/>
          <p:nvPr/>
        </p:nvSpPr>
        <p:spPr>
          <a:xfrm>
            <a:off x="1200115" y="7369267"/>
            <a:ext cx="6451120" cy="100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925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372C85"/>
                </a:solidFill>
                <a:latin typeface="Arial"/>
                <a:ea typeface="Arial"/>
                <a:cs typeface="Arial"/>
                <a:sym typeface="Arial"/>
              </a:rPr>
              <a:t>Modelo Lógico </a:t>
            </a:r>
            <a:endParaRPr b="1" i="0" sz="3050" u="none" strike="noStrike">
              <a:solidFill>
                <a:srgbClr val="372C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 txBox="1"/>
          <p:nvPr/>
        </p:nvSpPr>
        <p:spPr>
          <a:xfrm>
            <a:off x="6350000" y="11518900"/>
            <a:ext cx="4914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75">
            <a:noAutofit/>
          </a:bodyPr>
          <a:lstStyle/>
          <a:p>
            <a:pPr indent="0" lvl="0" marL="0" marR="0" rtl="0" algn="l">
              <a:lnSpc>
                <a:spcPct val="1103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33" u="none" strike="noStrik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Imagem Ilustrativa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750">
        <p14:reveal dir="l"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a9e7097520_0_6"/>
          <p:cNvSpPr txBox="1"/>
          <p:nvPr/>
        </p:nvSpPr>
        <p:spPr>
          <a:xfrm>
            <a:off x="6350000" y="2418275"/>
            <a:ext cx="11341200" cy="16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900">
            <a:noAutofit/>
          </a:bodyPr>
          <a:lstStyle/>
          <a:p>
            <a:pPr indent="0" lvl="0" marL="0" marR="0" rtl="0" algn="l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25204C"/>
                </a:solidFill>
                <a:latin typeface="Vollkorn"/>
                <a:ea typeface="Vollkorn"/>
                <a:cs typeface="Vollkorn"/>
                <a:sym typeface="Vollkorn"/>
              </a:rPr>
              <a:t>Repositório GitHub</a:t>
            </a:r>
            <a:endParaRPr b="1" i="0" sz="9000" u="none" strike="noStrike">
              <a:solidFill>
                <a:srgbClr val="25204C"/>
              </a:solidFill>
              <a:latin typeface="Vollkorn"/>
              <a:ea typeface="Vollkorn"/>
              <a:cs typeface="Vollkorn"/>
              <a:sym typeface="Vollkorn"/>
            </a:endParaRPr>
          </a:p>
        </p:txBody>
      </p:sp>
      <p:sp>
        <p:nvSpPr>
          <p:cNvPr id="197" name="Google Shape;197;g3a9e7097520_0_6"/>
          <p:cNvSpPr txBox="1"/>
          <p:nvPr/>
        </p:nvSpPr>
        <p:spPr>
          <a:xfrm>
            <a:off x="1946392" y="6417860"/>
            <a:ext cx="20491200" cy="18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https://github.com/GabrielSoaresV/Intranet-Casa-Azul-Felipe-Augusto.git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3a9e7097520_0_6"/>
          <p:cNvSpPr txBox="1"/>
          <p:nvPr/>
        </p:nvSpPr>
        <p:spPr>
          <a:xfrm>
            <a:off x="6350000" y="11518900"/>
            <a:ext cx="4914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75">
            <a:noAutofit/>
          </a:bodyPr>
          <a:lstStyle/>
          <a:p>
            <a:pPr indent="0" lvl="0" marL="0" marR="0" rtl="0" algn="l">
              <a:lnSpc>
                <a:spcPct val="1103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33" u="none" strike="noStrik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rPr>
              <a:t>Imagem Ilustrativa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Gabriel</dc:creator>
</cp:coreProperties>
</file>